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10239375" cy="7105650"/>
  <p:embeddedFontLst>
    <p:embeddedFont>
      <p:font typeface="Amatic SC" panose="00000500000000000000" pitchFamily="2" charset="-79"/>
      <p:regular r:id="rId6"/>
      <p:bold r:id="rId7"/>
    </p:embeddedFont>
    <p:embeddedFont>
      <p:font typeface="Signika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H76gGGdqBar2aHYZtSgqlkdNT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483" y="58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aa0f452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6aa0f4527e_0_106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aa0f4527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6aa0f4527e_0_329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aa0f4527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6aa0f4527e_0_375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aa0f4527e_0_171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g36aa0f4527e_0_171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6" name="Google Shape;16;g36aa0f4527e_0_17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aa0f4527e_0_206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0" name="Google Shape;50;g36aa0f4527e_0_206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6aa0f4527e_0_20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aa0f4527e_0_175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9" name="Google Shape;19;g36aa0f4527e_0_17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aa0f4527e_0_17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6aa0f4527e_0_17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6aa0f4527e_0_17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aa0f4527e_0_182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6aa0f4527e_0_182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g36aa0f4527e_0_182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g36aa0f4527e_0_18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6aa0f4527e_0_18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6aa0f4527e_0_18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aa0f4527e_0_190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31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g36aa0f4527e_0_190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31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" name="Google Shape;35;g36aa0f4527e_0_19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aa0f4527e_0_194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8800" cy="8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g36aa0f4527e_0_19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aa0f4527e_0_197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6aa0f4527e_0_197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8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2" name="Google Shape;42;g36aa0f4527e_0_197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8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g36aa0f4527e_0_197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1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6aa0f4527e_0_19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aa0f4527e_0_203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6aa0f4527e_0_20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aa0f4527e_0_16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6aa0f4527e_0_167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6aa0f4527e_0_16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36aa0f4527e_0_106" title="E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2385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6aa0f4527e_0_106" title="D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6aa0f4527e_0_106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" name="Google Shape;66;g36aa0f4527e_0_106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Homemade Sausage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Roll with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Wholegrain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Rice Salad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67" name="Google Shape;67;g36aa0f4527e_0_106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68" name="Google Shape;68;g36aa0f4527e_0_106" title="Available Daily@4x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g36aa0f4527e_0_106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1600"/>
              </a:pPr>
              <a:r>
                <a:rPr lang="en-GB" sz="1600" b="1" dirty="0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Sandwiches and  fruit</a:t>
              </a:r>
              <a:endParaRPr lang="en-GB" sz="1500" b="1" dirty="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pic>
        <p:nvPicPr>
          <p:cNvPr id="70" name="Google Shape;70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41090" y="8203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6aa0f4527e_0_106" title="Leaf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6aa0f4527e_0_106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Cottage Pie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3" name="Google Shape;73;g36aa0f4527e_0_106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Salmon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4" name="Google Shape;74;g36aa0f4527e_0_106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Bean Fajitas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36aa0f4527e_0_106"/>
          <p:cNvSpPr txBox="1"/>
          <p:nvPr/>
        </p:nvSpPr>
        <p:spPr>
          <a:xfrm>
            <a:off x="5135325" y="3946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Roll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Wholegrain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Rice Salad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6" name="Google Shape;76;g36aa0f4527e_0_106"/>
          <p:cNvSpPr txBox="1"/>
          <p:nvPr/>
        </p:nvSpPr>
        <p:spPr>
          <a:xfrm>
            <a:off x="7300275" y="373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Cauliflower &amp; Broccoli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Bake,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</a:t>
            </a:r>
            <a:r>
              <a:rPr lang="en-US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 lang="en-US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7" name="Google Shape;77;g36aa0f4527e_0_106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Shepherdless</a:t>
            </a: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Pie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8" name="Google Shape;78;g36aa0f4527e_0_106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" name="Google Shape;79;g36aa0f4527e_0_106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" name="Google Shape;80;g36aa0f4527e_0_106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Salad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1" name="Google Shape;81;g36aa0f4527e_0_106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2" name="Google Shape;82;g36aa0f4527e_0_106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3" name="Google Shape;83;g36aa0f4527e_0_106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and 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4" name="Google Shape;84;g36aa0f4527e_0_106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5" name="Google Shape;85;g36aa0f4527e_0_106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6" name="Google Shape;86;g36aa0f4527e_0_106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7" name="Google Shape;87;g36aa0f4527e_0_106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8" name="Google Shape;88;g36aa0f4527e_0_106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Squash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Cupcake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9" name="Google Shape;89;g36aa0f4527e_0_106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0" name="Google Shape;90;g36aa0f4527e_0_106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Peach Upside Down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Cake and Custard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1" name="Google Shape;91;g36aa0f4527e_0_106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2" name="Google Shape;92;g36aa0f4527e_0_106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Cinnamon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Cake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3" name="Google Shape;93;g36aa0f4527e_0_106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Banana Cookies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94" name="Google Shape;94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112408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6aa0f4527e_0_106" title="Pasta Twirler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02959" y="8924382"/>
            <a:ext cx="1093500" cy="18006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6aa0f4527e_0_106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g36aa0f4527e_0_106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Google Shape;99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6aa0f4527e_0_106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2339" y="3778213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510" y="38040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220560">
            <a:off x="67942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6aa0f4527e_0_106" title="Leaf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16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11405520" y="38040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8974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4222" y="76835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1560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6aa0f4527e_0_106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27" name="Google Shape;127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6aa0f4527e_0_106" title="Heart Hero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6aa0f4527e_0_106" title="Daily filled rolls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429612" y="8924382"/>
            <a:ext cx="2305300" cy="72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6aa0f4527e_0_106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sz="1100" b="1" i="0" u="none" strike="noStrike" cap="none" dirty="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lvl="0">
              <a:buSzPts val="1100"/>
            </a:pPr>
            <a:r>
              <a:rPr lang="en-GB" sz="1100" b="1" dirty="0">
                <a:solidFill>
                  <a:srgbClr val="FF0000"/>
                </a:solidFill>
                <a:latin typeface="Signika" panose="020B0604020202020204" charset="0"/>
              </a:rPr>
              <a:t>Spring/Summer 2026 </a:t>
            </a:r>
          </a:p>
          <a:p>
            <a:pPr lvl="0">
              <a:buSzPts val="1100"/>
            </a:pPr>
            <a:r>
              <a:rPr lang="en-GB" sz="1000" b="1" dirty="0">
                <a:latin typeface="Signika" panose="020B0604020202020204" charset="0"/>
              </a:rPr>
              <a:t>13/04/26, 04/05/26, 25/05/26, 15/06/26, 06/07/26, 27/07/26, 17/08/26, 07/09/26, 28/09/26, 19/10/26</a:t>
            </a:r>
            <a:endParaRPr sz="1000" b="1" i="0" u="none" strike="noStrike" cap="none" dirty="0">
              <a:solidFill>
                <a:srgbClr val="434343"/>
              </a:solidFill>
              <a:latin typeface="Signika" panose="020B0604020202020204" charset="0"/>
              <a:ea typeface="Signika"/>
              <a:cs typeface="Signika"/>
              <a:sym typeface="Signika"/>
            </a:endParaRPr>
          </a:p>
        </p:txBody>
      </p:sp>
      <p:pic>
        <p:nvPicPr>
          <p:cNvPr id="131" name="Google Shape;131;g36aa0f4527e_0_106" title="Daily Sandwich@10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92576" y="9284848"/>
            <a:ext cx="1652551" cy="12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6aa0f4527e_0_106" title="Picnic Lunch@10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533286" y="5631875"/>
            <a:ext cx="1321510" cy="14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7;g36aa0f4527e_0_106" title="C@4x.png">
            <a:extLst>
              <a:ext uri="{FF2B5EF4-FFF2-40B4-BE49-F238E27FC236}">
                <a16:creationId xmlns:a16="http://schemas.microsoft.com/office/drawing/2014/main" id="{8EA31A4A-E369-1838-F6AC-02F14A51A8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77810" y="279206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6;g36aa0f4527e_0_106" title="A@4x.png">
            <a:extLst>
              <a:ext uri="{FF2B5EF4-FFF2-40B4-BE49-F238E27FC236}">
                <a16:creationId xmlns:a16="http://schemas.microsoft.com/office/drawing/2014/main" id="{B227DC47-906D-D55F-456C-D7E0DB6C3DA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6986295" y="758230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;g36aa0f4527e_0_106" title="D@4x.png">
            <a:extLst>
              <a:ext uri="{FF2B5EF4-FFF2-40B4-BE49-F238E27FC236}">
                <a16:creationId xmlns:a16="http://schemas.microsoft.com/office/drawing/2014/main" id="{4CF74C2F-89B6-745E-B3F6-2E7D35F59A0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90149" y="2848143"/>
            <a:ext cx="182706" cy="603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aa0f4527e_0_329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Pizza Slice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38" name="Google Shape;138;g36aa0f4527e_0_329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39" name="Google Shape;139;g36aa0f4527e_0_329" title="Available Daily@4x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36aa0f4527e_0_329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1600"/>
              </a:pPr>
              <a:r>
                <a:rPr lang="en-GB" sz="1600" b="1" dirty="0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Sandwiches and  fruit</a:t>
              </a:r>
              <a:endParaRPr lang="en-GB" sz="1500" b="1" dirty="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41" name="Google Shape;141;g36aa0f4527e_0_329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Gammon,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2" name="Google Shape;142;g36aa0f4527e_0_329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Beef</a:t>
            </a: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Whole 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Bolognese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3" name="Google Shape;143;g36aa0f4527e_0_329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4" name="Google Shape;144;g36aa0f4527e_0_329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Cheddar &amp; Tomato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Puff Pastry Tart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5" name="Google Shape;145;g36aa0f4527e_0_329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Bangers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Mash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6" name="Google Shape;146;g36aa0f4527e_0_329"/>
          <p:cNvSpPr txBox="1"/>
          <p:nvPr/>
        </p:nvSpPr>
        <p:spPr>
          <a:xfrm>
            <a:off x="7343950" y="3873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Tomato &amp; Lentil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Layer Bake,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</a:t>
            </a:r>
            <a:r>
              <a:rPr lang="en-US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 lang="en-US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7" name="Google Shape;147;g36aa0f4527e_0_329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Whole Grain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Bolognese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8" name="Google Shape;148;g36aa0f4527e_0_329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9" name="Google Shape;149;g36aa0f4527e_0_329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Vegetables Sticks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0" name="Google Shape;150;g36aa0f4527e_0_329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Sweetcorn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1" name="Google Shape;151;g36aa0f4527e_0_329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2" name="Google Shape;152;g36aa0f4527e_0_329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Salad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3" name="Google Shape;153;g36aa0f4527e_0_329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and 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4" name="Google Shape;154;g36aa0f4527e_0_329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Lemon Shortbread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Fingers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5" name="Google Shape;155;g36aa0f4527e_0_329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6" name="Google Shape;156;g36aa0f4527e_0_329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Sponge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7" name="Google Shape;157;g36aa0f4527e_0_329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Oaty Peach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Crumble Slice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8" name="Google Shape;158;g36aa0f4527e_0_329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Krispie Date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Squares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59" name="Google Shape;159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6aa0f4527e_0_329" title="Power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9229373">
            <a:off x="13154306" y="8214505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81194" y="4416106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6aa0f4527e_0_329" title="Leaf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6aa0f4527e_0_329" title="Pasta Twirler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45710" y="8975767"/>
            <a:ext cx="974262" cy="158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6aa0f4527e_0_329" title="E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21839" y="2772923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6aa0f4527e_0_329" title="D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6aa0f4527e_0_329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6931997" y="7614025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6aa0f4527e_0_329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sz="1400" b="1" i="0" u="none" strike="noStrike" cap="none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6aa0f4527e_0_329" title="Leaf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6aa0f4527e_0_329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3" name="Google Shape;173;g36aa0f4527e_0_329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4" name="Google Shape;174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2934489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0680" y="27456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9535" y="38124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6aa0f4527e_0_329" title="Earth Character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4383" y="44494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293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6aa0f4527e_0_329" title="Power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2935" y="39231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11646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1560" y="28218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6aa0f4527e_0_329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6" name="Google Shape;196;g36aa0f4527e_0_329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7" name="Google Shape;197;g36aa0f4527e_0_329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8" name="Google Shape;198;g36aa0f4527e_0_329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9" name="Google Shape;199;g36aa0f4527e_0_329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0" name="Google Shape;20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6aa0f4527e_0_329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Bangers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Mash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6" name="Google Shape;206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070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6aa0f4527e_0_329" title="Heart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8509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6aa0f4527e_0_329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GB" sz="1100" b="1" dirty="0">
                <a:solidFill>
                  <a:srgbClr val="FF0000"/>
                </a:solidFill>
                <a:latin typeface="Signika" panose="020B0604020202020204" charset="0"/>
              </a:rPr>
              <a:t>WEEK 2 </a:t>
            </a:r>
          </a:p>
          <a:p>
            <a:pPr lvl="0">
              <a:buSzPts val="1100"/>
            </a:pPr>
            <a:r>
              <a:rPr lang="en-GB" sz="1100" b="1" dirty="0">
                <a:solidFill>
                  <a:srgbClr val="FF0000"/>
                </a:solidFill>
                <a:latin typeface="Signika" panose="020B0604020202020204" charset="0"/>
              </a:rPr>
              <a:t>Spring/Summer 2026</a:t>
            </a:r>
          </a:p>
          <a:p>
            <a:pPr lvl="0">
              <a:buSzPts val="1100"/>
            </a:pPr>
            <a:r>
              <a:rPr lang="en-GB" sz="1000" b="1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20/04/26, 11/05/26, 01/06/26,</a:t>
            </a:r>
          </a:p>
          <a:p>
            <a:pPr lvl="0">
              <a:buSzPts val="1100"/>
            </a:pPr>
            <a:r>
              <a:rPr lang="en-GB" sz="1000" b="1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22/06/26, 13/07/26, 03/08/26,</a:t>
            </a:r>
          </a:p>
          <a:p>
            <a:pPr lvl="0">
              <a:buSzPts val="1100"/>
            </a:pPr>
            <a:r>
              <a:rPr lang="en-GB" sz="1000" b="1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24/08/26, 14/09/26, 05/10/26</a:t>
            </a:r>
          </a:p>
        </p:txBody>
      </p:sp>
      <p:pic>
        <p:nvPicPr>
          <p:cNvPr id="210" name="Google Shape;210;g36aa0f4527e_0_329" title="Daily filled rolls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429612" y="8924382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6aa0f4527e_0_329" title="Daily Sandwich@10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04047" y="9284848"/>
            <a:ext cx="1652551" cy="12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6aa0f4527e_0_329" title="Picnic Lunch@10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533286" y="5631875"/>
            <a:ext cx="1321510" cy="14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1;g36aa0f4527e_0_329" title="Heart Hero@4x.png">
            <a:extLst>
              <a:ext uri="{FF2B5EF4-FFF2-40B4-BE49-F238E27FC236}">
                <a16:creationId xmlns:a16="http://schemas.microsoft.com/office/drawing/2014/main" id="{94E60FC2-3EB5-C67D-6CED-59173671AB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17930" y="8198325"/>
            <a:ext cx="3464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6aa0f4527e_0_375" title="Pasta Twirl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5710" y="8900299"/>
            <a:ext cx="1006045" cy="155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6aa0f4527e_0_375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Pizza Slice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9" name="Google Shape;219;g36aa0f4527e_0_375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Creamy Chicken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Meatballs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Rice</a:t>
            </a:r>
            <a:endParaRPr lang="en-GB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20" name="Google Shape;220;g36aa0f4527e_0_375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221" name="Google Shape;221;g36aa0f4527e_0_375" title="Available Daily@4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g36aa0f4527e_0_375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Sandwiches and  fruit</a:t>
              </a:r>
              <a:endParaRPr sz="1500" b="1" i="0" u="none" strike="noStrike" cap="none" dirty="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223" name="Google Shape;223;g36aa0f4527e_0_375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Pork,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4" name="Google Shape;224;g36aa0f4527e_0_375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Minced Beef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&amp; Onion Pie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Mash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5" name="Google Shape;225;g36aa0f4527e_0_375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&amp;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6" name="Google Shape;226;g36aa0f4527e_0_375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</a:p>
        </p:txBody>
      </p:sp>
      <p:sp>
        <p:nvSpPr>
          <p:cNvPr id="227" name="Google Shape;227;g36aa0f4527e_0_375"/>
          <p:cNvSpPr txBox="1"/>
          <p:nvPr/>
        </p:nvSpPr>
        <p:spPr>
          <a:xfrm>
            <a:off x="7343950" y="3830225"/>
            <a:ext cx="21831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Med Veg Wellington,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</a:t>
            </a:r>
            <a:r>
              <a:rPr lang="en-US" sz="1500" b="0" i="0" u="none" strike="noStrike" cap="none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 lang="en-US"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Gravy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8" name="Google Shape;228;g36aa0f4527e_0_375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Root Vegetable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Bean Stew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Mash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9" name="Google Shape;229;g36aa0f4527e_0_375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0" name="Google Shape;230;g36aa0f4527e_0_375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1" name="Google Shape;231;g36aa0f4527e_0_375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and Cabbage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2" name="Google Shape;232;g36aa0f4527e_0_375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3" name="Google Shape;233;g36aa0f4527e_0_375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</a:t>
            </a:r>
            <a:r>
              <a:rPr lang="en-GB" sz="1500" dirty="0" err="1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ixed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Greens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4" name="Google Shape;234;g36aa0f4527e_0_375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and Peas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5" name="Google Shape;235;g36aa0f4527e_0_375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Chocolate Brownie</a:t>
            </a:r>
          </a:p>
        </p:txBody>
      </p:sp>
      <p:sp>
        <p:nvSpPr>
          <p:cNvPr id="236" name="Google Shape;236;g36aa0f4527e_0_375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Raspberry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7" name="Google Shape;237;g36aa0f4527e_0_375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Treacle, Pear 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Ginger Cake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Custard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8" name="Google Shape;238;g36aa0f4527e_0_375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Date and Sunflower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Seed Muesli Bars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9" name="Google Shape;239;g36aa0f4527e_0_375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Vanilla Cookies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40" name="Google Shape;240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6aa0f4527e_0_375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98859" y="3183391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6aa0f4527e_0_375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6aa0f4527e_0_375" title="E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6aa0f4527e_0_375" title="D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72458" y="2730525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6aa0f4527e_0_375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6949375" y="7614025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6aa0f4527e_0_375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sz="1400" b="1" i="0" u="none" strike="noStrike" cap="none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6aa0f4527e_0_375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6aa0f4527e_0_375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3" name="Google Shape;253;g36aa0f4527e_0_375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4" name="Google Shape;254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aa0f4527e_0_375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58" name="Google Shape;258;g36aa0f4527e_0_375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59" name="Google Shape;259;g36aa0f4527e_0_375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0" name="Google Shape;260;g36aa0f4527e_0_375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1" name="Google Shape;261;g36aa0f4527e_0_375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62" name="Google Shape;262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28980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54855" y="39155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687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29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6aa0f4527e_0_375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6aa0f4527e_0_375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11061402" y="442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6aa0f4527e_0_375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11405520" y="38802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769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164625" y="823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1560" y="27456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6aa0f4527e_0_375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13577945" y="3884443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6aa0f4527e_0_375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6aa0f4527e_0_375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</a:p>
        </p:txBody>
      </p:sp>
      <p:pic>
        <p:nvPicPr>
          <p:cNvPr id="285" name="Google Shape;285;g36aa0f4527e_0_375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5558" y="4449499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6aa0f4527e_0_375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863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6aa0f4527e_0_375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61505" y="2898059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6aa0f4527e_0_375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Spring/Summer 2026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tx1"/>
                </a:solidFill>
                <a:latin typeface="Signika"/>
                <a:ea typeface="Signika"/>
                <a:cs typeface="Signika"/>
                <a:sym typeface="Signika"/>
              </a:rPr>
              <a:t>27/04/26, 18/05/26, 08/06/26,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tx1"/>
                </a:solidFill>
                <a:latin typeface="Signika"/>
                <a:ea typeface="Signika"/>
                <a:cs typeface="Signika"/>
                <a:sym typeface="Signika"/>
              </a:rPr>
              <a:t>29/06/26, 20/07/26, 10/08/26,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tx1"/>
                </a:solidFill>
                <a:latin typeface="Signika"/>
                <a:ea typeface="Signika"/>
                <a:cs typeface="Signika"/>
                <a:sym typeface="Signika"/>
              </a:rPr>
              <a:t>31/08/26, 21/09/26, 12/10/26</a:t>
            </a:r>
          </a:p>
        </p:txBody>
      </p:sp>
      <p:pic>
        <p:nvPicPr>
          <p:cNvPr id="289" name="Google Shape;289;g36aa0f4527e_0_375" title="Daily filled rolls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429612" y="8924382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6aa0f4527e_0_375" title="Daily Sandwich@10x-8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52410" y="9331804"/>
            <a:ext cx="1652551" cy="12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6aa0f4527e_0_375" title="Picnic Lunch@10x-8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533286" y="5631875"/>
            <a:ext cx="1321510" cy="144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EBE9CC46B9441ACEDBC0C53CC02EA" ma:contentTypeVersion="12" ma:contentTypeDescription="Create a new document." ma:contentTypeScope="" ma:versionID="f0a04f98834bd3cb78e1ca9d8d78862a">
  <xsd:schema xmlns:xsd="http://www.w3.org/2001/XMLSchema" xmlns:xs="http://www.w3.org/2001/XMLSchema" xmlns:p="http://schemas.microsoft.com/office/2006/metadata/properties" xmlns:ns2="d31e61b3-045a-4f02-ae3e-7ee3b8e1be83" xmlns:ns3="6fd07846-5edd-477f-9791-bbe969d87f3a" targetNamespace="http://schemas.microsoft.com/office/2006/metadata/properties" ma:root="true" ma:fieldsID="5180da0b5b836875d82e16a6f49bc885" ns2:_="" ns3:_="">
    <xsd:import namespace="d31e61b3-045a-4f02-ae3e-7ee3b8e1be83"/>
    <xsd:import namespace="6fd07846-5edd-477f-9791-bbe969d87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e61b3-045a-4f02-ae3e-7ee3b8e1b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473ec2-7a9a-43f1-90dc-93605fe745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07846-5edd-477f-9791-bbe969d87f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38427d5-6dbd-4d16-b791-314582ccbb0e}" ma:internalName="TaxCatchAll" ma:showField="CatchAllData" ma:web="6fd07846-5edd-477f-9791-bbe969d87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1e61b3-045a-4f02-ae3e-7ee3b8e1be83">
      <Terms xmlns="http://schemas.microsoft.com/office/infopath/2007/PartnerControls"/>
    </lcf76f155ced4ddcb4097134ff3c332f>
    <TaxCatchAll xmlns="6fd07846-5edd-477f-9791-bbe969d87f3a" xsi:nil="true"/>
  </documentManagement>
</p:properties>
</file>

<file path=customXml/itemProps1.xml><?xml version="1.0" encoding="utf-8"?>
<ds:datastoreItem xmlns:ds="http://schemas.openxmlformats.org/officeDocument/2006/customXml" ds:itemID="{49138AA5-771D-4CFD-834F-137D9A370CA9}"/>
</file>

<file path=customXml/itemProps2.xml><?xml version="1.0" encoding="utf-8"?>
<ds:datastoreItem xmlns:ds="http://schemas.openxmlformats.org/officeDocument/2006/customXml" ds:itemID="{175C7F16-88C2-4CF0-A413-FCA0E0014295}"/>
</file>

<file path=customXml/itemProps3.xml><?xml version="1.0" encoding="utf-8"?>
<ds:datastoreItem xmlns:ds="http://schemas.openxmlformats.org/officeDocument/2006/customXml" ds:itemID="{FDB9B0F4-B684-4D9F-A25A-50A666114DF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516</Words>
  <Application>Microsoft Office PowerPoint</Application>
  <PresentationFormat>Custom</PresentationFormat>
  <Paragraphs>198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Signika</vt:lpstr>
      <vt:lpstr>Calibri</vt:lpstr>
      <vt:lpstr>Amatic SC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 Maidment</dc:creator>
  <cp:lastModifiedBy>James Finch</cp:lastModifiedBy>
  <cp:revision>6</cp:revision>
  <dcterms:modified xsi:type="dcterms:W3CDTF">2026-03-14T12:59:56Z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0x010100378EBE9CC46B9441ACEDBC0C53CC02EA</vt:lpwstr>
  </property>
</Properties>
</file>