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8" r:id="rId6"/>
    <p:sldId id="259" r:id="rId7"/>
    <p:sldId id="260" r:id="rId8"/>
    <p:sldId id="261" r:id="rId9"/>
    <p:sldId id="262" r:id="rId10"/>
    <p:sldId id="263" r:id="rId11"/>
    <p:sldId id="265" r:id="rId12"/>
    <p:sldId id="264" r:id="rId13"/>
    <p:sldId id="267" r:id="rId14"/>
    <p:sldId id="272" r:id="rId15"/>
    <p:sldId id="266"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CE"/>
    <a:srgbClr val="F5F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84" d="100"/>
          <a:sy n="84" d="100"/>
        </p:scale>
        <p:origin x="658" y="77"/>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51AA9-39A0-4BB2-8376-EE24AEF93F09}"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3EDC1-0863-42B4-BB14-1ADE4FD0220D}" type="slidenum">
              <a:rPr lang="en-GB" smtClean="0"/>
              <a:t>‹#›</a:t>
            </a:fld>
            <a:endParaRPr lang="en-GB"/>
          </a:p>
        </p:txBody>
      </p:sp>
    </p:spTree>
    <p:extLst>
      <p:ext uri="{BB962C8B-B14F-4D97-AF65-F5344CB8AC3E}">
        <p14:creationId xmlns:p14="http://schemas.microsoft.com/office/powerpoint/2010/main" val="261647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Every child starts on a heart- </a:t>
            </a:r>
            <a:r>
              <a:rPr lang="en-GB" dirty="0"/>
              <a:t>Heart Values </a:t>
            </a:r>
          </a:p>
          <a:p>
            <a:endParaRPr lang="en-GB" dirty="0"/>
          </a:p>
          <a:p>
            <a:r>
              <a:rPr lang="en-GB" b="1" dirty="0"/>
              <a:t>Step 1 verbal warning </a:t>
            </a:r>
            <a:r>
              <a:rPr lang="en-GB" dirty="0"/>
              <a:t>Example “ , you are shouting out which is breaking our school rule of being respectful. This is your REMINDER. Please raise your hand in future.”</a:t>
            </a:r>
          </a:p>
          <a:p>
            <a:endParaRPr lang="en-GB" dirty="0"/>
          </a:p>
          <a:p>
            <a:r>
              <a:rPr lang="en-GB" b="1" dirty="0"/>
              <a:t>Step 2 White thinking cloud </a:t>
            </a:r>
            <a:r>
              <a:rPr lang="en-GB" dirty="0"/>
              <a:t>Example: “ , you are shouting out which is breaking our school rule of being respectful. This is your WARNING. Next time I have to speak to you it will be a blue cloud. Please raise your hand in future.”</a:t>
            </a:r>
          </a:p>
          <a:p>
            <a:endParaRPr lang="en-GB" dirty="0"/>
          </a:p>
          <a:p>
            <a:r>
              <a:rPr lang="en-GB" b="1" dirty="0"/>
              <a:t>Step 3 Blue Cloud </a:t>
            </a:r>
            <a:r>
              <a:rPr lang="en-GB" dirty="0"/>
              <a:t>Example: “ , you have chosen to continue to shout out which is breaking our school rule of being respectful. You have now received a Blue Cloud and will need to speak to me at breaktime.” Could be that they go to our partner teacher Miss. Owens </a:t>
            </a:r>
          </a:p>
          <a:p>
            <a:endParaRPr lang="en-GB" b="1" dirty="0"/>
          </a:p>
          <a:p>
            <a:r>
              <a:rPr lang="en-GB" b="1" dirty="0"/>
              <a:t>Step 4 Red circle </a:t>
            </a:r>
            <a:r>
              <a:rPr lang="en-GB" sz="1200" b="0" i="0" kern="1200" dirty="0">
                <a:solidFill>
                  <a:schemeClr val="tx1"/>
                </a:solidFill>
                <a:effectLst/>
                <a:latin typeface="+mn-lt"/>
                <a:ea typeface="+mn-ea"/>
                <a:cs typeface="+mn-cs"/>
              </a:rPr>
              <a:t>, you are continuing to break the school rule of being respectful and have now received a Red</a:t>
            </a:r>
          </a:p>
          <a:p>
            <a:r>
              <a:rPr lang="en-GB" sz="1200" b="0" i="0" kern="1200" dirty="0">
                <a:solidFill>
                  <a:schemeClr val="tx1"/>
                </a:solidFill>
                <a:effectLst/>
                <a:latin typeface="+mn-lt"/>
                <a:ea typeface="+mn-ea"/>
                <a:cs typeface="+mn-cs"/>
              </a:rPr>
              <a:t>Circle. You will now spend your breaktime thinking about the choices you have made”. Particular, more serious behaviour e.g. swearing, physically hurting another child or adult, will warrant an immediate Red Circle - ‘time for reflection’.</a:t>
            </a:r>
          </a:p>
          <a:p>
            <a:endParaRPr lang="en-GB" b="1" dirty="0"/>
          </a:p>
          <a:p>
            <a:r>
              <a:rPr lang="en-GB" b="1" dirty="0"/>
              <a:t>At any stage a child can move back down.</a:t>
            </a:r>
          </a:p>
        </p:txBody>
      </p:sp>
      <p:sp>
        <p:nvSpPr>
          <p:cNvPr id="4" name="Slide Number Placeholder 3"/>
          <p:cNvSpPr>
            <a:spLocks noGrp="1"/>
          </p:cNvSpPr>
          <p:nvPr>
            <p:ph type="sldNum" sz="quarter" idx="5"/>
          </p:nvPr>
        </p:nvSpPr>
        <p:spPr/>
        <p:txBody>
          <a:bodyPr/>
          <a:lstStyle/>
          <a:p>
            <a:fld id="{EBF3EDC1-0863-42B4-BB14-1ADE4FD0220D}" type="slidenum">
              <a:rPr lang="en-GB" smtClean="0"/>
              <a:t>3</a:t>
            </a:fld>
            <a:endParaRPr lang="en-GB"/>
          </a:p>
        </p:txBody>
      </p:sp>
    </p:spTree>
    <p:extLst>
      <p:ext uri="{BB962C8B-B14F-4D97-AF65-F5344CB8AC3E}">
        <p14:creationId xmlns:p14="http://schemas.microsoft.com/office/powerpoint/2010/main" val="368477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3EDC1-0863-42B4-BB14-1ADE4FD0220D}" type="slidenum">
              <a:rPr lang="en-GB" smtClean="0"/>
              <a:t>5</a:t>
            </a:fld>
            <a:endParaRPr lang="en-GB"/>
          </a:p>
        </p:txBody>
      </p:sp>
    </p:spTree>
    <p:extLst>
      <p:ext uri="{BB962C8B-B14F-4D97-AF65-F5344CB8AC3E}">
        <p14:creationId xmlns:p14="http://schemas.microsoft.com/office/powerpoint/2010/main" val="92703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B72B-BE7F-3836-3AFD-871D967A54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E57107-72AA-9A7C-F0A7-4C2CBF79C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9D3B84E-85B0-42E5-6FB0-E532705EDFB5}"/>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5" name="Footer Placeholder 4">
            <a:extLst>
              <a:ext uri="{FF2B5EF4-FFF2-40B4-BE49-F238E27FC236}">
                <a16:creationId xmlns:a16="http://schemas.microsoft.com/office/drawing/2014/main" id="{CA94A197-32AF-9082-3F41-DAFA2A2D3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42C771-82F2-DC35-49D3-2C89DE9B2AC9}"/>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96067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32F5-0A77-EA82-7D80-DE094514A4E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D9E1FA2-1EA3-9D66-498A-00672C99877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A89DFB-E989-23D5-5BC8-DF28F1335FA2}"/>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5" name="Footer Placeholder 4">
            <a:extLst>
              <a:ext uri="{FF2B5EF4-FFF2-40B4-BE49-F238E27FC236}">
                <a16:creationId xmlns:a16="http://schemas.microsoft.com/office/drawing/2014/main" id="{A6E1CE3A-D2B6-0523-C396-A6605019A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C59553-516C-19FB-51AC-4B557A431673}"/>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76667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8C59C-99BC-3EA1-849A-14F3F490379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8852ED4-B44E-3A4B-D93A-1BDB09A7B3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3C2F6D-8673-3885-CC41-AE11934BF052}"/>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5" name="Footer Placeholder 4">
            <a:extLst>
              <a:ext uri="{FF2B5EF4-FFF2-40B4-BE49-F238E27FC236}">
                <a16:creationId xmlns:a16="http://schemas.microsoft.com/office/drawing/2014/main" id="{275E2210-3A5F-974F-AF5D-03CFA4E68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D0691-C29C-8338-FF2A-5791A9DAE52F}"/>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89804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956A-9DA9-1BCB-2BDC-18C4811B477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E2D86A-B02C-228C-EE98-58D0594F4A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517D88-0488-BF69-E130-1ACFB219F9FD}"/>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5" name="Footer Placeholder 4">
            <a:extLst>
              <a:ext uri="{FF2B5EF4-FFF2-40B4-BE49-F238E27FC236}">
                <a16:creationId xmlns:a16="http://schemas.microsoft.com/office/drawing/2014/main" id="{0C1409A6-E456-98A7-1ACE-BEBC69063F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294389-2A8F-DFD2-7881-D01A09B5D308}"/>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372397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A26B-819E-A693-9B63-A2773DE1D7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2FB9478-70E7-D162-C266-A5173DA80E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4E6842-E2D2-5609-73BF-CDCF6DA99CF7}"/>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5" name="Footer Placeholder 4">
            <a:extLst>
              <a:ext uri="{FF2B5EF4-FFF2-40B4-BE49-F238E27FC236}">
                <a16:creationId xmlns:a16="http://schemas.microsoft.com/office/drawing/2014/main" id="{103E040F-4E07-ACBF-5537-0BD1FB0BD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C51EF-0C55-4A94-780A-675173D9B5BB}"/>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448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1B59-6302-12F8-B320-B63D4CB02A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0CE21F-8FFE-4137-BF3F-7EB6B39623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DFCF767-8734-20DD-930D-08D177C2FD8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730EA68-F155-D5EE-FD2F-624CAC62B305}"/>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6" name="Footer Placeholder 5">
            <a:extLst>
              <a:ext uri="{FF2B5EF4-FFF2-40B4-BE49-F238E27FC236}">
                <a16:creationId xmlns:a16="http://schemas.microsoft.com/office/drawing/2014/main" id="{EFA1DB95-FC10-F034-0963-457913638E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1DB89A-6F51-BF8C-BB85-474DF70A68BE}"/>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344030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1EDD-6A39-0AF5-45B3-4180EF2A8B0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32A6F7-0758-9814-229F-3AE77D648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B887EB-9516-6D08-7B90-C65FD0F867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1097B7C-71B8-4C39-0DEB-03D88C5BD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143747-AE88-BC7F-A482-42DFED8F79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39A0533-8265-FBC6-69CE-1049A17A2FEB}"/>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8" name="Footer Placeholder 7">
            <a:extLst>
              <a:ext uri="{FF2B5EF4-FFF2-40B4-BE49-F238E27FC236}">
                <a16:creationId xmlns:a16="http://schemas.microsoft.com/office/drawing/2014/main" id="{48870067-CA7C-0A59-6B9F-B9887AC2DF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D565AB-0620-AE35-0FAE-0F685CF2A5C4}"/>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11382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EA1F-5E73-8E0A-1C4C-3346B0C0A36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33A6B3B-0AE5-12B6-4A64-255C74A357FF}"/>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4" name="Footer Placeholder 3">
            <a:extLst>
              <a:ext uri="{FF2B5EF4-FFF2-40B4-BE49-F238E27FC236}">
                <a16:creationId xmlns:a16="http://schemas.microsoft.com/office/drawing/2014/main" id="{9D874E5F-5D85-D21F-C631-FCFF08E5CA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F15BB7-5DA7-C046-DDD5-6EE877D30B21}"/>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60071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A6210-1F40-19F2-56FE-92F9BB50D5A1}"/>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3" name="Footer Placeholder 2">
            <a:extLst>
              <a:ext uri="{FF2B5EF4-FFF2-40B4-BE49-F238E27FC236}">
                <a16:creationId xmlns:a16="http://schemas.microsoft.com/office/drawing/2014/main" id="{AD733ECA-A074-C324-9966-701A7DA2BE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4B4F3-767A-327B-BAE0-E2A5E3E7E216}"/>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142961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D054-2981-11D1-BF24-8E898B89C4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8B29662-FF84-FC76-0C5F-ACFF6CA98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962A01-A47B-9C48-69FC-52466582D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32F3BB-3BB6-9916-6C1B-30FF7047156F}"/>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6" name="Footer Placeholder 5">
            <a:extLst>
              <a:ext uri="{FF2B5EF4-FFF2-40B4-BE49-F238E27FC236}">
                <a16:creationId xmlns:a16="http://schemas.microsoft.com/office/drawing/2014/main" id="{0446A279-E93A-4681-C880-CF2CA2A1C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49BA3-E07E-DDAD-7DBC-F63A4F00598A}"/>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155680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EDD7-9D01-609C-3F75-C48BB06DB7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BAD1300-5839-B5BF-FFF9-B031BE563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B86DD5-4F25-BC71-4FC8-5FC520975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AAF4EC-8FED-E36B-1ABE-04E845E609C8}"/>
              </a:ext>
            </a:extLst>
          </p:cNvPr>
          <p:cNvSpPr>
            <a:spLocks noGrp="1"/>
          </p:cNvSpPr>
          <p:nvPr>
            <p:ph type="dt" sz="half" idx="10"/>
          </p:nvPr>
        </p:nvSpPr>
        <p:spPr/>
        <p:txBody>
          <a:bodyPr/>
          <a:lstStyle/>
          <a:p>
            <a:fld id="{FCE59F51-AFEA-4468-B101-285318EFD900}" type="datetimeFigureOut">
              <a:rPr lang="en-GB" smtClean="0"/>
              <a:t>15/09/2025</a:t>
            </a:fld>
            <a:endParaRPr lang="en-GB"/>
          </a:p>
        </p:txBody>
      </p:sp>
      <p:sp>
        <p:nvSpPr>
          <p:cNvPr id="6" name="Footer Placeholder 5">
            <a:extLst>
              <a:ext uri="{FF2B5EF4-FFF2-40B4-BE49-F238E27FC236}">
                <a16:creationId xmlns:a16="http://schemas.microsoft.com/office/drawing/2014/main" id="{2F595AAE-0006-BACB-425A-A769CD6C0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8F92F-DA51-4A23-DEF8-7B8878747F63}"/>
              </a:ext>
            </a:extLst>
          </p:cNvPr>
          <p:cNvSpPr>
            <a:spLocks noGrp="1"/>
          </p:cNvSpPr>
          <p:nvPr>
            <p:ph type="sldNum" sz="quarter" idx="12"/>
          </p:nvPr>
        </p:nvSpPr>
        <p:spPr/>
        <p:txBody>
          <a:bodyPr/>
          <a:lstStyle/>
          <a:p>
            <a:fld id="{1653EBBC-55A3-4443-9D0B-4033E6C5ADB0}" type="slidenum">
              <a:rPr lang="en-GB" smtClean="0"/>
              <a:t>‹#›</a:t>
            </a:fld>
            <a:endParaRPr lang="en-GB"/>
          </a:p>
        </p:txBody>
      </p:sp>
    </p:spTree>
    <p:extLst>
      <p:ext uri="{BB962C8B-B14F-4D97-AF65-F5344CB8AC3E}">
        <p14:creationId xmlns:p14="http://schemas.microsoft.com/office/powerpoint/2010/main" val="416587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C857D-2695-6CF9-9E55-7EDB70E7E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4B4F409-D08F-6455-765D-8B4A7AE22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879492-FBC0-85A4-E732-FE21955AD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E59F51-AFEA-4468-B101-285318EFD900}" type="datetimeFigureOut">
              <a:rPr lang="en-GB" smtClean="0"/>
              <a:t>15/09/2025</a:t>
            </a:fld>
            <a:endParaRPr lang="en-GB"/>
          </a:p>
        </p:txBody>
      </p:sp>
      <p:sp>
        <p:nvSpPr>
          <p:cNvPr id="5" name="Footer Placeholder 4">
            <a:extLst>
              <a:ext uri="{FF2B5EF4-FFF2-40B4-BE49-F238E27FC236}">
                <a16:creationId xmlns:a16="http://schemas.microsoft.com/office/drawing/2014/main" id="{F72D7B22-D257-44BC-57DB-119A2A8BF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936309-24CA-340F-CA9B-2ABE02CD5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53EBBC-55A3-4443-9D0B-4033E6C5ADB0}" type="slidenum">
              <a:rPr lang="en-GB" smtClean="0"/>
              <a:t>‹#›</a:t>
            </a:fld>
            <a:endParaRPr lang="en-GB"/>
          </a:p>
        </p:txBody>
      </p:sp>
    </p:spTree>
    <p:extLst>
      <p:ext uri="{BB962C8B-B14F-4D97-AF65-F5344CB8AC3E}">
        <p14:creationId xmlns:p14="http://schemas.microsoft.com/office/powerpoint/2010/main" val="174698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littlewandle.org.uk/resources/for-parent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4059D60-4424-E64D-3033-F7DB82BA9F45}"/>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9406EC-62E6-0597-C159-4C067A7858A0}"/>
              </a:ext>
            </a:extLst>
          </p:cNvPr>
          <p:cNvSpPr>
            <a:spLocks noGrp="1"/>
          </p:cNvSpPr>
          <p:nvPr>
            <p:ph type="ctrTitle"/>
          </p:nvPr>
        </p:nvSpPr>
        <p:spPr>
          <a:xfrm>
            <a:off x="4332399" y="3097760"/>
            <a:ext cx="7429502" cy="1655762"/>
          </a:xfrm>
        </p:spPr>
        <p:txBody>
          <a:bodyPr>
            <a:noAutofit/>
          </a:bodyPr>
          <a:lstStyle/>
          <a:p>
            <a:r>
              <a:rPr lang="en-GB" dirty="0">
                <a:solidFill>
                  <a:srgbClr val="002060"/>
                </a:solidFill>
                <a:latin typeface="Comic Sans MS" panose="030F0702030302020204" pitchFamily="66" charset="0"/>
              </a:rPr>
              <a:t>Welcome to</a:t>
            </a:r>
            <a:br>
              <a:rPr lang="en-GB" dirty="0">
                <a:solidFill>
                  <a:srgbClr val="002060"/>
                </a:solidFill>
                <a:latin typeface="Comic Sans MS" panose="030F0702030302020204" pitchFamily="66" charset="0"/>
              </a:rPr>
            </a:br>
            <a:br>
              <a:rPr lang="en-GB" sz="3200"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Year 1</a:t>
            </a:r>
            <a:br>
              <a:rPr lang="en-GB" dirty="0">
                <a:solidFill>
                  <a:srgbClr val="002060"/>
                </a:solidFill>
                <a:latin typeface="Comic Sans MS" panose="030F0702030302020204" pitchFamily="66" charset="0"/>
              </a:rPr>
            </a:br>
            <a:br>
              <a:rPr lang="en-GB" sz="2800"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Parent’s  Meeting</a:t>
            </a:r>
            <a:endParaRPr lang="en-GB" sz="44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FECE3E00-2DF6-EA81-9F03-7D1CC0DAC8CA}"/>
              </a:ext>
            </a:extLst>
          </p:cNvPr>
          <p:cNvPicPr>
            <a:picLocks noChangeAspect="1"/>
          </p:cNvPicPr>
          <p:nvPr/>
        </p:nvPicPr>
        <p:blipFill>
          <a:blip r:embed="rId2"/>
          <a:srcRect r="66923"/>
          <a:stretch>
            <a:fillRect/>
          </a:stretch>
        </p:blipFill>
        <p:spPr>
          <a:xfrm>
            <a:off x="2118075" y="1626636"/>
            <a:ext cx="2512990" cy="3097481"/>
          </a:xfrm>
          <a:prstGeom prst="rect">
            <a:avLst/>
          </a:prstGeom>
        </p:spPr>
      </p:pic>
      <p:sp>
        <p:nvSpPr>
          <p:cNvPr id="5" name="Oval 4">
            <a:extLst>
              <a:ext uri="{FF2B5EF4-FFF2-40B4-BE49-F238E27FC236}">
                <a16:creationId xmlns:a16="http://schemas.microsoft.com/office/drawing/2014/main" id="{13739F31-04B1-4956-D5B6-493122F003F5}"/>
              </a:ext>
            </a:extLst>
          </p:cNvPr>
          <p:cNvSpPr/>
          <p:nvPr/>
        </p:nvSpPr>
        <p:spPr>
          <a:xfrm>
            <a:off x="-1894115" y="2307771"/>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FDBCC7C-2322-57C5-E86F-6BBA345EF9F9}"/>
              </a:ext>
            </a:extLst>
          </p:cNvPr>
          <p:cNvSpPr/>
          <p:nvPr/>
        </p:nvSpPr>
        <p:spPr>
          <a:xfrm>
            <a:off x="544170" y="4680856"/>
            <a:ext cx="1687401" cy="1545773"/>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75086E8-ABDC-9BCD-A061-42829D647FE1}"/>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1DE3826-4EB0-3EB5-BA6A-17776CF925D5}"/>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D1A947A-8A8A-67D4-DA1E-00B41318CBD1}"/>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3FB7EAB-EEF5-48E5-34D1-ED33560E0A6E}"/>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4599371-9BCE-0EA6-8640-25ADB1AE0455}"/>
              </a:ext>
            </a:extLst>
          </p:cNvPr>
          <p:cNvSpPr/>
          <p:nvPr/>
        </p:nvSpPr>
        <p:spPr>
          <a:xfrm>
            <a:off x="7186864" y="6432884"/>
            <a:ext cx="2181726" cy="1812758"/>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AC07057-5312-8286-143F-9F0F5901ED1E}"/>
              </a:ext>
            </a:extLst>
          </p:cNvPr>
          <p:cNvSpPr/>
          <p:nvPr/>
        </p:nvSpPr>
        <p:spPr>
          <a:xfrm>
            <a:off x="8490856" y="6368142"/>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6A0E1E0-716D-1495-F4CF-7555402CEE33}"/>
              </a:ext>
            </a:extLst>
          </p:cNvPr>
          <p:cNvSpPr/>
          <p:nvPr/>
        </p:nvSpPr>
        <p:spPr>
          <a:xfrm>
            <a:off x="14017649" y="13223097"/>
            <a:ext cx="2181726" cy="1812758"/>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7A2FC0C-9B78-06B4-453C-996DF704D22A}"/>
              </a:ext>
            </a:extLst>
          </p:cNvPr>
          <p:cNvSpPr/>
          <p:nvPr/>
        </p:nvSpPr>
        <p:spPr>
          <a:xfrm>
            <a:off x="10201305" y="-1146999"/>
            <a:ext cx="2181726" cy="1812758"/>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33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C3E93-27AC-CBFF-0EDE-6AF918D870FF}"/>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EDB05FCC-8163-763F-E177-F150B707F114}"/>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9339B3A-E919-4F85-449D-F77427C51141}"/>
              </a:ext>
            </a:extLst>
          </p:cNvPr>
          <p:cNvSpPr>
            <a:spLocks noGrp="1"/>
          </p:cNvSpPr>
          <p:nvPr>
            <p:ph type="ctrTitle"/>
          </p:nvPr>
        </p:nvSpPr>
        <p:spPr>
          <a:xfrm>
            <a:off x="1714441" y="384591"/>
            <a:ext cx="9008043" cy="1015663"/>
          </a:xfrm>
        </p:spPr>
        <p:txBody>
          <a:bodyPr>
            <a:normAutofit/>
          </a:bodyPr>
          <a:lstStyle/>
          <a:p>
            <a:r>
              <a:rPr lang="en-GB" sz="5400" dirty="0">
                <a:solidFill>
                  <a:srgbClr val="002060"/>
                </a:solidFill>
                <a:latin typeface="Comic Sans MS" panose="030F0702030302020204" pitchFamily="66" charset="0"/>
              </a:rPr>
              <a:t>Writing at Sacred Heart</a:t>
            </a:r>
            <a:endParaRPr lang="en-GB" sz="40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FFF9B93D-E728-7FE8-51DD-9D500C0CC230}"/>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15BAFA5B-FE3F-CC8C-5C0C-0B6C48F0CE5D}"/>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22F9C62-A04A-F420-E553-276C989E0D1F}"/>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D05FC0F5-4665-11AA-3DCB-5A432D467959}"/>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FA9A86A-0C42-BAED-1C00-378A8726A6CA}"/>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BB7554B-0BB3-3B1A-9E6E-53D8EB9937BC}"/>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C055441-91E9-9CF5-9D2A-919438FC6317}"/>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8E854D0-EBC9-8D89-D225-E9AC51389527}"/>
              </a:ext>
            </a:extLst>
          </p:cNvPr>
          <p:cNvSpPr txBox="1"/>
          <p:nvPr/>
        </p:nvSpPr>
        <p:spPr>
          <a:xfrm>
            <a:off x="233424" y="1910341"/>
            <a:ext cx="4457630" cy="4093428"/>
          </a:xfrm>
          <a:prstGeom prst="rect">
            <a:avLst/>
          </a:prstGeom>
          <a:noFill/>
        </p:spPr>
        <p:txBody>
          <a:bodyPr wrap="square" rtlCol="0">
            <a:spAutoFit/>
          </a:bodyPr>
          <a:lstStyle/>
          <a:p>
            <a:r>
              <a:rPr lang="en-GB" sz="2000" dirty="0">
                <a:latin typeface="Comic Sans MS" panose="030F0702030302020204" pitchFamily="66" charset="0"/>
              </a:rPr>
              <a:t>Writing in school</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Handwriting lesson twice a week.</a:t>
            </a:r>
          </a:p>
          <a:p>
            <a:pPr marL="342900" indent="-342900">
              <a:buFont typeface="Arial" panose="020B0604020202020204" pitchFamily="34" charset="0"/>
              <a:buChar char="•"/>
            </a:pPr>
            <a:r>
              <a:rPr lang="en-GB" sz="2000" dirty="0">
                <a:latin typeface="Comic Sans MS" panose="030F0702030302020204" pitchFamily="66" charset="0"/>
              </a:rPr>
              <a:t>Writing lessons 3 times a week</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Children are taught to form letters from the correct starting place.</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Children are always aspire to have excellent presentation </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Childre will respond to feedback </a:t>
            </a:r>
          </a:p>
        </p:txBody>
      </p:sp>
      <p:pic>
        <p:nvPicPr>
          <p:cNvPr id="10" name="Picture 9">
            <a:extLst>
              <a:ext uri="{FF2B5EF4-FFF2-40B4-BE49-F238E27FC236}">
                <a16:creationId xmlns:a16="http://schemas.microsoft.com/office/drawing/2014/main" id="{653A4CEE-C7AF-45C9-8E66-F36E95FF3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240840" y="1878358"/>
            <a:ext cx="5797695" cy="4348271"/>
          </a:xfrm>
          <a:prstGeom prst="rect">
            <a:avLst/>
          </a:prstGeom>
        </p:spPr>
      </p:pic>
    </p:spTree>
    <p:extLst>
      <p:ext uri="{BB962C8B-B14F-4D97-AF65-F5344CB8AC3E}">
        <p14:creationId xmlns:p14="http://schemas.microsoft.com/office/powerpoint/2010/main" val="74901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51DF-5DE6-5FF7-6A5E-7678F3806B3F}"/>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DF2BCF4B-5224-6FC8-0088-6D9F2C6FEED8}"/>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ACBD927-E41B-B435-E756-19122F7F0E4F}"/>
              </a:ext>
            </a:extLst>
          </p:cNvPr>
          <p:cNvSpPr>
            <a:spLocks noGrp="1"/>
          </p:cNvSpPr>
          <p:nvPr>
            <p:ph type="ctrTitle"/>
          </p:nvPr>
        </p:nvSpPr>
        <p:spPr>
          <a:xfrm>
            <a:off x="1714441" y="384591"/>
            <a:ext cx="9008043" cy="1015663"/>
          </a:xfrm>
        </p:spPr>
        <p:txBody>
          <a:bodyPr>
            <a:normAutofit/>
          </a:bodyPr>
          <a:lstStyle/>
          <a:p>
            <a:r>
              <a:rPr lang="en-GB" sz="5400" dirty="0">
                <a:solidFill>
                  <a:srgbClr val="002060"/>
                </a:solidFill>
                <a:latin typeface="Comic Sans MS" panose="030F0702030302020204" pitchFamily="66" charset="0"/>
              </a:rPr>
              <a:t>Writing at Sacred Heart</a:t>
            </a:r>
            <a:endParaRPr lang="en-GB" sz="40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79522A92-AB67-0676-7772-4344E3DEEB4E}"/>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5736FA6B-9DD8-DF34-2BBA-6337C9F8BC94}"/>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001A919-D527-14D9-3810-620FCFBC353B}"/>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4EC9C9-BE42-3B87-72D4-DCBF9B48C18F}"/>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7C21CE8-2F70-C283-C6AB-BBA4FFA21294}"/>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A7DD3BC-816E-213B-E472-223787B20394}"/>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A5DC9AB-D193-E331-F3CD-0F605B3C327C}"/>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5DEE59E-FB02-7B45-0E04-B37E4809BEEF}"/>
              </a:ext>
            </a:extLst>
          </p:cNvPr>
          <p:cNvSpPr txBox="1"/>
          <p:nvPr/>
        </p:nvSpPr>
        <p:spPr>
          <a:xfrm>
            <a:off x="834595" y="2154773"/>
            <a:ext cx="7656260" cy="4093428"/>
          </a:xfrm>
          <a:prstGeom prst="rect">
            <a:avLst/>
          </a:prstGeom>
          <a:noFill/>
        </p:spPr>
        <p:txBody>
          <a:bodyPr wrap="square" rtlCol="0">
            <a:spAutoFit/>
          </a:bodyPr>
          <a:lstStyle/>
          <a:p>
            <a:r>
              <a:rPr lang="en-GB" sz="2000" dirty="0">
                <a:latin typeface="Comic Sans MS" panose="030F0702030302020204" pitchFamily="66" charset="0"/>
              </a:rPr>
              <a:t>Writing at home</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Children are encouraged to bring in any additional writing that they would like to share with the class.</a:t>
            </a:r>
          </a:p>
          <a:p>
            <a:endParaRPr lang="en-GB" sz="2000" dirty="0">
              <a:latin typeface="Comic Sans MS" panose="030F0702030302020204" pitchFamily="66" charset="0"/>
            </a:endParaRP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Pupils may want to focus on developing their fine motor strength when engaging in play to develop the strength in their hands. This will support their writing!</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endParaRPr lang="en-GB" sz="2000" dirty="0">
              <a:latin typeface="Comic Sans MS" panose="030F0702030302020204" pitchFamily="66" charset="0"/>
            </a:endParaRPr>
          </a:p>
          <a:p>
            <a:endParaRPr lang="en-GB" sz="2000" dirty="0">
              <a:latin typeface="Comic Sans MS" panose="030F0702030302020204" pitchFamily="66" charset="0"/>
            </a:endParaRPr>
          </a:p>
        </p:txBody>
      </p:sp>
      <p:pic>
        <p:nvPicPr>
          <p:cNvPr id="10" name="Picture 9">
            <a:extLst>
              <a:ext uri="{FF2B5EF4-FFF2-40B4-BE49-F238E27FC236}">
                <a16:creationId xmlns:a16="http://schemas.microsoft.com/office/drawing/2014/main" id="{905DBC03-F149-1637-D70F-90803A78DBB4}"/>
              </a:ext>
            </a:extLst>
          </p:cNvPr>
          <p:cNvPicPr>
            <a:picLocks noChangeAspect="1"/>
          </p:cNvPicPr>
          <p:nvPr/>
        </p:nvPicPr>
        <p:blipFill>
          <a:blip r:embed="rId3"/>
          <a:stretch>
            <a:fillRect/>
          </a:stretch>
        </p:blipFill>
        <p:spPr>
          <a:xfrm>
            <a:off x="8404090" y="4462207"/>
            <a:ext cx="3483110" cy="1545774"/>
          </a:xfrm>
          <a:prstGeom prst="rect">
            <a:avLst/>
          </a:prstGeom>
        </p:spPr>
      </p:pic>
    </p:spTree>
    <p:extLst>
      <p:ext uri="{BB962C8B-B14F-4D97-AF65-F5344CB8AC3E}">
        <p14:creationId xmlns:p14="http://schemas.microsoft.com/office/powerpoint/2010/main" val="46633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86158-0278-EF23-A44C-826815E48BA9}"/>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5AFA2E04-829D-C480-A75B-53E07F8A1728}"/>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D4CA0B-938C-524F-5C35-4C059B8EBB57}"/>
              </a:ext>
            </a:extLst>
          </p:cNvPr>
          <p:cNvSpPr>
            <a:spLocks noGrp="1"/>
          </p:cNvSpPr>
          <p:nvPr>
            <p:ph type="ctrTitle"/>
          </p:nvPr>
        </p:nvSpPr>
        <p:spPr>
          <a:xfrm>
            <a:off x="1676283" y="349508"/>
            <a:ext cx="3282101" cy="1089995"/>
          </a:xfrm>
        </p:spPr>
        <p:txBody>
          <a:bodyPr>
            <a:normAutofit/>
          </a:bodyPr>
          <a:lstStyle/>
          <a:p>
            <a:r>
              <a:rPr lang="en-GB" sz="5400" dirty="0">
                <a:solidFill>
                  <a:srgbClr val="002060"/>
                </a:solidFill>
                <a:latin typeface="Comic Sans MS" panose="030F0702030302020204" pitchFamily="66" charset="0"/>
              </a:rPr>
              <a:t>Spellings</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3B399253-E356-2CA2-A017-73F0329941A5}"/>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A73F0EF7-7DDA-ECA5-6C2F-79016A84F3E6}"/>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A8DB741-1B76-AF02-6594-775F1E7186FE}"/>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0E7A5699-903D-CF89-529D-E204847CA9C7}"/>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E5295C9-2B81-CA21-53F4-CF74DF00DF5F}"/>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107596F-3109-EDD6-659C-C59F6A1BC643}"/>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182E2A3-5555-6840-4BA3-21254654D24A}"/>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489EC09-C484-380B-2AAB-C3369E152D7F}"/>
              </a:ext>
            </a:extLst>
          </p:cNvPr>
          <p:cNvSpPr txBox="1"/>
          <p:nvPr/>
        </p:nvSpPr>
        <p:spPr>
          <a:xfrm>
            <a:off x="791906" y="1841756"/>
            <a:ext cx="10515600" cy="3785652"/>
          </a:xfrm>
          <a:prstGeom prst="rect">
            <a:avLst/>
          </a:prstGeom>
          <a:noFill/>
        </p:spPr>
        <p:txBody>
          <a:bodyPr wrap="square" rtlCol="0">
            <a:spAutoFit/>
          </a:bodyPr>
          <a:lstStyle/>
          <a:p>
            <a:r>
              <a:rPr lang="en-GB" sz="2400" dirty="0">
                <a:latin typeface="Comic Sans MS" panose="030F0702030302020204" pitchFamily="66" charset="0"/>
              </a:rPr>
              <a:t>Homework is Phonics spellings, linked to phonemes taught is </a:t>
            </a:r>
            <a:r>
              <a:rPr lang="en-GB" sz="2400" dirty="0" err="1">
                <a:latin typeface="Comic Sans MS" panose="030F0702030302020204" pitchFamily="66" charset="0"/>
              </a:rPr>
              <a:t>school.To</a:t>
            </a:r>
            <a:r>
              <a:rPr lang="en-GB" sz="2400" dirty="0">
                <a:latin typeface="Comic Sans MS" panose="030F0702030302020204" pitchFamily="66" charset="0"/>
              </a:rPr>
              <a:t> help children build confidence and fluency, we ask that </a:t>
            </a:r>
            <a:r>
              <a:rPr lang="en-GB" sz="2400" b="1" dirty="0">
                <a:latin typeface="Comic Sans MS" panose="030F0702030302020204" pitchFamily="66" charset="0"/>
              </a:rPr>
              <a:t>practice is shown in their homework books</a:t>
            </a:r>
            <a:r>
              <a:rPr lang="en-GB" sz="2400" dirty="0">
                <a:latin typeface="Comic Sans MS" panose="030F0702030302020204" pitchFamily="66" charset="0"/>
              </a:rPr>
              <a:t>—though feel free to explore other fun ways to reinforce learning at home too!</a:t>
            </a:r>
          </a:p>
          <a:p>
            <a:endParaRPr lang="en-GB" sz="2400" dirty="0">
              <a:latin typeface="Comic Sans MS" panose="030F0702030302020204" pitchFamily="66" charset="0"/>
            </a:endParaRPr>
          </a:p>
          <a:p>
            <a:r>
              <a:rPr lang="en-GB" sz="2400" dirty="0">
                <a:latin typeface="Comic Sans MS" panose="030F0702030302020204" pitchFamily="66" charset="0"/>
              </a:rPr>
              <a:t>Homework books should stay at home during the week so children can access their spellings easily and revisit them as needed. </a:t>
            </a:r>
          </a:p>
          <a:p>
            <a:endParaRPr lang="en-GB" sz="2400" dirty="0">
              <a:latin typeface="Comic Sans MS" panose="030F0702030302020204" pitchFamily="66" charset="0"/>
            </a:endParaRPr>
          </a:p>
          <a:p>
            <a:r>
              <a:rPr lang="en-GB" sz="2400" dirty="0">
                <a:latin typeface="Comic Sans MS" panose="030F0702030302020204" pitchFamily="66" charset="0"/>
              </a:rPr>
              <a:t>Spellings are an important part of our homework routine, and regular practice really does make a difference. </a:t>
            </a:r>
          </a:p>
        </p:txBody>
      </p:sp>
    </p:spTree>
    <p:extLst>
      <p:ext uri="{BB962C8B-B14F-4D97-AF65-F5344CB8AC3E}">
        <p14:creationId xmlns:p14="http://schemas.microsoft.com/office/powerpoint/2010/main" val="280809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92B17-2F4B-269A-30F4-58DB187CE039}"/>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FF416C50-787C-03C6-7317-32FBADA0FCF7}"/>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79BFB6-F2D2-6D96-28E4-C058AA68C9C6}"/>
              </a:ext>
            </a:extLst>
          </p:cNvPr>
          <p:cNvSpPr>
            <a:spLocks noGrp="1"/>
          </p:cNvSpPr>
          <p:nvPr>
            <p:ph type="ctrTitle"/>
          </p:nvPr>
        </p:nvSpPr>
        <p:spPr>
          <a:xfrm>
            <a:off x="1676283" y="349508"/>
            <a:ext cx="8501860" cy="1089995"/>
          </a:xfrm>
        </p:spPr>
        <p:txBody>
          <a:bodyPr>
            <a:normAutofit fontScale="90000"/>
          </a:bodyPr>
          <a:lstStyle/>
          <a:p>
            <a:r>
              <a:rPr lang="en-GB" sz="5400" dirty="0">
                <a:solidFill>
                  <a:srgbClr val="002060"/>
                </a:solidFill>
                <a:latin typeface="Comic Sans MS" panose="030F0702030302020204" pitchFamily="66" charset="0"/>
              </a:rPr>
              <a:t>How can you help at home?</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4D6234BE-8CE6-91AC-3CFA-176A6DAC6786}"/>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0B6AC159-7E29-C56A-5F32-759E0FB5FCB2}"/>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2E45334-77AD-C643-0F2E-88C3014B74D6}"/>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271F1364-E33C-6F97-E03E-15E90F14BA42}"/>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D75D14D-3DAD-BCEC-28B4-AC8EF9DC0A2C}"/>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D3386AB-696C-1330-2FFE-B2A1CB5C1238}"/>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04D64DB-2D22-7D05-72D3-BC480A994B2F}"/>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DD8CB3F-6020-1AEC-8191-E563C7EDAD09}"/>
              </a:ext>
            </a:extLst>
          </p:cNvPr>
          <p:cNvSpPr txBox="1"/>
          <p:nvPr/>
        </p:nvSpPr>
        <p:spPr>
          <a:xfrm>
            <a:off x="803786" y="2061494"/>
            <a:ext cx="10941900" cy="4893647"/>
          </a:xfrm>
          <a:prstGeom prst="rect">
            <a:avLst/>
          </a:prstGeom>
          <a:noFill/>
        </p:spPr>
        <p:txBody>
          <a:bodyPr wrap="square" rtlCol="0">
            <a:spAutoFit/>
          </a:bodyPr>
          <a:lstStyle/>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White Rose – 1 minute maths app</a:t>
            </a:r>
          </a:p>
          <a:p>
            <a:pPr marL="342900" indent="-342900">
              <a:buFont typeface="Arial" panose="020B0604020202020204" pitchFamily="34" charset="0"/>
              <a:buChar char="•"/>
            </a:pPr>
            <a:r>
              <a:rPr lang="en-GB" sz="2400" i="1" dirty="0">
                <a:solidFill>
                  <a:schemeClr val="tx2">
                    <a:lumMod val="90000"/>
                    <a:lumOff val="10000"/>
                  </a:schemeClr>
                </a:solidFill>
                <a:latin typeface="Comic Sans MS" panose="030F0702030302020204" pitchFamily="66" charset="0"/>
                <a:cs typeface="Dekko" panose="020B0604020202020204" charset="0"/>
              </a:rPr>
              <a:t>Check correct letter/number formation; start from the correct starting position.</a:t>
            </a: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Writing shopping lists, diaries, letters in cards</a:t>
            </a: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Abstract mental maths such as quick addition/subtraction of bonds </a:t>
            </a:r>
            <a:r>
              <a:rPr lang="en-GB" sz="2400" i="1">
                <a:solidFill>
                  <a:srgbClr val="002060"/>
                </a:solidFill>
                <a:latin typeface="Comic Sans MS" panose="030F0702030302020204" pitchFamily="66" charset="0"/>
              </a:rPr>
              <a:t>to 10 and 20 and </a:t>
            </a:r>
            <a:r>
              <a:rPr lang="en-GB" sz="2400" i="1" dirty="0">
                <a:solidFill>
                  <a:srgbClr val="002060"/>
                </a:solidFill>
                <a:latin typeface="Comic Sans MS" panose="030F0702030302020204" pitchFamily="66" charset="0"/>
              </a:rPr>
              <a:t>for developing mental strategies. </a:t>
            </a: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Using analogue clocks in the home – what time is it or setting boundaries using an analogue clock to help them tell the time. </a:t>
            </a: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Reading – anything! Asking their opinions on what they have read – spotting mistakes in things is a great game to play! </a:t>
            </a: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Talking – talking about the news, what is happening in their life exploring opinions and thoughts and feelings. </a:t>
            </a:r>
          </a:p>
          <a:p>
            <a:pPr marL="342900" indent="-342900">
              <a:buFont typeface="Arial" panose="020B0604020202020204" pitchFamily="34" charset="0"/>
              <a:buChar char="•"/>
            </a:pPr>
            <a:endParaRPr lang="en-GB" sz="2400" i="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83477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A59B-1753-1674-2F9C-8547CE752981}"/>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0A9B8191-0991-37A9-374A-262B6ABCB603}"/>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C74700-2D7B-CE01-D871-1BFFF36C148C}"/>
              </a:ext>
            </a:extLst>
          </p:cNvPr>
          <p:cNvSpPr>
            <a:spLocks noGrp="1"/>
          </p:cNvSpPr>
          <p:nvPr>
            <p:ph type="ctrTitle"/>
          </p:nvPr>
        </p:nvSpPr>
        <p:spPr>
          <a:xfrm>
            <a:off x="1676283" y="349508"/>
            <a:ext cx="7195574" cy="1089995"/>
          </a:xfrm>
        </p:spPr>
        <p:txBody>
          <a:bodyPr>
            <a:normAutofit/>
          </a:bodyPr>
          <a:lstStyle/>
          <a:p>
            <a:r>
              <a:rPr lang="en-GB" sz="4000" dirty="0">
                <a:solidFill>
                  <a:srgbClr val="002060"/>
                </a:solidFill>
                <a:latin typeface="Comic Sans MS" panose="030F0702030302020204" pitchFamily="66" charset="0"/>
              </a:rPr>
              <a:t>Important things to know…</a:t>
            </a:r>
            <a:endParaRPr lang="en-GB" sz="32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98F614EA-B571-810A-52AF-E8E13D6A6944}"/>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3A834FD3-CD66-3BB7-A038-2887B6FD9037}"/>
              </a:ext>
            </a:extLst>
          </p:cNvPr>
          <p:cNvSpPr/>
          <p:nvPr/>
        </p:nvSpPr>
        <p:spPr>
          <a:xfrm>
            <a:off x="-3074602" y="2584538"/>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BA3ACE5-3806-0D8B-EF9B-089BE159D276}"/>
              </a:ext>
            </a:extLst>
          </p:cNvPr>
          <p:cNvSpPr/>
          <p:nvPr/>
        </p:nvSpPr>
        <p:spPr>
          <a:xfrm>
            <a:off x="-866256" y="5334825"/>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534282B-E32D-1A67-68E6-07556D6A7155}"/>
              </a:ext>
            </a:extLst>
          </p:cNvPr>
          <p:cNvSpPr/>
          <p:nvPr/>
        </p:nvSpPr>
        <p:spPr>
          <a:xfrm>
            <a:off x="-750809" y="487408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25F534C-58C6-9401-DDD7-ECF38906BC8D}"/>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390DFF1-6B14-B5E1-90D5-D464F18B3887}"/>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259B464-CE48-AC1F-70D8-76641A053A7C}"/>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C5A8933-A9D2-772A-26BD-137D05FC735E}"/>
              </a:ext>
            </a:extLst>
          </p:cNvPr>
          <p:cNvSpPr txBox="1"/>
          <p:nvPr/>
        </p:nvSpPr>
        <p:spPr>
          <a:xfrm>
            <a:off x="192505" y="1751460"/>
            <a:ext cx="11767495" cy="4154984"/>
          </a:xfrm>
          <a:prstGeom prst="rect">
            <a:avLst/>
          </a:prstGeom>
          <a:noFill/>
        </p:spPr>
        <p:txBody>
          <a:bodyPr wrap="square" rtlCol="0">
            <a:spAutoFit/>
          </a:bodyPr>
          <a:lstStyle/>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Names must be written in uniform, especially jumpers and PE sweatshirts.  </a:t>
            </a:r>
          </a:p>
          <a:p>
            <a:pPr marL="342900" indent="-342900">
              <a:buFont typeface="Arial" panose="020B0604020202020204" pitchFamily="34" charset="0"/>
              <a:buChar char="•"/>
            </a:pPr>
            <a:endParaRPr lang="en-GB" sz="2400" i="1"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PE Days are Tuesday and Wednesday</a:t>
            </a:r>
          </a:p>
          <a:p>
            <a:endParaRPr lang="en-GB" sz="2400" i="1"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Homework be handed out on a Wednesday and will need to be in the follow Tuesday. </a:t>
            </a:r>
          </a:p>
          <a:p>
            <a:pPr marL="342900" indent="-342900">
              <a:buFont typeface="Arial" panose="020B0604020202020204" pitchFamily="34" charset="0"/>
              <a:buChar char="•"/>
            </a:pPr>
            <a:endParaRPr lang="en-GB" sz="2400" i="1"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Trips and payments – please be punctual to avoid the office having to call you to chase the payment.</a:t>
            </a:r>
          </a:p>
          <a:p>
            <a:pPr marL="342900" indent="-342900">
              <a:buFont typeface="Arial" panose="020B0604020202020204" pitchFamily="34" charset="0"/>
              <a:buChar char="•"/>
            </a:pPr>
            <a:endParaRPr lang="en-GB" sz="2400" i="1"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400" i="1" dirty="0">
                <a:solidFill>
                  <a:srgbClr val="002060"/>
                </a:solidFill>
                <a:latin typeface="Comic Sans MS" panose="030F0702030302020204" pitchFamily="66" charset="0"/>
              </a:rPr>
              <a:t>Clubs – places will be reserved once payment has been made.</a:t>
            </a:r>
          </a:p>
        </p:txBody>
      </p:sp>
    </p:spTree>
    <p:extLst>
      <p:ext uri="{BB962C8B-B14F-4D97-AF65-F5344CB8AC3E}">
        <p14:creationId xmlns:p14="http://schemas.microsoft.com/office/powerpoint/2010/main" val="174187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94A98-A559-AA36-992C-388473D22983}"/>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A437B90F-28E8-49B5-C620-BF0866B65C98}"/>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9B1CDD1-AC24-F95E-3517-4A3B5EB8F825}"/>
              </a:ext>
            </a:extLst>
          </p:cNvPr>
          <p:cNvSpPr>
            <a:spLocks noGrp="1"/>
          </p:cNvSpPr>
          <p:nvPr>
            <p:ph type="ctrTitle"/>
          </p:nvPr>
        </p:nvSpPr>
        <p:spPr>
          <a:xfrm>
            <a:off x="1676283" y="349508"/>
            <a:ext cx="7195574" cy="1089995"/>
          </a:xfrm>
        </p:spPr>
        <p:txBody>
          <a:bodyPr>
            <a:normAutofit/>
          </a:bodyPr>
          <a:lstStyle/>
          <a:p>
            <a:r>
              <a:rPr lang="en-GB" sz="6600" dirty="0">
                <a:solidFill>
                  <a:srgbClr val="002060"/>
                </a:solidFill>
                <a:latin typeface="Comic Sans MS" panose="030F0702030302020204" pitchFamily="66" charset="0"/>
              </a:rPr>
              <a:t>Thank you</a:t>
            </a:r>
          </a:p>
        </p:txBody>
      </p:sp>
      <p:pic>
        <p:nvPicPr>
          <p:cNvPr id="4" name="Picture 3">
            <a:extLst>
              <a:ext uri="{FF2B5EF4-FFF2-40B4-BE49-F238E27FC236}">
                <a16:creationId xmlns:a16="http://schemas.microsoft.com/office/drawing/2014/main" id="{82E0F8C5-DFA8-942E-3FFB-95693A0787D4}"/>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8A199012-6AAD-1564-F43B-921044A681A4}"/>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92FAFA4-F1EF-9756-96B0-0DA147AA6AA2}"/>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B113732-0ABA-5002-D79B-F5D8CA6856FA}"/>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E733CC4-3761-E233-38AE-3512F549DE98}"/>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9658701-0BF2-7923-5150-1ECEDBD867AD}"/>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43E10C7-2609-1027-BEB5-D6EAEE47EFC6}"/>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A26A1A4-C354-7D41-870D-FD434FF89D27}"/>
              </a:ext>
            </a:extLst>
          </p:cNvPr>
          <p:cNvSpPr txBox="1"/>
          <p:nvPr/>
        </p:nvSpPr>
        <p:spPr>
          <a:xfrm>
            <a:off x="803786" y="2061494"/>
            <a:ext cx="10312514" cy="4401205"/>
          </a:xfrm>
          <a:prstGeom prst="rect">
            <a:avLst/>
          </a:prstGeom>
          <a:noFill/>
        </p:spPr>
        <p:txBody>
          <a:bodyPr wrap="square" rtlCol="0">
            <a:spAutoFit/>
          </a:bodyPr>
          <a:lstStyle/>
          <a:p>
            <a:r>
              <a:rPr lang="en-GB" sz="2800" i="1" dirty="0">
                <a:solidFill>
                  <a:srgbClr val="002060"/>
                </a:solidFill>
                <a:latin typeface="Comic Sans MS" panose="030F0702030302020204" pitchFamily="66" charset="0"/>
              </a:rPr>
              <a:t>Thank you for coming today.</a:t>
            </a:r>
          </a:p>
          <a:p>
            <a:endParaRPr lang="en-GB" sz="2800" i="1" dirty="0">
              <a:solidFill>
                <a:srgbClr val="002060"/>
              </a:solidFill>
              <a:latin typeface="Comic Sans MS" panose="030F0702030302020204" pitchFamily="66" charset="0"/>
            </a:endParaRPr>
          </a:p>
          <a:p>
            <a:r>
              <a:rPr lang="en-GB" sz="2800" i="1">
                <a:solidFill>
                  <a:srgbClr val="002060"/>
                </a:solidFill>
                <a:latin typeface="Comic Sans MS" panose="030F0702030302020204" pitchFamily="66" charset="0"/>
              </a:rPr>
              <a:t>Positive communication </a:t>
            </a:r>
            <a:r>
              <a:rPr lang="en-GB" sz="2800" i="1" dirty="0">
                <a:solidFill>
                  <a:srgbClr val="002060"/>
                </a:solidFill>
                <a:latin typeface="Comic Sans MS" panose="030F0702030302020204" pitchFamily="66" charset="0"/>
              </a:rPr>
              <a:t>between home and school so let us know of key information about wellbeing.</a:t>
            </a:r>
          </a:p>
          <a:p>
            <a:endParaRPr lang="en-GB" sz="2800" i="1" dirty="0">
              <a:solidFill>
                <a:srgbClr val="002060"/>
              </a:solidFill>
              <a:latin typeface="Comic Sans MS" panose="030F0702030302020204" pitchFamily="66" charset="0"/>
            </a:endParaRPr>
          </a:p>
          <a:p>
            <a:r>
              <a:rPr lang="en-GB" sz="2800" i="1" dirty="0">
                <a:solidFill>
                  <a:srgbClr val="002060"/>
                </a:solidFill>
                <a:latin typeface="Comic Sans MS" panose="030F0702030302020204" pitchFamily="66" charset="0"/>
              </a:rPr>
              <a:t>Attendance across the school is appearing much stronger.</a:t>
            </a:r>
          </a:p>
          <a:p>
            <a:endParaRPr lang="en-GB" sz="2800" i="1" dirty="0">
              <a:solidFill>
                <a:srgbClr val="002060"/>
              </a:solidFill>
              <a:latin typeface="Comic Sans MS" panose="030F0702030302020204" pitchFamily="66" charset="0"/>
            </a:endParaRPr>
          </a:p>
          <a:p>
            <a:r>
              <a:rPr lang="en-GB" sz="2800" i="1" dirty="0">
                <a:solidFill>
                  <a:srgbClr val="002060"/>
                </a:solidFill>
                <a:latin typeface="Comic Sans MS" panose="030F0702030302020204" pitchFamily="66" charset="0"/>
              </a:rPr>
              <a:t>Children are looking smart.  Please remember black school shoes must be worn with school uniform.  No trainers please.</a:t>
            </a:r>
          </a:p>
          <a:p>
            <a:pPr marL="342900" indent="-342900">
              <a:buFont typeface="Arial" panose="020B0604020202020204" pitchFamily="34" charset="0"/>
              <a:buChar char="•"/>
            </a:pPr>
            <a:endParaRPr lang="en-GB" sz="2800" i="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94228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10E99-537C-762F-F4E9-4796372B2E8F}"/>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D9FC2AF2-48DF-384D-376F-547919CBD48C}"/>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F602A5-A6E4-BBEF-99C9-CB5290A390F9}"/>
              </a:ext>
            </a:extLst>
          </p:cNvPr>
          <p:cNvSpPr>
            <a:spLocks noGrp="1"/>
          </p:cNvSpPr>
          <p:nvPr>
            <p:ph type="ctrTitle"/>
          </p:nvPr>
        </p:nvSpPr>
        <p:spPr>
          <a:xfrm>
            <a:off x="2406048" y="172330"/>
            <a:ext cx="7227808" cy="1655762"/>
          </a:xfrm>
        </p:spPr>
        <p:txBody>
          <a:bodyPr>
            <a:normAutofit/>
          </a:bodyPr>
          <a:lstStyle/>
          <a:p>
            <a:r>
              <a:rPr lang="en-GB" sz="6600" dirty="0">
                <a:solidFill>
                  <a:srgbClr val="002060"/>
                </a:solidFill>
                <a:latin typeface="Comic Sans MS" panose="030F0702030302020204" pitchFamily="66" charset="0"/>
              </a:rPr>
              <a:t>Our Year 1 Team</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D2851109-5EE1-2E8F-2FD8-22AD85EB1178}"/>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D9E0DD9A-80CE-E9F3-8410-FA04FBF3B670}"/>
              </a:ext>
            </a:extLst>
          </p:cNvPr>
          <p:cNvSpPr/>
          <p:nvPr/>
        </p:nvSpPr>
        <p:spPr>
          <a:xfrm>
            <a:off x="-1894115" y="2307771"/>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9D30EDE-3A69-966F-998A-A0ABC546FD78}"/>
              </a:ext>
            </a:extLst>
          </p:cNvPr>
          <p:cNvSpPr/>
          <p:nvPr/>
        </p:nvSpPr>
        <p:spPr>
          <a:xfrm>
            <a:off x="544170" y="468085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7E740CB-B94E-D2CD-BF66-70F19B2D115A}"/>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75D4743-F5B9-91D5-5803-A8C1C7206B0E}"/>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2259873-FB4A-CBE5-E101-6FF04A28E886}"/>
              </a:ext>
            </a:extLst>
          </p:cNvPr>
          <p:cNvSpPr/>
          <p:nvPr/>
        </p:nvSpPr>
        <p:spPr>
          <a:xfrm>
            <a:off x="1660071" y="-422071"/>
            <a:ext cx="1143000" cy="979715"/>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E47E4AB-BE9C-9394-0595-76194FB73485}"/>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C4287861-DA16-A2B5-7A7B-B5381961CC59}"/>
              </a:ext>
            </a:extLst>
          </p:cNvPr>
          <p:cNvSpPr txBox="1">
            <a:spLocks/>
          </p:cNvSpPr>
          <p:nvPr/>
        </p:nvSpPr>
        <p:spPr>
          <a:xfrm>
            <a:off x="4332590" y="2372801"/>
            <a:ext cx="3613904" cy="69449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002060"/>
                </a:solidFill>
                <a:latin typeface="Comic Sans MS" panose="030F0702030302020204" pitchFamily="66" charset="0"/>
              </a:rPr>
              <a:t>Mrs Lucas</a:t>
            </a:r>
            <a:endParaRPr lang="en-GB" sz="3200" dirty="0">
              <a:solidFill>
                <a:srgbClr val="002060"/>
              </a:solidFill>
              <a:latin typeface="Comic Sans MS" panose="030F0702030302020204" pitchFamily="66" charset="0"/>
            </a:endParaRPr>
          </a:p>
        </p:txBody>
      </p:sp>
      <p:sp>
        <p:nvSpPr>
          <p:cNvPr id="10" name="Title 1">
            <a:extLst>
              <a:ext uri="{FF2B5EF4-FFF2-40B4-BE49-F238E27FC236}">
                <a16:creationId xmlns:a16="http://schemas.microsoft.com/office/drawing/2014/main" id="{C58D5635-14B8-BE01-3F31-B585373D33F8}"/>
              </a:ext>
            </a:extLst>
          </p:cNvPr>
          <p:cNvSpPr txBox="1">
            <a:spLocks/>
          </p:cNvSpPr>
          <p:nvPr/>
        </p:nvSpPr>
        <p:spPr>
          <a:xfrm>
            <a:off x="4289048" y="3526828"/>
            <a:ext cx="3613904" cy="69449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002060"/>
                </a:solidFill>
                <a:latin typeface="Comic Sans MS" panose="030F0702030302020204" pitchFamily="66" charset="0"/>
              </a:rPr>
              <a:t>Mrs Bell</a:t>
            </a:r>
            <a:endParaRPr lang="en-GB" sz="3200" dirty="0">
              <a:solidFill>
                <a:srgbClr val="002060"/>
              </a:solidFill>
              <a:latin typeface="Comic Sans MS" panose="030F0702030302020204" pitchFamily="66" charset="0"/>
            </a:endParaRPr>
          </a:p>
        </p:txBody>
      </p:sp>
      <p:sp>
        <p:nvSpPr>
          <p:cNvPr id="11" name="Oval 10">
            <a:extLst>
              <a:ext uri="{FF2B5EF4-FFF2-40B4-BE49-F238E27FC236}">
                <a16:creationId xmlns:a16="http://schemas.microsoft.com/office/drawing/2014/main" id="{B90D3165-8189-CF48-43EB-0AC845B148D6}"/>
              </a:ext>
            </a:extLst>
          </p:cNvPr>
          <p:cNvSpPr/>
          <p:nvPr/>
        </p:nvSpPr>
        <p:spPr>
          <a:xfrm>
            <a:off x="-326629" y="5212415"/>
            <a:ext cx="1143000" cy="979715"/>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E8FD54C-056C-91A0-A4C0-723F2452FB5A}"/>
              </a:ext>
            </a:extLst>
          </p:cNvPr>
          <p:cNvSpPr/>
          <p:nvPr/>
        </p:nvSpPr>
        <p:spPr>
          <a:xfrm>
            <a:off x="11647830" y="3966779"/>
            <a:ext cx="751114" cy="771933"/>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8D2F6D2-2B3B-3061-8A5F-DF0538D3436C}"/>
              </a:ext>
            </a:extLst>
          </p:cNvPr>
          <p:cNvSpPr/>
          <p:nvPr/>
        </p:nvSpPr>
        <p:spPr>
          <a:xfrm>
            <a:off x="9492341" y="6368142"/>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BC6B6287-BC6E-8730-B37F-3602AA6635E1}"/>
              </a:ext>
            </a:extLst>
          </p:cNvPr>
          <p:cNvSpPr txBox="1">
            <a:spLocks/>
          </p:cNvSpPr>
          <p:nvPr/>
        </p:nvSpPr>
        <p:spPr>
          <a:xfrm>
            <a:off x="4332590" y="4680856"/>
            <a:ext cx="3613904" cy="694496"/>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a:solidFill>
                  <a:srgbClr val="002060"/>
                </a:solidFill>
                <a:latin typeface="Comic Sans MS" panose="030F0702030302020204" pitchFamily="66" charset="0"/>
              </a:rPr>
              <a:t>Miss Fulford</a:t>
            </a:r>
            <a:r>
              <a:rPr lang="en-GB" sz="4400" dirty="0">
                <a:solidFill>
                  <a:srgbClr val="002060"/>
                </a:solidFill>
                <a:latin typeface="Comic Sans MS" panose="030F0702030302020204" pitchFamily="66" charset="0"/>
              </a:rPr>
              <a:t>/Mrs Gallagher/Mrs Mulligan </a:t>
            </a:r>
            <a:endParaRPr lang="en-GB" sz="32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11941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0B11A-9374-9038-25C9-4D2A30562C06}"/>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02B53FF9-489B-5123-B33B-7CBD68A5E75A}"/>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2C9723-C04F-863A-380B-F5CE74FD1359}"/>
              </a:ext>
            </a:extLst>
          </p:cNvPr>
          <p:cNvSpPr>
            <a:spLocks noGrp="1"/>
          </p:cNvSpPr>
          <p:nvPr>
            <p:ph type="ctrTitle"/>
          </p:nvPr>
        </p:nvSpPr>
        <p:spPr>
          <a:xfrm>
            <a:off x="1894114" y="455184"/>
            <a:ext cx="7227808" cy="956033"/>
          </a:xfrm>
        </p:spPr>
        <p:txBody>
          <a:bodyPr>
            <a:normAutofit fontScale="90000"/>
          </a:bodyPr>
          <a:lstStyle/>
          <a:p>
            <a:r>
              <a:rPr lang="en-GB" sz="4800" dirty="0">
                <a:solidFill>
                  <a:srgbClr val="002060"/>
                </a:solidFill>
                <a:latin typeface="Comic Sans MS" panose="030F0702030302020204" pitchFamily="66" charset="0"/>
              </a:rPr>
              <a:t>Behaviour at Sacred Heart</a:t>
            </a:r>
            <a:endParaRPr lang="en-GB" sz="36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DCE8378F-29C8-55A5-A48A-835B4ABA77A1}"/>
              </a:ext>
            </a:extLst>
          </p:cNvPr>
          <p:cNvPicPr>
            <a:picLocks noChangeAspect="1"/>
          </p:cNvPicPr>
          <p:nvPr/>
        </p:nvPicPr>
        <p:blipFill>
          <a:blip r:embed="rId3"/>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4F2CE2B1-C244-D715-31B0-440CA2F49F33}"/>
              </a:ext>
            </a:extLst>
          </p:cNvPr>
          <p:cNvSpPr/>
          <p:nvPr/>
        </p:nvSpPr>
        <p:spPr>
          <a:xfrm>
            <a:off x="-1894115" y="2307771"/>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C062E1E-B434-81A7-05A7-41EF1C7AE65B}"/>
              </a:ext>
            </a:extLst>
          </p:cNvPr>
          <p:cNvSpPr/>
          <p:nvPr/>
        </p:nvSpPr>
        <p:spPr>
          <a:xfrm>
            <a:off x="31331" y="4882241"/>
            <a:ext cx="1687401" cy="1545773"/>
          </a:xfrm>
          <a:prstGeom prst="ellipse">
            <a:avLst/>
          </a:prstGeom>
          <a:solidFill>
            <a:srgbClr val="F6F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9D437FB-41E5-2D02-AF03-370CAB77E470}"/>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376FF14-A73D-FBBB-E539-B2D5FAFA3438}"/>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4DFB546-681B-7EEE-086E-FD31068E5B85}"/>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F78E36CC-A1B2-13BA-F8DE-CC55FB0AA8AE}"/>
              </a:ext>
            </a:extLst>
          </p:cNvPr>
          <p:cNvSpPr txBox="1">
            <a:spLocks/>
          </p:cNvSpPr>
          <p:nvPr/>
        </p:nvSpPr>
        <p:spPr>
          <a:xfrm>
            <a:off x="1057166" y="2192431"/>
            <a:ext cx="8311242" cy="28270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rgbClr val="002060"/>
                </a:solidFill>
                <a:latin typeface="Comic Sans MS" panose="030F0702030302020204" pitchFamily="66" charset="0"/>
              </a:rPr>
              <a:t>High expectations of children at all times.</a:t>
            </a:r>
          </a:p>
          <a:p>
            <a:pPr algn="l"/>
            <a:endParaRPr lang="en-GB" sz="2800" dirty="0">
              <a:solidFill>
                <a:srgbClr val="002060"/>
              </a:solidFill>
              <a:latin typeface="Comic Sans MS" panose="030F0702030302020204" pitchFamily="66" charset="0"/>
            </a:endParaRPr>
          </a:p>
          <a:p>
            <a:pPr algn="l"/>
            <a:r>
              <a:rPr lang="en-GB" sz="2800" dirty="0">
                <a:solidFill>
                  <a:srgbClr val="002060"/>
                </a:solidFill>
                <a:latin typeface="Comic Sans MS" panose="030F0702030302020204" pitchFamily="66" charset="0"/>
              </a:rPr>
              <a:t>Star listening</a:t>
            </a:r>
          </a:p>
          <a:p>
            <a:pPr algn="l"/>
            <a:endParaRPr lang="en-GB" sz="2800" dirty="0">
              <a:solidFill>
                <a:srgbClr val="002060"/>
              </a:solidFill>
              <a:latin typeface="Comic Sans MS" panose="030F0702030302020204" pitchFamily="66" charset="0"/>
            </a:endParaRPr>
          </a:p>
          <a:p>
            <a:pPr algn="l"/>
            <a:r>
              <a:rPr lang="en-GB" sz="2800" dirty="0">
                <a:solidFill>
                  <a:srgbClr val="002060"/>
                </a:solidFill>
                <a:latin typeface="Comic Sans MS" panose="030F0702030302020204" pitchFamily="66" charset="0"/>
              </a:rPr>
              <a:t>Slow Walking</a:t>
            </a:r>
          </a:p>
          <a:p>
            <a:pPr algn="l"/>
            <a:endParaRPr lang="en-GB" sz="2800" dirty="0">
              <a:solidFill>
                <a:srgbClr val="002060"/>
              </a:solidFill>
              <a:latin typeface="Comic Sans MS" panose="030F0702030302020204" pitchFamily="66" charset="0"/>
            </a:endParaRPr>
          </a:p>
          <a:p>
            <a:pPr algn="l"/>
            <a:r>
              <a:rPr lang="en-GB" sz="2800" dirty="0">
                <a:solidFill>
                  <a:srgbClr val="002060"/>
                </a:solidFill>
                <a:latin typeface="Comic Sans MS" panose="030F0702030302020204" pitchFamily="66" charset="0"/>
              </a:rPr>
              <a:t>Our class behaviour:</a:t>
            </a:r>
          </a:p>
          <a:p>
            <a:pPr algn="l"/>
            <a:endParaRPr lang="en-GB" sz="1800" dirty="0">
              <a:solidFill>
                <a:srgbClr val="002060"/>
              </a:solidFill>
              <a:latin typeface="Comic Sans MS" panose="030F0702030302020204" pitchFamily="66" charset="0"/>
            </a:endParaRPr>
          </a:p>
          <a:p>
            <a:pPr algn="l"/>
            <a:endParaRPr lang="en-GB" sz="1800" dirty="0">
              <a:solidFill>
                <a:srgbClr val="002060"/>
              </a:solidFill>
              <a:latin typeface="Comic Sans MS" panose="030F0702030302020204" pitchFamily="66" charset="0"/>
            </a:endParaRPr>
          </a:p>
        </p:txBody>
      </p:sp>
      <p:grpSp>
        <p:nvGrpSpPr>
          <p:cNvPr id="16" name="Group 15">
            <a:extLst>
              <a:ext uri="{FF2B5EF4-FFF2-40B4-BE49-F238E27FC236}">
                <a16:creationId xmlns:a16="http://schemas.microsoft.com/office/drawing/2014/main" id="{AB8B3EBA-0E69-5A6F-EDA2-6F9E1B632A9E}"/>
              </a:ext>
            </a:extLst>
          </p:cNvPr>
          <p:cNvGrpSpPr/>
          <p:nvPr/>
        </p:nvGrpSpPr>
        <p:grpSpPr>
          <a:xfrm>
            <a:off x="1718732" y="4615540"/>
            <a:ext cx="8177590" cy="1665516"/>
            <a:chOff x="2382142" y="5019925"/>
            <a:chExt cx="6879680" cy="1244699"/>
          </a:xfrm>
        </p:grpSpPr>
        <p:pic>
          <p:nvPicPr>
            <p:cNvPr id="11" name="Picture 10">
              <a:extLst>
                <a:ext uri="{FF2B5EF4-FFF2-40B4-BE49-F238E27FC236}">
                  <a16:creationId xmlns:a16="http://schemas.microsoft.com/office/drawing/2014/main" id="{BA503B81-719B-E93E-ECE5-B66F5E71B4A6}"/>
                </a:ext>
              </a:extLst>
            </p:cNvPr>
            <p:cNvPicPr>
              <a:picLocks noChangeAspect="1"/>
            </p:cNvPicPr>
            <p:nvPr/>
          </p:nvPicPr>
          <p:blipFill>
            <a:blip r:embed="rId4"/>
            <a:srcRect l="4265" t="5289" r="3522" b="7843"/>
            <a:stretch>
              <a:fillRect/>
            </a:stretch>
          </p:blipFill>
          <p:spPr>
            <a:xfrm>
              <a:off x="2382142" y="5019925"/>
              <a:ext cx="6879680" cy="1244699"/>
            </a:xfrm>
            <a:prstGeom prst="rect">
              <a:avLst/>
            </a:prstGeom>
          </p:spPr>
        </p:pic>
        <p:sp>
          <p:nvSpPr>
            <p:cNvPr id="15" name="Rectangle 14">
              <a:extLst>
                <a:ext uri="{FF2B5EF4-FFF2-40B4-BE49-F238E27FC236}">
                  <a16:creationId xmlns:a16="http://schemas.microsoft.com/office/drawing/2014/main" id="{4574AA33-5E10-8CCF-2E89-28541AA051AE}"/>
                </a:ext>
              </a:extLst>
            </p:cNvPr>
            <p:cNvSpPr/>
            <p:nvPr/>
          </p:nvSpPr>
          <p:spPr>
            <a:xfrm>
              <a:off x="6767959" y="5070774"/>
              <a:ext cx="908482"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Heart 13">
            <a:extLst>
              <a:ext uri="{FF2B5EF4-FFF2-40B4-BE49-F238E27FC236}">
                <a16:creationId xmlns:a16="http://schemas.microsoft.com/office/drawing/2014/main" id="{602B7E1F-51C5-EA0D-7F9A-5A1A8ECCA07F}"/>
              </a:ext>
            </a:extLst>
          </p:cNvPr>
          <p:cNvSpPr/>
          <p:nvPr/>
        </p:nvSpPr>
        <p:spPr>
          <a:xfrm>
            <a:off x="6979214" y="4813073"/>
            <a:ext cx="1143000" cy="1270448"/>
          </a:xfrm>
          <a:prstGeom prst="hear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F1B7D6D6-5CC8-BD03-BB74-BDBF9DF6585B}"/>
              </a:ext>
            </a:extLst>
          </p:cNvPr>
          <p:cNvSpPr/>
          <p:nvPr/>
        </p:nvSpPr>
        <p:spPr>
          <a:xfrm>
            <a:off x="1036864" y="4474025"/>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878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80C3F-0890-DE1E-2D18-F23B84054009}"/>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24463E85-8C1B-56C0-4356-9B07C79A61DB}"/>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ED655A-9C40-F22A-E9FE-C326BF96F64F}"/>
              </a:ext>
            </a:extLst>
          </p:cNvPr>
          <p:cNvSpPr>
            <a:spLocks noGrp="1"/>
          </p:cNvSpPr>
          <p:nvPr>
            <p:ph type="ctrTitle"/>
          </p:nvPr>
        </p:nvSpPr>
        <p:spPr>
          <a:xfrm>
            <a:off x="2406048" y="172330"/>
            <a:ext cx="7227808" cy="1655762"/>
          </a:xfrm>
        </p:spPr>
        <p:txBody>
          <a:bodyPr>
            <a:normAutofit/>
          </a:bodyPr>
          <a:lstStyle/>
          <a:p>
            <a:r>
              <a:rPr lang="en-GB" sz="6600" dirty="0">
                <a:solidFill>
                  <a:srgbClr val="002060"/>
                </a:solidFill>
                <a:latin typeface="Comic Sans MS" panose="030F0702030302020204" pitchFamily="66" charset="0"/>
              </a:rPr>
              <a:t>Communication</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58E8BA57-0E42-69F3-027F-5FBFB070DE0B}"/>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B8EC86B7-AD45-EDE5-B134-89055C30CCF4}"/>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D7BD511-A80B-EF9F-B075-10346025D515}"/>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281B1C82-A0F0-BD47-E3D5-527E6CA593FF}"/>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3C5BF7F-C205-A6E0-B6BC-74186D155A13}"/>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C676830-6C44-694B-2F49-28DF29D29727}"/>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5950B31-A819-AEB3-EB44-80E61C7A8785}"/>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A339ED1-CCEE-0EE1-9FD7-56F1665B76D6}"/>
              </a:ext>
            </a:extLst>
          </p:cNvPr>
          <p:cNvSpPr txBox="1"/>
          <p:nvPr/>
        </p:nvSpPr>
        <p:spPr>
          <a:xfrm>
            <a:off x="868106" y="838200"/>
            <a:ext cx="10363200" cy="6432402"/>
          </a:xfrm>
          <a:prstGeom prst="rect">
            <a:avLst/>
          </a:prstGeom>
        </p:spPr>
        <p:txBody>
          <a:bodyPr wrap="square" lIns="0" tIns="0" rIns="0" bIns="0" rtlCol="0" anchor="t">
            <a:spAutoFit/>
          </a:bodyPr>
          <a:lstStyle/>
          <a:p>
            <a:pPr algn="l">
              <a:lnSpc>
                <a:spcPct val="150000"/>
              </a:lnSpc>
            </a:pPr>
            <a:endParaRPr lang="en-US" sz="5524" dirty="0">
              <a:solidFill>
                <a:srgbClr val="002060"/>
              </a:solidFill>
              <a:latin typeface="Dekko"/>
              <a:ea typeface="Dekko"/>
              <a:cs typeface="Dekko"/>
              <a:sym typeface="Dekko"/>
            </a:endParaRPr>
          </a:p>
          <a:p>
            <a:pPr marL="685800" indent="-685800" algn="l">
              <a:lnSpc>
                <a:spcPct val="150000"/>
              </a:lnSpc>
              <a:buFont typeface="Arial" panose="020B0604020202020204" pitchFamily="34" charset="0"/>
              <a:buChar char="•"/>
            </a:pPr>
            <a:r>
              <a:rPr lang="en-US" sz="2500" dirty="0">
                <a:solidFill>
                  <a:srgbClr val="002060"/>
                </a:solidFill>
                <a:latin typeface="Comic Sans MS" panose="030F0702030302020204" pitchFamily="66" charset="0"/>
                <a:ea typeface="Dekko"/>
                <a:cs typeface="Dekko"/>
                <a:sym typeface="Dekko"/>
              </a:rPr>
              <a:t>Teachers are on the playground 8:40am each morning for quick messages</a:t>
            </a:r>
          </a:p>
          <a:p>
            <a:pPr marL="685800" indent="-685800" algn="l">
              <a:lnSpc>
                <a:spcPct val="150000"/>
              </a:lnSpc>
              <a:buFont typeface="Arial" panose="020B0604020202020204" pitchFamily="34" charset="0"/>
              <a:buChar char="•"/>
            </a:pPr>
            <a:r>
              <a:rPr lang="en-US" sz="2500" dirty="0">
                <a:solidFill>
                  <a:srgbClr val="002060"/>
                </a:solidFill>
                <a:latin typeface="Comic Sans MS" panose="030F0702030302020204" pitchFamily="66" charset="0"/>
                <a:ea typeface="Dekko"/>
                <a:cs typeface="Dekko"/>
                <a:sym typeface="Dekko"/>
              </a:rPr>
              <a:t>Communication (emails, telephone calls) all comes via the office.</a:t>
            </a:r>
          </a:p>
          <a:p>
            <a:pPr marL="685800" indent="-685800" algn="l">
              <a:lnSpc>
                <a:spcPct val="150000"/>
              </a:lnSpc>
              <a:buFont typeface="Arial" panose="020B0604020202020204" pitchFamily="34" charset="0"/>
              <a:buChar char="•"/>
            </a:pPr>
            <a:r>
              <a:rPr lang="en-US" sz="2500" dirty="0">
                <a:solidFill>
                  <a:srgbClr val="002060"/>
                </a:solidFill>
                <a:latin typeface="Comic Sans MS" panose="030F0702030302020204" pitchFamily="66" charset="0"/>
                <a:ea typeface="Dekko"/>
                <a:cs typeface="Dekko"/>
                <a:sym typeface="Dekko"/>
              </a:rPr>
              <a:t>Teachers can send out messages via Arbor.</a:t>
            </a:r>
          </a:p>
          <a:p>
            <a:pPr marL="685800" indent="-685800" algn="l">
              <a:lnSpc>
                <a:spcPct val="150000"/>
              </a:lnSpc>
              <a:buFont typeface="Arial" panose="020B0604020202020204" pitchFamily="34" charset="0"/>
              <a:buChar char="•"/>
            </a:pPr>
            <a:r>
              <a:rPr lang="en-US" sz="2500" dirty="0">
                <a:solidFill>
                  <a:srgbClr val="002060"/>
                </a:solidFill>
                <a:latin typeface="Comic Sans MS" panose="030F0702030302020204" pitchFamily="66" charset="0"/>
                <a:ea typeface="Dekko"/>
                <a:cs typeface="Dekko"/>
                <a:sym typeface="Dekko"/>
              </a:rPr>
              <a:t>Class and Whole School Newsletter is on the website.</a:t>
            </a:r>
          </a:p>
          <a:p>
            <a:pPr marL="685800" indent="-685800" algn="l">
              <a:lnSpc>
                <a:spcPct val="150000"/>
              </a:lnSpc>
              <a:buFont typeface="Arial" panose="020B0604020202020204" pitchFamily="34" charset="0"/>
              <a:buChar char="•"/>
            </a:pPr>
            <a:r>
              <a:rPr lang="en-US" sz="2500" dirty="0">
                <a:solidFill>
                  <a:srgbClr val="002060"/>
                </a:solidFill>
                <a:latin typeface="Comic Sans MS" panose="030F0702030302020204" pitchFamily="66" charset="0"/>
                <a:ea typeface="Dekko"/>
                <a:cs typeface="Dekko"/>
                <a:sym typeface="Dekko"/>
              </a:rPr>
              <a:t>Sign up to our schools Instagram account (see newsletter)</a:t>
            </a:r>
          </a:p>
          <a:p>
            <a:pPr marL="685800" indent="-685800" algn="ctr">
              <a:lnSpc>
                <a:spcPct val="150000"/>
              </a:lnSpc>
              <a:buFont typeface="Arial" panose="020B0604020202020204" pitchFamily="34" charset="0"/>
              <a:buChar char="•"/>
            </a:pPr>
            <a:r>
              <a:rPr lang="en-US" sz="2500" b="1" dirty="0">
                <a:solidFill>
                  <a:schemeClr val="accent5">
                    <a:lumMod val="75000"/>
                  </a:schemeClr>
                </a:solidFill>
                <a:latin typeface="Comic Sans MS" panose="030F0702030302020204" pitchFamily="66" charset="0"/>
                <a:ea typeface="Dekko"/>
                <a:cs typeface="Dekko"/>
                <a:sym typeface="Dekko"/>
              </a:rPr>
              <a:t>PLEASE CHECK ARBOR.</a:t>
            </a:r>
          </a:p>
          <a:p>
            <a:pPr algn="l">
              <a:lnSpc>
                <a:spcPct val="150000"/>
              </a:lnSpc>
            </a:pPr>
            <a:endParaRPr lang="en-US" sz="5524" dirty="0">
              <a:solidFill>
                <a:srgbClr val="002060"/>
              </a:solidFill>
              <a:latin typeface="Dekko"/>
              <a:ea typeface="Dekko"/>
              <a:cs typeface="Dekko"/>
              <a:sym typeface="Dekko"/>
            </a:endParaRPr>
          </a:p>
        </p:txBody>
      </p:sp>
    </p:spTree>
    <p:extLst>
      <p:ext uri="{BB962C8B-B14F-4D97-AF65-F5344CB8AC3E}">
        <p14:creationId xmlns:p14="http://schemas.microsoft.com/office/powerpoint/2010/main" val="192058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65F4-FE27-BEB8-DE48-D37DEE7B47FC}"/>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A649A9C1-8045-FB0D-68B3-04AF4A4513F1}"/>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1589634-55AA-7927-7DFD-C8495441547B}"/>
              </a:ext>
            </a:extLst>
          </p:cNvPr>
          <p:cNvSpPr>
            <a:spLocks noGrp="1"/>
          </p:cNvSpPr>
          <p:nvPr>
            <p:ph type="ctrTitle"/>
          </p:nvPr>
        </p:nvSpPr>
        <p:spPr>
          <a:xfrm>
            <a:off x="2406048" y="172330"/>
            <a:ext cx="7227808" cy="1090122"/>
          </a:xfrm>
        </p:spPr>
        <p:txBody>
          <a:bodyPr>
            <a:normAutofit/>
          </a:bodyPr>
          <a:lstStyle/>
          <a:p>
            <a:r>
              <a:rPr lang="en-GB" sz="6600" dirty="0">
                <a:solidFill>
                  <a:srgbClr val="002060"/>
                </a:solidFill>
                <a:latin typeface="Comic Sans MS" panose="030F0702030302020204" pitchFamily="66" charset="0"/>
              </a:rPr>
              <a:t>Yr1 Curriculum</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28F102F3-E9BB-1307-3FE7-6EAAEC7760F9}"/>
              </a:ext>
            </a:extLst>
          </p:cNvPr>
          <p:cNvPicPr>
            <a:picLocks noChangeAspect="1"/>
          </p:cNvPicPr>
          <p:nvPr/>
        </p:nvPicPr>
        <p:blipFill>
          <a:blip r:embed="rId3"/>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D878A925-202C-E4F1-3AA0-7F56510D7E45}"/>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8DE573D-24BC-9973-E5D6-EF38EC0FBBA5}"/>
              </a:ext>
            </a:extLst>
          </p:cNvPr>
          <p:cNvSpPr/>
          <p:nvPr/>
        </p:nvSpPr>
        <p:spPr>
          <a:xfrm>
            <a:off x="447918" y="4632730"/>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61DB1DBD-3605-543E-B633-8673D8EBC7A1}"/>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E31341D-D874-38B0-11C4-0C071ADE2FA0}"/>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79BF8D9-7AD5-EDBD-D963-A4E7E43BDBE6}"/>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578F56A-1C52-C08D-E50C-3FE28322D0F0}"/>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15D6C3E-5C29-4066-9A79-9050DC47FD70}"/>
              </a:ext>
            </a:extLst>
          </p:cNvPr>
          <p:cNvPicPr>
            <a:picLocks noChangeAspect="1"/>
          </p:cNvPicPr>
          <p:nvPr/>
        </p:nvPicPr>
        <p:blipFill>
          <a:blip r:embed="rId4"/>
          <a:stretch>
            <a:fillRect/>
          </a:stretch>
        </p:blipFill>
        <p:spPr>
          <a:xfrm>
            <a:off x="1625617" y="1086460"/>
            <a:ext cx="5764070" cy="4041670"/>
          </a:xfrm>
          <a:prstGeom prst="rect">
            <a:avLst/>
          </a:prstGeom>
        </p:spPr>
      </p:pic>
      <p:pic>
        <p:nvPicPr>
          <p:cNvPr id="14" name="Picture 13">
            <a:extLst>
              <a:ext uri="{FF2B5EF4-FFF2-40B4-BE49-F238E27FC236}">
                <a16:creationId xmlns:a16="http://schemas.microsoft.com/office/drawing/2014/main" id="{37DB5BB3-9E93-4C7B-837E-38EDEDCE11AC}"/>
              </a:ext>
            </a:extLst>
          </p:cNvPr>
          <p:cNvPicPr>
            <a:picLocks noChangeAspect="1"/>
          </p:cNvPicPr>
          <p:nvPr/>
        </p:nvPicPr>
        <p:blipFill>
          <a:blip r:embed="rId5"/>
          <a:stretch>
            <a:fillRect/>
          </a:stretch>
        </p:blipFill>
        <p:spPr>
          <a:xfrm>
            <a:off x="1660071" y="4907307"/>
            <a:ext cx="5729616" cy="1864005"/>
          </a:xfrm>
          <a:prstGeom prst="rect">
            <a:avLst/>
          </a:prstGeom>
        </p:spPr>
      </p:pic>
    </p:spTree>
    <p:extLst>
      <p:ext uri="{BB962C8B-B14F-4D97-AF65-F5344CB8AC3E}">
        <p14:creationId xmlns:p14="http://schemas.microsoft.com/office/powerpoint/2010/main" val="284206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7FB9-470C-FEE0-94DF-7D43C978F572}"/>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E32D2CD3-0B1C-A34F-EDE5-36C61FC1CE56}"/>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65B9D7-40D1-3FBB-0EA7-6CAB153D35C7}"/>
              </a:ext>
            </a:extLst>
          </p:cNvPr>
          <p:cNvSpPr>
            <a:spLocks noGrp="1"/>
          </p:cNvSpPr>
          <p:nvPr>
            <p:ph type="ctrTitle"/>
          </p:nvPr>
        </p:nvSpPr>
        <p:spPr>
          <a:xfrm>
            <a:off x="2406048" y="172330"/>
            <a:ext cx="7227808" cy="1655762"/>
          </a:xfrm>
        </p:spPr>
        <p:txBody>
          <a:bodyPr>
            <a:normAutofit fontScale="90000"/>
          </a:bodyPr>
          <a:lstStyle/>
          <a:p>
            <a:r>
              <a:rPr lang="en-GB" sz="6600" dirty="0">
                <a:solidFill>
                  <a:srgbClr val="002060"/>
                </a:solidFill>
                <a:latin typeface="Comic Sans MS" panose="030F0702030302020204" pitchFamily="66" charset="0"/>
              </a:rPr>
              <a:t>Priorities in Year 1</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C8205265-6282-CEBF-40E5-9DD1CBD19B5F}"/>
              </a:ext>
            </a:extLst>
          </p:cNvPr>
          <p:cNvPicPr>
            <a:picLocks noChangeAspect="1"/>
          </p:cNvPicPr>
          <p:nvPr/>
        </p:nvPicPr>
        <p:blipFill>
          <a:blip r:embed="rId2"/>
          <a:srcRect r="66923"/>
          <a:stretch>
            <a:fillRect/>
          </a:stretch>
        </p:blipFill>
        <p:spPr>
          <a:xfrm>
            <a:off x="144083" y="138658"/>
            <a:ext cx="1143000" cy="1408848"/>
          </a:xfrm>
          <a:prstGeom prst="rect">
            <a:avLst/>
          </a:prstGeom>
        </p:spPr>
      </p:pic>
      <p:sp>
        <p:nvSpPr>
          <p:cNvPr id="5" name="Oval 4">
            <a:extLst>
              <a:ext uri="{FF2B5EF4-FFF2-40B4-BE49-F238E27FC236}">
                <a16:creationId xmlns:a16="http://schemas.microsoft.com/office/drawing/2014/main" id="{0F16E0F9-23F7-7063-B4FE-B2089FAC6721}"/>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1A293A8-D3BB-E2AC-A5B1-77A3BB537F14}"/>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1F0CC700-C243-A8A2-3474-AF3C758CB4EF}"/>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215A219-47F4-8DA1-B4BF-C85E3AF45267}"/>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736740B-DDB0-6637-CEA0-725B811D77C6}"/>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C8EFC66-D162-F197-2235-C22403E34A89}"/>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D466AD5-F6FC-0160-A140-4278D4F2CA1B}"/>
              </a:ext>
            </a:extLst>
          </p:cNvPr>
          <p:cNvSpPr txBox="1"/>
          <p:nvPr/>
        </p:nvSpPr>
        <p:spPr>
          <a:xfrm>
            <a:off x="731520" y="1682497"/>
            <a:ext cx="10019115"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omic Sans MS" panose="030F0702030302020204" pitchFamily="66" charset="0"/>
              </a:rPr>
              <a:t>Successful transition from F2.</a:t>
            </a:r>
          </a:p>
          <a:p>
            <a:pPr marL="457200" indent="-457200">
              <a:buFont typeface="Arial" panose="020B0604020202020204" pitchFamily="34" charset="0"/>
              <a:buChar char="•"/>
            </a:pPr>
            <a:r>
              <a:rPr lang="en-GB" sz="2800" dirty="0">
                <a:latin typeface="Comic Sans MS" panose="030F0702030302020204" pitchFamily="66" charset="0"/>
              </a:rPr>
              <a:t>Develop confidence, independence and resilience.</a:t>
            </a:r>
          </a:p>
          <a:p>
            <a:pPr marL="457200" indent="-457200">
              <a:buFont typeface="Arial" panose="020B0604020202020204" pitchFamily="34" charset="0"/>
              <a:buChar char="•"/>
            </a:pPr>
            <a:r>
              <a:rPr lang="en-GB" sz="2800" dirty="0">
                <a:latin typeface="Comic Sans MS" panose="030F0702030302020204" pitchFamily="66" charset="0"/>
              </a:rPr>
              <a:t>Kindness and friendship amongst peers.</a:t>
            </a:r>
          </a:p>
          <a:p>
            <a:pPr marL="457200" indent="-457200">
              <a:buFont typeface="Arial" panose="020B0604020202020204" pitchFamily="34" charset="0"/>
              <a:buChar char="•"/>
            </a:pPr>
            <a:r>
              <a:rPr lang="en-GB" sz="2800" dirty="0">
                <a:latin typeface="Comic Sans MS" panose="030F0702030302020204" pitchFamily="66" charset="0"/>
              </a:rPr>
              <a:t>Adapt to new routines and National Curriculum.</a:t>
            </a:r>
          </a:p>
          <a:p>
            <a:pPr marL="285750" indent="-285750">
              <a:buFont typeface="Arial" panose="020B0604020202020204" pitchFamily="34" charset="0"/>
              <a:buChar char="•"/>
            </a:pPr>
            <a:r>
              <a:rPr lang="en-GB" sz="2800" dirty="0">
                <a:latin typeface="Comic Sans MS" panose="030F0702030302020204" pitchFamily="66" charset="0"/>
              </a:rPr>
              <a:t>Improve Phonics for reading and writing.</a:t>
            </a:r>
          </a:p>
          <a:p>
            <a:pPr marL="285750" indent="-285750">
              <a:buFont typeface="Arial" panose="020B0604020202020204" pitchFamily="34" charset="0"/>
              <a:buChar char="•"/>
            </a:pPr>
            <a:r>
              <a:rPr lang="en-GB" sz="2800" dirty="0">
                <a:latin typeface="Comic Sans MS" panose="030F0702030302020204" pitchFamily="66" charset="0"/>
              </a:rPr>
              <a:t>Reading – Little </a:t>
            </a:r>
            <a:r>
              <a:rPr lang="en-GB" sz="2800" dirty="0" err="1">
                <a:latin typeface="Comic Sans MS" panose="030F0702030302020204" pitchFamily="66" charset="0"/>
              </a:rPr>
              <a:t>Wandle</a:t>
            </a:r>
            <a:r>
              <a:rPr lang="en-GB" sz="2800" dirty="0">
                <a:latin typeface="Comic Sans MS" panose="030F0702030302020204" pitchFamily="66" charset="0"/>
              </a:rPr>
              <a:t> decodable books.</a:t>
            </a:r>
          </a:p>
          <a:p>
            <a:pPr marL="285750" indent="-285750">
              <a:buFont typeface="Arial" panose="020B0604020202020204" pitchFamily="34" charset="0"/>
              <a:buChar char="•"/>
            </a:pPr>
            <a:r>
              <a:rPr lang="en-GB" sz="2800" dirty="0">
                <a:latin typeface="Comic Sans MS" panose="030F0702030302020204" pitchFamily="66" charset="0"/>
              </a:rPr>
              <a:t>Writing – developing sentence structure and key  punctuation. Children begin to write with purpose.</a:t>
            </a:r>
          </a:p>
          <a:p>
            <a:pPr marL="285750" indent="-285750">
              <a:buFont typeface="Arial" panose="020B0604020202020204" pitchFamily="34" charset="0"/>
              <a:buChar char="•"/>
            </a:pPr>
            <a:r>
              <a:rPr lang="en-GB" sz="2800" dirty="0">
                <a:latin typeface="Comic Sans MS" panose="030F0702030302020204" pitchFamily="66" charset="0"/>
              </a:rPr>
              <a:t>Place value securely to 100.</a:t>
            </a:r>
          </a:p>
          <a:p>
            <a:pPr marL="285750" indent="-285750">
              <a:buFont typeface="Arial" panose="020B0604020202020204" pitchFamily="34" charset="0"/>
              <a:buChar char="•"/>
            </a:pPr>
            <a:r>
              <a:rPr lang="en-GB" sz="2800" dirty="0">
                <a:latin typeface="Comic Sans MS" panose="030F0702030302020204" pitchFamily="66" charset="0"/>
              </a:rPr>
              <a:t>Bonds within and to 10 and 20 securely.</a:t>
            </a:r>
          </a:p>
          <a:p>
            <a:pPr marL="285750" indent="-285750">
              <a:buFont typeface="Arial" panose="020B0604020202020204" pitchFamily="34" charset="0"/>
              <a:buChar char="•"/>
            </a:pPr>
            <a:r>
              <a:rPr lang="en-GB" sz="2800" dirty="0">
                <a:latin typeface="Comic Sans MS" panose="030F0702030302020204" pitchFamily="66" charset="0"/>
              </a:rPr>
              <a:t>Develop spiritual understanding of prayer and scripture. </a:t>
            </a:r>
            <a:endParaRPr lang="en-GB" sz="3200" dirty="0">
              <a:latin typeface="Comic Sans MS" panose="030F0702030302020204" pitchFamily="66" charset="0"/>
            </a:endParaRPr>
          </a:p>
        </p:txBody>
      </p:sp>
    </p:spTree>
    <p:extLst>
      <p:ext uri="{BB962C8B-B14F-4D97-AF65-F5344CB8AC3E}">
        <p14:creationId xmlns:p14="http://schemas.microsoft.com/office/powerpoint/2010/main" val="161182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C2E0-4389-FFBD-7CD5-13CB0F48F10C}"/>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8F59607B-1B86-437E-8517-D923B709EEC7}"/>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916B7-F685-CA1D-C0AF-A271FE1D77F2}"/>
              </a:ext>
            </a:extLst>
          </p:cNvPr>
          <p:cNvSpPr>
            <a:spLocks noGrp="1"/>
          </p:cNvSpPr>
          <p:nvPr>
            <p:ph type="ctrTitle"/>
          </p:nvPr>
        </p:nvSpPr>
        <p:spPr>
          <a:xfrm>
            <a:off x="2406048" y="172330"/>
            <a:ext cx="7227808" cy="1655762"/>
          </a:xfrm>
        </p:spPr>
        <p:txBody>
          <a:bodyPr>
            <a:normAutofit fontScale="90000"/>
          </a:bodyPr>
          <a:lstStyle/>
          <a:p>
            <a:r>
              <a:rPr lang="en-GB" sz="6600" dirty="0">
                <a:solidFill>
                  <a:srgbClr val="002060"/>
                </a:solidFill>
                <a:latin typeface="Comic Sans MS" panose="030F0702030302020204" pitchFamily="66" charset="0"/>
              </a:rPr>
              <a:t>Religious Education</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35AF29F8-979D-BC70-12D8-3FB6AE08BAEE}"/>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E3423CE5-8193-1B13-42BE-343F166AB626}"/>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FDC1BF2-C0C4-E388-3B47-A5C38D48C8B7}"/>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01181BA4-1632-BD4D-BA79-717CDB58176B}"/>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83914D2-9F90-5BF1-C98B-7199B9645192}"/>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86BA34E-40C7-690F-456E-AEE9AA0FA534}"/>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441CF66-530D-4C2D-BE4D-89BE5E21AA13}"/>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31B4567-FF28-341C-84C0-39F424E2C840}"/>
              </a:ext>
            </a:extLst>
          </p:cNvPr>
          <p:cNvSpPr txBox="1"/>
          <p:nvPr/>
        </p:nvSpPr>
        <p:spPr>
          <a:xfrm>
            <a:off x="1045030" y="2168446"/>
            <a:ext cx="5500150"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Comic Sans MS" panose="030F0702030302020204" pitchFamily="66" charset="0"/>
              </a:rPr>
              <a:t>Creation and Covenant </a:t>
            </a:r>
          </a:p>
          <a:p>
            <a:pPr marL="285750" indent="-285750">
              <a:buFont typeface="Arial" panose="020B0604020202020204" pitchFamily="34" charset="0"/>
              <a:buChar char="•"/>
            </a:pPr>
            <a:r>
              <a:rPr lang="en-GB" sz="3200" dirty="0">
                <a:latin typeface="Comic Sans MS" panose="030F0702030302020204" pitchFamily="66" charset="0"/>
              </a:rPr>
              <a:t>Judaism </a:t>
            </a:r>
          </a:p>
          <a:p>
            <a:pPr marL="285750" indent="-285750">
              <a:buFont typeface="Arial" panose="020B0604020202020204" pitchFamily="34" charset="0"/>
              <a:buChar char="•"/>
            </a:pPr>
            <a:r>
              <a:rPr lang="en-GB" sz="3200" dirty="0">
                <a:latin typeface="Comic Sans MS" panose="030F0702030302020204" pitchFamily="66" charset="0"/>
              </a:rPr>
              <a:t>Prophecy and Promise</a:t>
            </a:r>
          </a:p>
          <a:p>
            <a:pPr marL="285750" indent="-285750">
              <a:buFont typeface="Arial" panose="020B0604020202020204" pitchFamily="34" charset="0"/>
              <a:buChar char="•"/>
            </a:pPr>
            <a:r>
              <a:rPr lang="en-GB" sz="3200" dirty="0">
                <a:latin typeface="Comic Sans MS" panose="030F0702030302020204" pitchFamily="66" charset="0"/>
              </a:rPr>
              <a:t>Galilee to Jerusalem</a:t>
            </a:r>
          </a:p>
          <a:p>
            <a:pPr marL="285750" indent="-285750">
              <a:buFont typeface="Arial" panose="020B0604020202020204" pitchFamily="34" charset="0"/>
              <a:buChar char="•"/>
            </a:pPr>
            <a:r>
              <a:rPr lang="en-GB" sz="3200" dirty="0">
                <a:latin typeface="Comic Sans MS" panose="030F0702030302020204" pitchFamily="66" charset="0"/>
              </a:rPr>
              <a:t>Desert to Garden</a:t>
            </a:r>
          </a:p>
          <a:p>
            <a:pPr marL="285750" indent="-285750">
              <a:buFont typeface="Arial" panose="020B0604020202020204" pitchFamily="34" charset="0"/>
              <a:buChar char="•"/>
            </a:pPr>
            <a:r>
              <a:rPr lang="en-GB" sz="3200" dirty="0">
                <a:latin typeface="Comic Sans MS" panose="030F0702030302020204" pitchFamily="66" charset="0"/>
              </a:rPr>
              <a:t>To the end of the Earth</a:t>
            </a:r>
          </a:p>
          <a:p>
            <a:pPr marL="285750" indent="-285750">
              <a:buFont typeface="Arial" panose="020B0604020202020204" pitchFamily="34" charset="0"/>
              <a:buChar char="•"/>
            </a:pPr>
            <a:r>
              <a:rPr lang="en-GB" sz="3200" dirty="0">
                <a:latin typeface="Comic Sans MS" panose="030F0702030302020204" pitchFamily="66" charset="0"/>
              </a:rPr>
              <a:t>Encounter and Dialogue</a:t>
            </a:r>
          </a:p>
          <a:p>
            <a:pPr marL="285750" indent="-285750">
              <a:buFont typeface="Arial" panose="020B0604020202020204" pitchFamily="34" charset="0"/>
              <a:buChar char="•"/>
            </a:pPr>
            <a:endParaRPr lang="en-GB" sz="3200" dirty="0">
              <a:latin typeface="Comic Sans MS" panose="030F0702030302020204" pitchFamily="66" charset="0"/>
            </a:endParaRPr>
          </a:p>
          <a:p>
            <a:pPr marL="285750" indent="-285750">
              <a:buFont typeface="Arial" panose="020B0604020202020204" pitchFamily="34" charset="0"/>
              <a:buChar char="•"/>
            </a:pPr>
            <a:endParaRPr lang="en-GB" sz="3200" dirty="0">
              <a:latin typeface="Comic Sans MS" panose="030F0702030302020204" pitchFamily="66" charset="0"/>
            </a:endParaRPr>
          </a:p>
        </p:txBody>
      </p:sp>
      <p:sp>
        <p:nvSpPr>
          <p:cNvPr id="10" name="TextBox 9">
            <a:extLst>
              <a:ext uri="{FF2B5EF4-FFF2-40B4-BE49-F238E27FC236}">
                <a16:creationId xmlns:a16="http://schemas.microsoft.com/office/drawing/2014/main" id="{62CA55C0-0835-0265-B1C3-95D2AE3A2870}"/>
              </a:ext>
            </a:extLst>
          </p:cNvPr>
          <p:cNvSpPr txBox="1"/>
          <p:nvPr/>
        </p:nvSpPr>
        <p:spPr>
          <a:xfrm>
            <a:off x="6802690" y="2532172"/>
            <a:ext cx="4001439" cy="2677656"/>
          </a:xfrm>
          <a:prstGeom prst="rect">
            <a:avLst/>
          </a:prstGeom>
          <a:noFill/>
        </p:spPr>
        <p:txBody>
          <a:bodyPr wrap="square" rtlCol="0">
            <a:spAutoFit/>
          </a:bodyPr>
          <a:lstStyle/>
          <a:p>
            <a:r>
              <a:rPr lang="en-GB" sz="2800" i="1" dirty="0">
                <a:latin typeface="Comic Sans MS" panose="030F0702030302020204" pitchFamily="66" charset="0"/>
              </a:rPr>
              <a:t>Children will regularly learn about other faiths too, especially how other people celebrate their faith.</a:t>
            </a:r>
          </a:p>
          <a:p>
            <a:pPr marL="285750" indent="-285750">
              <a:buFont typeface="Arial" panose="020B0604020202020204" pitchFamily="34" charset="0"/>
              <a:buChar char="•"/>
            </a:pPr>
            <a:endParaRPr lang="en-GB" sz="2800" i="1" dirty="0">
              <a:latin typeface="Comic Sans MS" panose="030F0702030302020204" pitchFamily="66" charset="0"/>
            </a:endParaRPr>
          </a:p>
        </p:txBody>
      </p:sp>
    </p:spTree>
    <p:extLst>
      <p:ext uri="{BB962C8B-B14F-4D97-AF65-F5344CB8AC3E}">
        <p14:creationId xmlns:p14="http://schemas.microsoft.com/office/powerpoint/2010/main" val="170867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C82E5-AD06-6062-3294-F77A1A331053}"/>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5FB35550-84DB-577E-A9FF-AED3595C2D6D}"/>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60C53E6-7F53-3903-D8DE-049A08217401}"/>
              </a:ext>
            </a:extLst>
          </p:cNvPr>
          <p:cNvSpPr>
            <a:spLocks noGrp="1"/>
          </p:cNvSpPr>
          <p:nvPr>
            <p:ph type="ctrTitle"/>
          </p:nvPr>
        </p:nvSpPr>
        <p:spPr>
          <a:xfrm>
            <a:off x="1387870" y="183634"/>
            <a:ext cx="3282101" cy="1089995"/>
          </a:xfrm>
        </p:spPr>
        <p:txBody>
          <a:bodyPr>
            <a:normAutofit/>
          </a:bodyPr>
          <a:lstStyle/>
          <a:p>
            <a:r>
              <a:rPr lang="en-GB" sz="5400" dirty="0">
                <a:solidFill>
                  <a:srgbClr val="002060"/>
                </a:solidFill>
                <a:latin typeface="Comic Sans MS" panose="030F0702030302020204" pitchFamily="66" charset="0"/>
              </a:rPr>
              <a:t>Reading</a:t>
            </a:r>
            <a:endParaRPr lang="en-GB" sz="48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650760AC-6BD6-E9F5-821B-2F2CB25966DC}"/>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51EEF31D-22BB-3A8A-E53E-2676B1581A0C}"/>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329EE89-4E46-B2BC-DDE1-037BB6180A10}"/>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0510E59-A0CA-145B-F833-9CDC0BD09932}"/>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8FF55B5-F066-CA89-E274-0FC1626AECF4}"/>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21DAFA8-1955-9264-2CD2-00EAFD32674C}"/>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94D1F82-A1F4-A085-F206-D0AD77A3B06A}"/>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BEFE537-710D-4218-5146-EA65C073BE67}"/>
              </a:ext>
            </a:extLst>
          </p:cNvPr>
          <p:cNvSpPr txBox="1"/>
          <p:nvPr/>
        </p:nvSpPr>
        <p:spPr>
          <a:xfrm>
            <a:off x="4508671" y="838200"/>
            <a:ext cx="7451329" cy="4439677"/>
          </a:xfrm>
          <a:prstGeom prst="rect">
            <a:avLst/>
          </a:prstGeom>
          <a:noFill/>
        </p:spPr>
        <p:txBody>
          <a:bodyPr wrap="square" rtlCol="0">
            <a:spAutoFit/>
          </a:bodyPr>
          <a:lstStyle/>
          <a:p>
            <a:pPr marL="804286" lvl="1" indent="-402143">
              <a:lnSpc>
                <a:spcPts val="4470"/>
              </a:lnSpc>
              <a:buFont typeface="Arial"/>
              <a:buChar char="•"/>
            </a:pPr>
            <a:r>
              <a:rPr lang="en-US" sz="3725" dirty="0">
                <a:solidFill>
                  <a:srgbClr val="5C67B6"/>
                </a:solidFill>
                <a:latin typeface="Comic Sans MS" panose="030F0702030302020204" pitchFamily="66" charset="0"/>
                <a:ea typeface="Dekko"/>
                <a:cs typeface="Dekko"/>
                <a:sym typeface="Dekko"/>
              </a:rPr>
              <a:t>Reading lesson 3 times a week, focus on decoding, prosody and comprehension skills.</a:t>
            </a:r>
          </a:p>
          <a:p>
            <a:pPr marL="804286" lvl="1" indent="-402143">
              <a:lnSpc>
                <a:spcPts val="4470"/>
              </a:lnSpc>
              <a:buFont typeface="Arial"/>
              <a:buChar char="•"/>
            </a:pPr>
            <a:r>
              <a:rPr lang="en-US" sz="3725" dirty="0">
                <a:solidFill>
                  <a:srgbClr val="5C67B6"/>
                </a:solidFill>
                <a:latin typeface="Comic Sans MS" panose="030F0702030302020204" pitchFamily="66" charset="0"/>
                <a:ea typeface="Dekko"/>
                <a:cs typeface="Dekko"/>
                <a:sym typeface="Dekko"/>
              </a:rPr>
              <a:t>Small groups of children.</a:t>
            </a:r>
          </a:p>
          <a:p>
            <a:pPr marL="804286" lvl="1" indent="-402143">
              <a:lnSpc>
                <a:spcPts val="4470"/>
              </a:lnSpc>
              <a:buFont typeface="Arial"/>
              <a:buChar char="•"/>
            </a:pPr>
            <a:r>
              <a:rPr lang="en-US" sz="3725" dirty="0">
                <a:solidFill>
                  <a:srgbClr val="5C67B6"/>
                </a:solidFill>
                <a:latin typeface="Comic Sans MS" panose="030F0702030302020204" pitchFamily="66" charset="0"/>
                <a:ea typeface="Dekko"/>
                <a:cs typeface="Dekko"/>
                <a:sym typeface="Dekko"/>
              </a:rPr>
              <a:t>Books closely matched to phonic knowledge from LW</a:t>
            </a:r>
            <a:r>
              <a:rPr lang="en-US" sz="3725" dirty="0">
                <a:solidFill>
                  <a:srgbClr val="5C67B6"/>
                </a:solidFill>
                <a:latin typeface="Dekko"/>
                <a:ea typeface="Dekko"/>
                <a:cs typeface="Dekko"/>
                <a:sym typeface="Dekko"/>
              </a:rPr>
              <a:t>.</a:t>
            </a:r>
          </a:p>
          <a:p>
            <a:endParaRPr lang="en-GB" sz="2000" i="1" dirty="0">
              <a:solidFill>
                <a:srgbClr val="002060"/>
              </a:solidFill>
              <a:latin typeface="Comic Sans MS" panose="030F0702030302020204" pitchFamily="66" charset="0"/>
            </a:endParaRPr>
          </a:p>
        </p:txBody>
      </p:sp>
      <p:sp>
        <p:nvSpPr>
          <p:cNvPr id="3" name="Rectangle 2">
            <a:extLst>
              <a:ext uri="{FF2B5EF4-FFF2-40B4-BE49-F238E27FC236}">
                <a16:creationId xmlns:a16="http://schemas.microsoft.com/office/drawing/2014/main" id="{F8A26286-02E6-48F4-B194-EB79E694EA39}"/>
              </a:ext>
            </a:extLst>
          </p:cNvPr>
          <p:cNvSpPr/>
          <p:nvPr/>
        </p:nvSpPr>
        <p:spPr>
          <a:xfrm>
            <a:off x="1535191" y="5253844"/>
            <a:ext cx="5340373" cy="646331"/>
          </a:xfrm>
          <a:prstGeom prst="rect">
            <a:avLst/>
          </a:prstGeom>
        </p:spPr>
        <p:txBody>
          <a:bodyPr wrap="none">
            <a:spAutoFit/>
          </a:bodyPr>
          <a:lstStyle/>
          <a:p>
            <a:r>
              <a:rPr lang="en-GB" dirty="0">
                <a:hlinkClick r:id="rId3"/>
              </a:rPr>
              <a:t>https://www.littlewandle.org.uk/resources/for-parents</a:t>
            </a:r>
            <a:endParaRPr lang="en-GB" dirty="0"/>
          </a:p>
          <a:p>
            <a:endParaRPr lang="en-GB" dirty="0"/>
          </a:p>
        </p:txBody>
      </p:sp>
    </p:spTree>
    <p:extLst>
      <p:ext uri="{BB962C8B-B14F-4D97-AF65-F5344CB8AC3E}">
        <p14:creationId xmlns:p14="http://schemas.microsoft.com/office/powerpoint/2010/main" val="296951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2903B-A5AA-E685-F484-1E68172BDFD2}"/>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714C7F7F-987B-617F-1A30-8ABA95F87092}"/>
              </a:ext>
            </a:extLst>
          </p:cNvPr>
          <p:cNvSpPr/>
          <p:nvPr/>
        </p:nvSpPr>
        <p:spPr>
          <a:xfrm>
            <a:off x="9633856" y="-772886"/>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0E6A8F9-1D09-A7EF-8E4D-0F820416EE51}"/>
              </a:ext>
            </a:extLst>
          </p:cNvPr>
          <p:cNvSpPr>
            <a:spLocks noGrp="1"/>
          </p:cNvSpPr>
          <p:nvPr>
            <p:ph type="ctrTitle"/>
          </p:nvPr>
        </p:nvSpPr>
        <p:spPr>
          <a:xfrm>
            <a:off x="1714441" y="384591"/>
            <a:ext cx="9008043" cy="1015663"/>
          </a:xfrm>
        </p:spPr>
        <p:txBody>
          <a:bodyPr>
            <a:normAutofit/>
          </a:bodyPr>
          <a:lstStyle/>
          <a:p>
            <a:r>
              <a:rPr lang="en-GB" sz="5400" dirty="0">
                <a:solidFill>
                  <a:srgbClr val="002060"/>
                </a:solidFill>
                <a:latin typeface="Comic Sans MS" panose="030F0702030302020204" pitchFamily="66" charset="0"/>
              </a:rPr>
              <a:t>Reading at Sacred Heart</a:t>
            </a:r>
            <a:endParaRPr lang="en-GB" sz="4000" dirty="0">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E1488327-5DF0-201C-0E10-D64A7AA1DC6E}"/>
              </a:ext>
            </a:extLst>
          </p:cNvPr>
          <p:cNvPicPr>
            <a:picLocks noChangeAspect="1"/>
          </p:cNvPicPr>
          <p:nvPr/>
        </p:nvPicPr>
        <p:blipFill>
          <a:blip r:embed="rId2"/>
          <a:srcRect r="66923"/>
          <a:stretch>
            <a:fillRect/>
          </a:stretch>
        </p:blipFill>
        <p:spPr>
          <a:xfrm>
            <a:off x="392191" y="342612"/>
            <a:ext cx="1143000" cy="1408848"/>
          </a:xfrm>
          <a:prstGeom prst="rect">
            <a:avLst/>
          </a:prstGeom>
        </p:spPr>
      </p:pic>
      <p:sp>
        <p:nvSpPr>
          <p:cNvPr id="5" name="Oval 4">
            <a:extLst>
              <a:ext uri="{FF2B5EF4-FFF2-40B4-BE49-F238E27FC236}">
                <a16:creationId xmlns:a16="http://schemas.microsoft.com/office/drawing/2014/main" id="{1AC4E779-FFE6-5E22-F58A-38B8D946594D}"/>
              </a:ext>
            </a:extLst>
          </p:cNvPr>
          <p:cNvSpPr/>
          <p:nvPr/>
        </p:nvSpPr>
        <p:spPr>
          <a:xfrm>
            <a:off x="-2073787" y="2088322"/>
            <a:ext cx="3788229" cy="322217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8152CFF-33FF-9C57-0F5A-C5B3425E783B}"/>
              </a:ext>
            </a:extLst>
          </p:cNvPr>
          <p:cNvSpPr/>
          <p:nvPr/>
        </p:nvSpPr>
        <p:spPr>
          <a:xfrm>
            <a:off x="544170" y="4680856"/>
            <a:ext cx="1687401" cy="154577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15148196-0D9A-F841-2068-0EBE0E592F61}"/>
              </a:ext>
            </a:extLst>
          </p:cNvPr>
          <p:cNvSpPr/>
          <p:nvPr/>
        </p:nvSpPr>
        <p:spPr>
          <a:xfrm>
            <a:off x="1387870" y="410391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F600877-B842-C39A-95D6-F38C8CA06FC7}"/>
              </a:ext>
            </a:extLst>
          </p:cNvPr>
          <p:cNvSpPr/>
          <p:nvPr/>
        </p:nvSpPr>
        <p:spPr>
          <a:xfrm>
            <a:off x="10384970" y="1882944"/>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0EF9AC-B096-A97D-6C39-01A4CB9E14EA}"/>
              </a:ext>
            </a:extLst>
          </p:cNvPr>
          <p:cNvSpPr/>
          <p:nvPr/>
        </p:nvSpPr>
        <p:spPr>
          <a:xfrm>
            <a:off x="1660071" y="-422071"/>
            <a:ext cx="1143000" cy="9797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1EECFA7-1380-B5B7-5E53-88469143A8A6}"/>
              </a:ext>
            </a:extLst>
          </p:cNvPr>
          <p:cNvSpPr/>
          <p:nvPr/>
        </p:nvSpPr>
        <p:spPr>
          <a:xfrm>
            <a:off x="11116300" y="2168446"/>
            <a:ext cx="1687401" cy="154577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E193C3C-9764-160E-FA57-FAAB7D61EF01}"/>
              </a:ext>
            </a:extLst>
          </p:cNvPr>
          <p:cNvSpPr txBox="1"/>
          <p:nvPr/>
        </p:nvSpPr>
        <p:spPr>
          <a:xfrm>
            <a:off x="144379" y="2088322"/>
            <a:ext cx="3372966" cy="3477875"/>
          </a:xfrm>
          <a:prstGeom prst="rect">
            <a:avLst/>
          </a:prstGeom>
          <a:noFill/>
        </p:spPr>
        <p:txBody>
          <a:bodyPr wrap="square" rtlCol="0">
            <a:spAutoFit/>
          </a:bodyPr>
          <a:lstStyle/>
          <a:p>
            <a:r>
              <a:rPr lang="en-GB" sz="2000" dirty="0">
                <a:latin typeface="Comic Sans MS" panose="030F0702030302020204" pitchFamily="66" charset="0"/>
              </a:rPr>
              <a:t>Reading in school</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At certain points in the year, we will have reading competitions across the school.</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Children are assessed on their comprehension, fluency and inference.</a:t>
            </a:r>
          </a:p>
          <a:p>
            <a:endParaRPr lang="en-GB" sz="2000" dirty="0">
              <a:latin typeface="Comic Sans MS" panose="030F0702030302020204" pitchFamily="66" charset="0"/>
            </a:endParaRPr>
          </a:p>
        </p:txBody>
      </p:sp>
      <p:sp>
        <p:nvSpPr>
          <p:cNvPr id="14" name="TextBox 13">
            <a:extLst>
              <a:ext uri="{FF2B5EF4-FFF2-40B4-BE49-F238E27FC236}">
                <a16:creationId xmlns:a16="http://schemas.microsoft.com/office/drawing/2014/main" id="{4A5663BE-097A-8132-7384-BADE77FC0B12}"/>
              </a:ext>
            </a:extLst>
          </p:cNvPr>
          <p:cNvSpPr txBox="1"/>
          <p:nvPr/>
        </p:nvSpPr>
        <p:spPr>
          <a:xfrm>
            <a:off x="3673430" y="2088321"/>
            <a:ext cx="3701526" cy="3477875"/>
          </a:xfrm>
          <a:prstGeom prst="rect">
            <a:avLst/>
          </a:prstGeom>
          <a:noFill/>
        </p:spPr>
        <p:txBody>
          <a:bodyPr wrap="square" rtlCol="0">
            <a:spAutoFit/>
          </a:bodyPr>
          <a:lstStyle/>
          <a:p>
            <a:r>
              <a:rPr lang="en-GB" sz="2000" dirty="0">
                <a:latin typeface="Comic Sans MS" panose="030F0702030302020204" pitchFamily="66" charset="0"/>
              </a:rPr>
              <a:t>Reading for Pleasure</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Teacher read at the end of the day </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Opportunity to read towards the end of lessons.</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Children can access the ‘Reading garden’</a:t>
            </a:r>
          </a:p>
        </p:txBody>
      </p:sp>
      <p:sp>
        <p:nvSpPr>
          <p:cNvPr id="15" name="TextBox 14">
            <a:extLst>
              <a:ext uri="{FF2B5EF4-FFF2-40B4-BE49-F238E27FC236}">
                <a16:creationId xmlns:a16="http://schemas.microsoft.com/office/drawing/2014/main" id="{F9AFB81C-686E-91D2-1D71-4DCCBA0EDFFD}"/>
              </a:ext>
            </a:extLst>
          </p:cNvPr>
          <p:cNvSpPr txBox="1"/>
          <p:nvPr/>
        </p:nvSpPr>
        <p:spPr>
          <a:xfrm>
            <a:off x="7374955" y="2088321"/>
            <a:ext cx="4001439" cy="1938992"/>
          </a:xfrm>
          <a:prstGeom prst="rect">
            <a:avLst/>
          </a:prstGeom>
          <a:noFill/>
        </p:spPr>
        <p:txBody>
          <a:bodyPr wrap="square" rtlCol="0">
            <a:spAutoFit/>
          </a:bodyPr>
          <a:lstStyle/>
          <a:p>
            <a:r>
              <a:rPr lang="en-GB" sz="2000" dirty="0">
                <a:latin typeface="Comic Sans MS" panose="030F0702030302020204" pitchFamily="66" charset="0"/>
              </a:rPr>
              <a:t>Reading at home</a:t>
            </a:r>
          </a:p>
          <a:p>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KS1 children should read a minimum of 3 times a week.</a:t>
            </a:r>
          </a:p>
          <a:p>
            <a:pPr marL="285750" indent="-285750">
              <a:buFont typeface="Arial" panose="020B0604020202020204" pitchFamily="34" charset="0"/>
              <a:buChar char="•"/>
            </a:pPr>
            <a:r>
              <a:rPr lang="en-GB" sz="2000" dirty="0">
                <a:latin typeface="Comic Sans MS" panose="030F0702030302020204" pitchFamily="66" charset="0"/>
              </a:rPr>
              <a:t>Please record their reading in their school diary.</a:t>
            </a:r>
          </a:p>
        </p:txBody>
      </p:sp>
    </p:spTree>
    <p:extLst>
      <p:ext uri="{BB962C8B-B14F-4D97-AF65-F5344CB8AC3E}">
        <p14:creationId xmlns:p14="http://schemas.microsoft.com/office/powerpoint/2010/main" val="4024619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002d9f-6cfe-4c34-b14b-75910b573093">
      <Terms xmlns="http://schemas.microsoft.com/office/infopath/2007/PartnerControls"/>
    </lcf76f155ced4ddcb4097134ff3c332f>
    <TaxCatchAll xmlns="4584786b-6711-489e-a8dc-ce0dffed7d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E7A078CCA1394FA03E8D5DC9E41DDC" ma:contentTypeVersion="19" ma:contentTypeDescription="Create a new document." ma:contentTypeScope="" ma:versionID="d24692f6295d6d9ed8a851b1572ab1db">
  <xsd:schema xmlns:xsd="http://www.w3.org/2001/XMLSchema" xmlns:xs="http://www.w3.org/2001/XMLSchema" xmlns:p="http://schemas.microsoft.com/office/2006/metadata/properties" xmlns:ns2="68002d9f-6cfe-4c34-b14b-75910b573093" xmlns:ns3="4584786b-6711-489e-a8dc-ce0dffed7dac" targetNamespace="http://schemas.microsoft.com/office/2006/metadata/properties" ma:root="true" ma:fieldsID="c0a4bc7a2c9886d2096aa4e464c40d23" ns2:_="" ns3:_="">
    <xsd:import namespace="68002d9f-6cfe-4c34-b14b-75910b573093"/>
    <xsd:import namespace="4584786b-6711-489e-a8dc-ce0dffed7d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02d9f-6cfe-4c34-b14b-75910b5730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473ec2-7a9a-43f1-90dc-93605fe745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84786b-6711-489e-a8dc-ce0dffed7da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abbf48f-d671-4cee-ba76-84803a562ca5}" ma:internalName="TaxCatchAll" ma:showField="CatchAllData" ma:web="4584786b-6711-489e-a8dc-ce0dffed7da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D0858B-CF23-4466-BC47-80D927B7E604}">
  <ds:schemaRef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4584786b-6711-489e-a8dc-ce0dffed7dac"/>
    <ds:schemaRef ds:uri="68002d9f-6cfe-4c34-b14b-75910b573093"/>
    <ds:schemaRef ds:uri="http://purl.org/dc/terms/"/>
  </ds:schemaRefs>
</ds:datastoreItem>
</file>

<file path=customXml/itemProps2.xml><?xml version="1.0" encoding="utf-8"?>
<ds:datastoreItem xmlns:ds="http://schemas.openxmlformats.org/officeDocument/2006/customXml" ds:itemID="{7606F782-98CD-4C24-B466-6D1B6B1F6A46}">
  <ds:schemaRefs>
    <ds:schemaRef ds:uri="http://schemas.microsoft.com/sharepoint/v3/contenttype/forms"/>
  </ds:schemaRefs>
</ds:datastoreItem>
</file>

<file path=customXml/itemProps3.xml><?xml version="1.0" encoding="utf-8"?>
<ds:datastoreItem xmlns:ds="http://schemas.openxmlformats.org/officeDocument/2006/customXml" ds:itemID="{44A0A214-0229-4152-83E4-932BAE642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002d9f-6cfe-4c34-b14b-75910b573093"/>
    <ds:schemaRef ds:uri="4584786b-6711-489e-a8dc-ce0dffed7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516</TotalTime>
  <Words>1028</Words>
  <Application>Microsoft Office PowerPoint</Application>
  <PresentationFormat>Widescreen</PresentationFormat>
  <Paragraphs>130</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Comic Sans MS</vt:lpstr>
      <vt:lpstr>Dekko</vt:lpstr>
      <vt:lpstr>Office Theme</vt:lpstr>
      <vt:lpstr>Welcome to   Year 1  Parent’s  Meeting</vt:lpstr>
      <vt:lpstr>Our Year 1 Team</vt:lpstr>
      <vt:lpstr>Behaviour at Sacred Heart</vt:lpstr>
      <vt:lpstr>Communication</vt:lpstr>
      <vt:lpstr>Yr1 Curriculum</vt:lpstr>
      <vt:lpstr>Priorities in Year 1</vt:lpstr>
      <vt:lpstr>Religious Education</vt:lpstr>
      <vt:lpstr>Reading</vt:lpstr>
      <vt:lpstr>Reading at Sacred Heart</vt:lpstr>
      <vt:lpstr>Writing at Sacred Heart</vt:lpstr>
      <vt:lpstr>Writing at Sacred Heart</vt:lpstr>
      <vt:lpstr>Spellings</vt:lpstr>
      <vt:lpstr>How can you help at home?</vt:lpstr>
      <vt:lpstr>Important things to know…</vt:lpstr>
      <vt:lpstr>Thank you</vt:lpstr>
    </vt:vector>
  </TitlesOfParts>
  <Company>The Sacred Heart Primary Catholic Voluntary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  Parent’s  Meeting</dc:title>
  <dc:creator>Anne-Marie Bell</dc:creator>
  <cp:lastModifiedBy>Jerry Lucas</cp:lastModifiedBy>
  <cp:revision>14</cp:revision>
  <dcterms:created xsi:type="dcterms:W3CDTF">2025-09-10T07:56:35Z</dcterms:created>
  <dcterms:modified xsi:type="dcterms:W3CDTF">2025-09-15T14:31:38Z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0x0101006FE7A078CCA1394FA03E8D5DC9E41DDC</vt:lpwstr>
  </property>
  <property fmtid="{D5CDD505-2E9C-101B-9397-08002B2CF9AE}" pid="3" name="MediaServiceImageTags">
    <vt:lpwstr/>
  </property>
</Properties>
</file>