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6C17"/>
    <a:srgbClr val="12D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686"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199838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80261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1184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9627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BAEC0-6EF6-4036-924D-508EF4980CEE}"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4994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4DBAEC0-6EF6-4036-924D-508EF4980CEE}"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4450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4DBAEC0-6EF6-4036-924D-508EF4980CEE}" type="datetimeFigureOut">
              <a:rPr lang="en-GB" smtClean="0"/>
              <a:t>25/03/2025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42497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DBAEC0-6EF6-4036-924D-508EF4980CEE}" type="datetimeFigureOut">
              <a:rPr lang="en-GB" smtClean="0"/>
              <a:t>25/03/2025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0494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BAEC0-6EF6-4036-924D-508EF4980CEE}" type="datetimeFigureOut">
              <a:rPr lang="en-GB" smtClean="0"/>
              <a:t>25/03/2025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202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366670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47169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BAEC0-6EF6-4036-924D-508EF4980CEE}" type="datetimeFigureOut">
              <a:rPr lang="en-GB" smtClean="0"/>
              <a:t>25/03/2025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7D092-239E-4F9F-9E40-6D0AB731E321}" type="slidenum">
              <a:rPr lang="en-GB" smtClean="0"/>
              <a:t>‹#›</a:t>
            </a:fld>
            <a:endParaRPr lang="en-GB"/>
          </a:p>
        </p:txBody>
      </p:sp>
    </p:spTree>
    <p:extLst>
      <p:ext uri="{BB962C8B-B14F-4D97-AF65-F5344CB8AC3E}">
        <p14:creationId xmlns:p14="http://schemas.microsoft.com/office/powerpoint/2010/main" val="427836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62363" y="558086"/>
            <a:ext cx="2875274" cy="2585323"/>
          </a:xfrm>
          <a:prstGeom prst="rect">
            <a:avLst/>
          </a:prstGeom>
          <a:noFill/>
        </p:spPr>
        <p:txBody>
          <a:bodyPr wrap="none" lIns="91440" tIns="45720" rIns="91440" bIns="45720">
            <a:prstTxWarp prst="textArchUp">
              <a:avLst/>
            </a:prstTxWarp>
            <a:spAutoFit/>
          </a:bodyPr>
          <a:lstStyle/>
          <a:p>
            <a:pPr algn="ctr"/>
            <a:endParaRPr lang="en-US" sz="5400" b="1" cap="none" spc="0" dirty="0">
              <a:ln w="12700">
                <a:solidFill>
                  <a:schemeClr val="tx1"/>
                </a:solidFill>
                <a:prstDash val="solid"/>
              </a:ln>
              <a:solidFill>
                <a:srgbClr val="00B0F0"/>
              </a:solidFill>
              <a:effectLst>
                <a:innerShdw blurRad="177800">
                  <a:schemeClr val="accent3">
                    <a:lumMod val="50000"/>
                  </a:schemeClr>
                </a:innerShdw>
              </a:effectLst>
            </a:endParaRPr>
          </a:p>
          <a:p>
            <a:pPr algn="ctr"/>
            <a:endParaRPr lang="en-US" sz="5400" b="1" dirty="0">
              <a:ln w="12700">
                <a:solidFill>
                  <a:schemeClr val="tx1"/>
                </a:solidFill>
                <a:prstDash val="solid"/>
              </a:ln>
              <a:solidFill>
                <a:srgbClr val="00B0F0"/>
              </a:solidFill>
              <a:effectLst>
                <a:innerShdw blurRad="177800">
                  <a:schemeClr val="accent3">
                    <a:lumMod val="50000"/>
                  </a:schemeClr>
                </a:innerShdw>
              </a:effectLst>
            </a:endParaRPr>
          </a:p>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Year 5!</a:t>
            </a:r>
          </a:p>
        </p:txBody>
      </p:sp>
      <p:sp>
        <p:nvSpPr>
          <p:cNvPr id="7" name="TextBox 6"/>
          <p:cNvSpPr txBox="1"/>
          <p:nvPr/>
        </p:nvSpPr>
        <p:spPr>
          <a:xfrm>
            <a:off x="4450908" y="1571384"/>
            <a:ext cx="2875274" cy="3293209"/>
          </a:xfrm>
          <a:prstGeom prst="rect">
            <a:avLst/>
          </a:prstGeom>
          <a:noFill/>
        </p:spPr>
        <p:txBody>
          <a:bodyPr wrap="square" rtlCol="0">
            <a:spAutoFit/>
          </a:bodyPr>
          <a:lstStyle/>
          <a:p>
            <a:pPr algn="ctr"/>
            <a:r>
              <a:rPr lang="en-US" sz="1600" b="1" dirty="0"/>
              <a:t>I hope you have all had a great Easter break and have been enjoying the great outdoors. </a:t>
            </a:r>
          </a:p>
          <a:p>
            <a:pPr algn="ctr"/>
            <a:endParaRPr lang="en-US" sz="1600" b="1" dirty="0"/>
          </a:p>
          <a:p>
            <a:pPr algn="ctr"/>
            <a:r>
              <a:rPr lang="en-US" sz="1600" b="1" dirty="0"/>
              <a:t>It’s hard to believe that we are already on the last term of Year 5!  The class have really enjoyed our themes and topics across the curriculum and I am sure that this term will be no different.</a:t>
            </a:r>
          </a:p>
          <a:p>
            <a:pPr algn="ctr"/>
            <a:endParaRPr lang="en-US" sz="1600" b="1" dirty="0"/>
          </a:p>
          <a:p>
            <a:pPr algn="ctr"/>
            <a:r>
              <a:rPr lang="en-GB" sz="1600" b="1" dirty="0"/>
              <a:t>Miss Owens</a:t>
            </a:r>
          </a:p>
        </p:txBody>
      </p:sp>
      <p:sp>
        <p:nvSpPr>
          <p:cNvPr id="8" name="TextBox 7"/>
          <p:cNvSpPr txBox="1"/>
          <p:nvPr/>
        </p:nvSpPr>
        <p:spPr>
          <a:xfrm>
            <a:off x="273603" y="574813"/>
            <a:ext cx="3911854" cy="3293209"/>
          </a:xfrm>
          <a:prstGeom prst="rect">
            <a:avLst/>
          </a:prstGeom>
          <a:noFill/>
        </p:spPr>
        <p:txBody>
          <a:bodyPr wrap="square" rtlCol="0">
            <a:spAutoFit/>
          </a:bodyPr>
          <a:lstStyle/>
          <a:p>
            <a:r>
              <a:rPr lang="en-GB" sz="1600" dirty="0"/>
              <a:t>Please make sure that your child has the following things with them in school each day:</a:t>
            </a:r>
          </a:p>
          <a:p>
            <a:pPr marL="285750" indent="-285750">
              <a:buFont typeface="Wingdings" panose="05000000000000000000" pitchFamily="2" charset="2"/>
              <a:buChar char="q"/>
            </a:pPr>
            <a:r>
              <a:rPr lang="en-GB" sz="1600" dirty="0"/>
              <a:t>Bottle of water</a:t>
            </a:r>
          </a:p>
          <a:p>
            <a:pPr marL="285750" indent="-285750">
              <a:buFont typeface="Wingdings" panose="05000000000000000000" pitchFamily="2" charset="2"/>
              <a:buChar char="q"/>
            </a:pPr>
            <a:r>
              <a:rPr lang="en-GB" sz="1600" dirty="0"/>
              <a:t>School reading book</a:t>
            </a:r>
          </a:p>
          <a:p>
            <a:pPr marL="285750" indent="-285750">
              <a:buFont typeface="Wingdings" panose="05000000000000000000" pitchFamily="2" charset="2"/>
              <a:buChar char="q"/>
            </a:pPr>
            <a:r>
              <a:rPr lang="en-GB" sz="1600" dirty="0"/>
              <a:t>Reading/homework diary</a:t>
            </a:r>
          </a:p>
          <a:p>
            <a:r>
              <a:rPr lang="en-GB" sz="1600" dirty="0"/>
              <a:t>Our PE days will be Wednesday and Thursday.  Also, as the weather gets warmer (hopefully), please think about sun cream (applied at home) and a hat to protect from the heat when we are outside.  In P.E, we will be focusing on Striking and Fielding and Athletics.</a:t>
            </a:r>
          </a:p>
        </p:txBody>
      </p:sp>
      <p:sp>
        <p:nvSpPr>
          <p:cNvPr id="9" name="Rectangle 8"/>
          <p:cNvSpPr/>
          <p:nvPr/>
        </p:nvSpPr>
        <p:spPr>
          <a:xfrm>
            <a:off x="803034" y="239076"/>
            <a:ext cx="3267946"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What to bring to school:</a:t>
            </a:r>
          </a:p>
        </p:txBody>
      </p:sp>
      <p:sp>
        <p:nvSpPr>
          <p:cNvPr id="10" name="Rectangle 9"/>
          <p:cNvSpPr/>
          <p:nvPr/>
        </p:nvSpPr>
        <p:spPr>
          <a:xfrm>
            <a:off x="7756931" y="140452"/>
            <a:ext cx="1681038"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C000"/>
                </a:solidFill>
                <a:effectLst>
                  <a:innerShdw blurRad="177800">
                    <a:schemeClr val="accent3">
                      <a:lumMod val="50000"/>
                    </a:schemeClr>
                  </a:innerShdw>
                </a:effectLst>
              </a:rPr>
              <a:t>Homework:</a:t>
            </a:r>
          </a:p>
        </p:txBody>
      </p:sp>
      <p:sp>
        <p:nvSpPr>
          <p:cNvPr id="11" name="TextBox 10"/>
          <p:cNvSpPr txBox="1"/>
          <p:nvPr/>
        </p:nvSpPr>
        <p:spPr>
          <a:xfrm>
            <a:off x="7485760" y="574813"/>
            <a:ext cx="3722913" cy="1569660"/>
          </a:xfrm>
          <a:prstGeom prst="rect">
            <a:avLst/>
          </a:prstGeom>
          <a:noFill/>
        </p:spPr>
        <p:txBody>
          <a:bodyPr wrap="square" rtlCol="0">
            <a:spAutoFit/>
          </a:bodyPr>
          <a:lstStyle/>
          <a:p>
            <a:r>
              <a:rPr lang="en-GB" sz="1600" dirty="0"/>
              <a:t>Homework will continue to be set at the beginning of each half term and will cover a range of subjects linked to our overall topic</a:t>
            </a:r>
            <a:r>
              <a:rPr lang="en-GB" sz="1600" b="1" dirty="0"/>
              <a:t>.  Reminder: </a:t>
            </a:r>
            <a:r>
              <a:rPr lang="en-GB" sz="1600" dirty="0"/>
              <a:t>The children can choose which activity to start with and are expected to complete one each week.  </a:t>
            </a:r>
          </a:p>
        </p:txBody>
      </p:sp>
      <p:sp>
        <p:nvSpPr>
          <p:cNvPr id="12" name="Rectangle 11"/>
          <p:cNvSpPr/>
          <p:nvPr/>
        </p:nvSpPr>
        <p:spPr>
          <a:xfrm>
            <a:off x="273602" y="3742094"/>
            <a:ext cx="1396537"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Spellings:</a:t>
            </a:r>
          </a:p>
        </p:txBody>
      </p:sp>
      <p:sp>
        <p:nvSpPr>
          <p:cNvPr id="13" name="TextBox 12"/>
          <p:cNvSpPr txBox="1"/>
          <p:nvPr/>
        </p:nvSpPr>
        <p:spPr>
          <a:xfrm>
            <a:off x="274839" y="4144201"/>
            <a:ext cx="4239950" cy="2554545"/>
          </a:xfrm>
          <a:prstGeom prst="rect">
            <a:avLst/>
          </a:prstGeom>
          <a:noFill/>
        </p:spPr>
        <p:txBody>
          <a:bodyPr wrap="square" rtlCol="0">
            <a:spAutoFit/>
          </a:bodyPr>
          <a:lstStyle/>
          <a:p>
            <a:r>
              <a:rPr lang="en-US" sz="1600" dirty="0"/>
              <a:t>The routine for spellings has not changed.  Spelling lists will be handed out every Monday and the class be tested on the Friday of the same week. The spellings should be stuck in your child’s reading diary so please check.  They are also available on our class page on the school website.  I would be grateful if you could spend some time each week with your child on the spellings to help them further with their learning of the spelling rules.</a:t>
            </a:r>
          </a:p>
        </p:txBody>
      </p:sp>
      <p:sp>
        <p:nvSpPr>
          <p:cNvPr id="14" name="Rectangle 13"/>
          <p:cNvSpPr/>
          <p:nvPr/>
        </p:nvSpPr>
        <p:spPr>
          <a:xfrm>
            <a:off x="7712790" y="3306422"/>
            <a:ext cx="129747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0000"/>
                </a:solidFill>
                <a:effectLst>
                  <a:innerShdw blurRad="177800">
                    <a:schemeClr val="accent3">
                      <a:lumMod val="50000"/>
                    </a:schemeClr>
                  </a:innerShdw>
                </a:effectLst>
              </a:rPr>
              <a:t>Reading:</a:t>
            </a:r>
          </a:p>
        </p:txBody>
      </p:sp>
      <p:sp>
        <p:nvSpPr>
          <p:cNvPr id="15" name="TextBox 14"/>
          <p:cNvSpPr txBox="1"/>
          <p:nvPr/>
        </p:nvSpPr>
        <p:spPr>
          <a:xfrm>
            <a:off x="7591634" y="3770157"/>
            <a:ext cx="3898450" cy="1384995"/>
          </a:xfrm>
          <a:prstGeom prst="rect">
            <a:avLst/>
          </a:prstGeom>
          <a:noFill/>
        </p:spPr>
        <p:txBody>
          <a:bodyPr wrap="square" rtlCol="0">
            <a:spAutoFit/>
          </a:bodyPr>
          <a:lstStyle/>
          <a:p>
            <a:r>
              <a:rPr lang="en-GB" sz="1400" dirty="0"/>
              <a:t>Please keep encouraging your child to read and continue to enjoy reading with them.  Don’t forget to record their reading in their reading diary.  I know lots of the class have been enjoying the class novel at the end of the day.  I hope the class continue to enjoy reading for pleasure at home!</a:t>
            </a:r>
          </a:p>
        </p:txBody>
      </p:sp>
      <p:sp>
        <p:nvSpPr>
          <p:cNvPr id="16" name="5-Point Star 15"/>
          <p:cNvSpPr/>
          <p:nvPr/>
        </p:nvSpPr>
        <p:spPr>
          <a:xfrm>
            <a:off x="4427009"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712024"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tatic9.depositphotos.com/1007989/1156/i/950/depositphotos_11569918-Bottled-Water-Masco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1386" y="1150246"/>
            <a:ext cx="695639" cy="86241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stretch>
            <a:fillRect/>
          </a:stretch>
        </p:blipFill>
        <p:spPr>
          <a:xfrm>
            <a:off x="11146330" y="360570"/>
            <a:ext cx="788312" cy="710848"/>
          </a:xfrm>
          <a:prstGeom prst="rect">
            <a:avLst/>
          </a:prstGeom>
        </p:spPr>
      </p:pic>
      <p:sp>
        <p:nvSpPr>
          <p:cNvPr id="6" name="TextBox 5">
            <a:extLst>
              <a:ext uri="{FF2B5EF4-FFF2-40B4-BE49-F238E27FC236}">
                <a16:creationId xmlns:a16="http://schemas.microsoft.com/office/drawing/2014/main" id="{FF72AFA4-5C73-44FB-8E21-1891103335E7}"/>
              </a:ext>
            </a:extLst>
          </p:cNvPr>
          <p:cNvSpPr txBox="1"/>
          <p:nvPr/>
        </p:nvSpPr>
        <p:spPr>
          <a:xfrm>
            <a:off x="7503863" y="2209916"/>
            <a:ext cx="3898450" cy="892552"/>
          </a:xfrm>
          <a:prstGeom prst="rect">
            <a:avLst/>
          </a:prstGeom>
          <a:noFill/>
        </p:spPr>
        <p:txBody>
          <a:bodyPr wrap="square" rtlCol="0">
            <a:spAutoFit/>
          </a:bodyPr>
          <a:lstStyle/>
          <a:p>
            <a:r>
              <a:rPr lang="en-GB" b="1" u="sng" dirty="0"/>
              <a:t>Diary Dates:</a:t>
            </a:r>
          </a:p>
          <a:p>
            <a:r>
              <a:rPr lang="en-US" sz="1600" u="sng" dirty="0"/>
              <a:t>T</a:t>
            </a:r>
            <a:r>
              <a:rPr lang="en-GB" sz="1600" u="sng" dirty="0" err="1"/>
              <a:t>uesday</a:t>
            </a:r>
            <a:r>
              <a:rPr lang="en-GB" sz="1600" u="sng" dirty="0"/>
              <a:t> afternoons: GREAT project</a:t>
            </a:r>
          </a:p>
          <a:p>
            <a:r>
              <a:rPr lang="en-GB" sz="1600" dirty="0"/>
              <a:t>Thursday 1st – City of Caves visit</a:t>
            </a:r>
          </a:p>
        </p:txBody>
      </p:sp>
      <p:sp>
        <p:nvSpPr>
          <p:cNvPr id="19" name="Rectangle 18">
            <a:extLst>
              <a:ext uri="{FF2B5EF4-FFF2-40B4-BE49-F238E27FC236}">
                <a16:creationId xmlns:a16="http://schemas.microsoft.com/office/drawing/2014/main" id="{F6541B7D-587D-4B2D-9AFC-A7267C246AE4}"/>
              </a:ext>
            </a:extLst>
          </p:cNvPr>
          <p:cNvSpPr/>
          <p:nvPr/>
        </p:nvSpPr>
        <p:spPr>
          <a:xfrm>
            <a:off x="5757670" y="5153452"/>
            <a:ext cx="676659" cy="461665"/>
          </a:xfrm>
          <a:prstGeom prst="rect">
            <a:avLst/>
          </a:prstGeom>
        </p:spPr>
        <p:txBody>
          <a:bodyPr wrap="none">
            <a:spAutoFit/>
          </a:bodyPr>
          <a:lstStyle/>
          <a:p>
            <a:pPr lvl="0" algn="ctr"/>
            <a:r>
              <a:rPr lang="en-US" sz="2400" b="1" dirty="0">
                <a:ln w="12700">
                  <a:solidFill>
                    <a:prstClr val="black"/>
                  </a:solidFill>
                  <a:prstDash val="solid"/>
                </a:ln>
                <a:solidFill>
                  <a:schemeClr val="bg1">
                    <a:lumMod val="50000"/>
                  </a:schemeClr>
                </a:solidFill>
                <a:effectLst>
                  <a:innerShdw blurRad="177800">
                    <a:srgbClr val="A5A5A5">
                      <a:lumMod val="50000"/>
                    </a:srgbClr>
                  </a:innerShdw>
                </a:effectLst>
              </a:rPr>
              <a:t>R.E:</a:t>
            </a:r>
          </a:p>
        </p:txBody>
      </p:sp>
      <p:sp>
        <p:nvSpPr>
          <p:cNvPr id="18" name="Rectangle 17">
            <a:extLst>
              <a:ext uri="{FF2B5EF4-FFF2-40B4-BE49-F238E27FC236}">
                <a16:creationId xmlns:a16="http://schemas.microsoft.com/office/drawing/2014/main" id="{9B755EC6-E3DC-446D-8934-8B99B269F378}"/>
              </a:ext>
            </a:extLst>
          </p:cNvPr>
          <p:cNvSpPr/>
          <p:nvPr/>
        </p:nvSpPr>
        <p:spPr>
          <a:xfrm>
            <a:off x="5511397" y="5597687"/>
            <a:ext cx="6405764" cy="738664"/>
          </a:xfrm>
          <a:prstGeom prst="rect">
            <a:avLst/>
          </a:prstGeom>
        </p:spPr>
        <p:txBody>
          <a:bodyPr wrap="square">
            <a:spAutoFit/>
          </a:bodyPr>
          <a:lstStyle/>
          <a:p>
            <a:pPr lvl="0"/>
            <a:r>
              <a:rPr lang="en-GB" sz="1400" dirty="0">
                <a:solidFill>
                  <a:prstClr val="black"/>
                </a:solidFill>
              </a:rPr>
              <a:t>Our R.E topics this term will be: ‘To the Ends of the Earth’ and ‘Dialogue and Encountering Other Faiths’.  We will continue to make links between scripture and their own beliefs and how these inform the decisions that they make. </a:t>
            </a:r>
          </a:p>
        </p:txBody>
      </p:sp>
      <p:pic>
        <p:nvPicPr>
          <p:cNvPr id="4" name="Picture 3">
            <a:extLst>
              <a:ext uri="{FF2B5EF4-FFF2-40B4-BE49-F238E27FC236}">
                <a16:creationId xmlns:a16="http://schemas.microsoft.com/office/drawing/2014/main" id="{6AC14375-99C8-481A-B908-576BB2B6AA87}"/>
              </a:ext>
            </a:extLst>
          </p:cNvPr>
          <p:cNvPicPr>
            <a:picLocks noChangeAspect="1"/>
          </p:cNvPicPr>
          <p:nvPr/>
        </p:nvPicPr>
        <p:blipFill>
          <a:blip r:embed="rId4"/>
          <a:stretch>
            <a:fillRect/>
          </a:stretch>
        </p:blipFill>
        <p:spPr>
          <a:xfrm>
            <a:off x="10771374" y="2387894"/>
            <a:ext cx="1065320" cy="1215789"/>
          </a:xfrm>
          <a:prstGeom prst="rect">
            <a:avLst/>
          </a:prstGeom>
        </p:spPr>
      </p:pic>
    </p:spTree>
    <p:extLst>
      <p:ext uri="{BB962C8B-B14F-4D97-AF65-F5344CB8AC3E}">
        <p14:creationId xmlns:p14="http://schemas.microsoft.com/office/powerpoint/2010/main" val="250216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84104" y="696584"/>
            <a:ext cx="4014182" cy="1600438"/>
          </a:xfrm>
          <a:prstGeom prst="rect">
            <a:avLst/>
          </a:prstGeom>
          <a:noFill/>
        </p:spPr>
        <p:txBody>
          <a:bodyPr wrap="square" rtlCol="0">
            <a:spAutoFit/>
          </a:bodyPr>
          <a:lstStyle/>
          <a:p>
            <a:r>
              <a:rPr lang="en-GB" sz="1400" dirty="0"/>
              <a:t>Our History this term will be ‘Castles and Caves’ and our Geography will be‘ London and Rio de Janeiro’.  Firstly, we will explore the different uses of Nottingham’s caves through history. In our second topic, we will compare the cities of London and Rio de Janeiro, contrasting climate, physical and human features</a:t>
            </a:r>
          </a:p>
        </p:txBody>
      </p:sp>
      <p:sp>
        <p:nvSpPr>
          <p:cNvPr id="9" name="Rectangle 8"/>
          <p:cNvSpPr/>
          <p:nvPr/>
        </p:nvSpPr>
        <p:spPr>
          <a:xfrm>
            <a:off x="336170" y="306499"/>
            <a:ext cx="3192092"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7030A0"/>
                </a:solidFill>
                <a:effectLst>
                  <a:innerShdw blurRad="177800">
                    <a:schemeClr val="accent3">
                      <a:lumMod val="50000"/>
                    </a:schemeClr>
                  </a:innerShdw>
                </a:effectLst>
              </a:rPr>
              <a:t>History and Geography</a:t>
            </a:r>
            <a:r>
              <a:rPr lang="en-US" sz="2400" b="1" cap="none" spc="0" dirty="0">
                <a:ln w="12700">
                  <a:solidFill>
                    <a:schemeClr val="tx1"/>
                  </a:solidFill>
                  <a:prstDash val="solid"/>
                </a:ln>
                <a:solidFill>
                  <a:srgbClr val="7030A0"/>
                </a:solidFill>
                <a:effectLst>
                  <a:innerShdw blurRad="177800">
                    <a:schemeClr val="accent3">
                      <a:lumMod val="50000"/>
                    </a:schemeClr>
                  </a:innerShdw>
                </a:effectLst>
              </a:rPr>
              <a:t>:</a:t>
            </a:r>
          </a:p>
        </p:txBody>
      </p:sp>
      <p:sp>
        <p:nvSpPr>
          <p:cNvPr id="10" name="Rectangle 9"/>
          <p:cNvSpPr/>
          <p:nvPr/>
        </p:nvSpPr>
        <p:spPr>
          <a:xfrm>
            <a:off x="7905555" y="321925"/>
            <a:ext cx="1084271" cy="461665"/>
          </a:xfrm>
          <a:prstGeom prst="rect">
            <a:avLst/>
          </a:prstGeom>
          <a:noFill/>
        </p:spPr>
        <p:txBody>
          <a:bodyPr wrap="none" lIns="91440" tIns="45720" rIns="91440" bIns="45720">
            <a:spAutoFit/>
          </a:bodyPr>
          <a:lstStyle/>
          <a:p>
            <a:pPr algn="ctr"/>
            <a:r>
              <a:rPr lang="en-US" sz="2400" b="1" dirty="0" err="1">
                <a:ln w="12700">
                  <a:solidFill>
                    <a:schemeClr val="tx1"/>
                  </a:solidFill>
                  <a:prstDash val="solid"/>
                </a:ln>
                <a:solidFill>
                  <a:srgbClr val="FFC000"/>
                </a:solidFill>
                <a:effectLst>
                  <a:innerShdw blurRad="177800">
                    <a:schemeClr val="accent3">
                      <a:lumMod val="50000"/>
                    </a:schemeClr>
                  </a:innerShdw>
                </a:effectLst>
              </a:rPr>
              <a:t>Maths</a:t>
            </a:r>
            <a:r>
              <a:rPr lang="en-US" sz="2400" b="1" cap="none" spc="0" dirty="0">
                <a:ln w="12700">
                  <a:solidFill>
                    <a:schemeClr val="tx1"/>
                  </a:solidFill>
                  <a:prstDash val="solid"/>
                </a:ln>
                <a:solidFill>
                  <a:srgbClr val="FFC000"/>
                </a:solidFill>
                <a:effectLst>
                  <a:innerShdw blurRad="177800">
                    <a:schemeClr val="accent3">
                      <a:lumMod val="50000"/>
                    </a:schemeClr>
                  </a:innerShdw>
                </a:effectLst>
              </a:rPr>
              <a:t>:</a:t>
            </a:r>
          </a:p>
        </p:txBody>
      </p:sp>
      <p:sp>
        <p:nvSpPr>
          <p:cNvPr id="11" name="TextBox 10"/>
          <p:cNvSpPr txBox="1"/>
          <p:nvPr/>
        </p:nvSpPr>
        <p:spPr>
          <a:xfrm>
            <a:off x="7701313" y="696584"/>
            <a:ext cx="4360053" cy="2262158"/>
          </a:xfrm>
          <a:prstGeom prst="rect">
            <a:avLst/>
          </a:prstGeom>
          <a:noFill/>
        </p:spPr>
        <p:txBody>
          <a:bodyPr wrap="square" rtlCol="0">
            <a:spAutoFit/>
          </a:bodyPr>
          <a:lstStyle/>
          <a:p>
            <a:r>
              <a:rPr lang="en-GB" sz="1400" dirty="0"/>
              <a:t>This term, we will be covering the following topics in maths:</a:t>
            </a:r>
          </a:p>
          <a:p>
            <a:pPr marL="285750" indent="-285750">
              <a:buFont typeface="Wingdings" panose="05000000000000000000" pitchFamily="2" charset="2"/>
              <a:buChar char="ü"/>
            </a:pPr>
            <a:r>
              <a:rPr lang="en-GB" sz="1400" dirty="0"/>
              <a:t>Shape</a:t>
            </a:r>
          </a:p>
          <a:p>
            <a:pPr marL="285750" indent="-285750">
              <a:buFont typeface="Wingdings" panose="05000000000000000000" pitchFamily="2" charset="2"/>
              <a:buChar char="ü"/>
            </a:pPr>
            <a:r>
              <a:rPr lang="en-GB" sz="1400" dirty="0"/>
              <a:t>Position and Direction</a:t>
            </a:r>
          </a:p>
          <a:p>
            <a:pPr marL="285750" indent="-285750">
              <a:buFont typeface="Wingdings" panose="05000000000000000000" pitchFamily="2" charset="2"/>
              <a:buChar char="ü"/>
            </a:pPr>
            <a:r>
              <a:rPr lang="en-US" sz="1400" dirty="0"/>
              <a:t>Decimals</a:t>
            </a:r>
          </a:p>
          <a:p>
            <a:pPr marL="285750" indent="-285750">
              <a:buFont typeface="Wingdings" panose="05000000000000000000" pitchFamily="2" charset="2"/>
              <a:buChar char="ü"/>
            </a:pPr>
            <a:r>
              <a:rPr lang="en-US" sz="1400" dirty="0"/>
              <a:t>Converting Units</a:t>
            </a:r>
          </a:p>
          <a:p>
            <a:pPr marL="285750" indent="-285750">
              <a:buFont typeface="Wingdings" panose="05000000000000000000" pitchFamily="2" charset="2"/>
              <a:buChar char="ü"/>
            </a:pPr>
            <a:r>
              <a:rPr lang="en-GB" sz="1400" dirty="0"/>
              <a:t>Negative Numbers</a:t>
            </a:r>
          </a:p>
          <a:p>
            <a:pPr marL="285750" indent="-285750">
              <a:buFont typeface="Wingdings" panose="05000000000000000000" pitchFamily="2" charset="2"/>
              <a:buChar char="ü"/>
            </a:pPr>
            <a:r>
              <a:rPr lang="en-GB" sz="1400" dirty="0"/>
              <a:t>Volume</a:t>
            </a:r>
          </a:p>
          <a:p>
            <a:r>
              <a:rPr lang="en-GB" sz="1400" dirty="0"/>
              <a:t>. </a:t>
            </a:r>
          </a:p>
          <a:p>
            <a:endParaRPr lang="en-GB" sz="1500" dirty="0"/>
          </a:p>
        </p:txBody>
      </p:sp>
      <p:sp>
        <p:nvSpPr>
          <p:cNvPr id="12" name="Rectangle 11"/>
          <p:cNvSpPr/>
          <p:nvPr/>
        </p:nvSpPr>
        <p:spPr>
          <a:xfrm>
            <a:off x="336170" y="2513936"/>
            <a:ext cx="1170513"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00B050"/>
                </a:solidFill>
                <a:effectLst>
                  <a:innerShdw blurRad="177800">
                    <a:schemeClr val="accent3">
                      <a:lumMod val="50000"/>
                    </a:schemeClr>
                  </a:innerShdw>
                </a:effectLst>
              </a:rPr>
              <a:t>English</a:t>
            </a:r>
            <a:r>
              <a:rPr lang="en-US" sz="2400" b="1" cap="none" spc="0" dirty="0">
                <a:ln w="12700">
                  <a:solidFill>
                    <a:schemeClr val="tx1"/>
                  </a:solidFill>
                  <a:prstDash val="solid"/>
                </a:ln>
                <a:solidFill>
                  <a:srgbClr val="00B050"/>
                </a:solidFill>
                <a:effectLst>
                  <a:innerShdw blurRad="177800">
                    <a:schemeClr val="accent3">
                      <a:lumMod val="50000"/>
                    </a:schemeClr>
                  </a:innerShdw>
                </a:effectLst>
              </a:rPr>
              <a:t>:</a:t>
            </a:r>
          </a:p>
        </p:txBody>
      </p:sp>
      <p:sp>
        <p:nvSpPr>
          <p:cNvPr id="13" name="TextBox 12"/>
          <p:cNvSpPr txBox="1"/>
          <p:nvPr/>
        </p:nvSpPr>
        <p:spPr>
          <a:xfrm>
            <a:off x="226743" y="3005002"/>
            <a:ext cx="4196616" cy="1600438"/>
          </a:xfrm>
          <a:prstGeom prst="rect">
            <a:avLst/>
          </a:prstGeom>
          <a:noFill/>
        </p:spPr>
        <p:txBody>
          <a:bodyPr wrap="square" rtlCol="0">
            <a:spAutoFit/>
          </a:bodyPr>
          <a:lstStyle/>
          <a:p>
            <a:r>
              <a:rPr lang="en-GB" sz="1400" dirty="0"/>
              <a:t>Our main English lessons will be based around the text: Trapped, which will link to our City and Caves topic.  We will exploring narrative, writing effectively for different audiences.  Our second text will be ‘Coming to England’ by </a:t>
            </a:r>
            <a:r>
              <a:rPr lang="en-GB" sz="1400" dirty="0" err="1"/>
              <a:t>Floella</a:t>
            </a:r>
            <a:r>
              <a:rPr lang="en-GB" sz="1400" dirty="0"/>
              <a:t> Benjamin, which explores the real experiences of the author when she moved to England from Trinidad. </a:t>
            </a:r>
          </a:p>
        </p:txBody>
      </p:sp>
      <p:sp>
        <p:nvSpPr>
          <p:cNvPr id="14" name="Rectangle 13"/>
          <p:cNvSpPr/>
          <p:nvPr/>
        </p:nvSpPr>
        <p:spPr>
          <a:xfrm>
            <a:off x="5238386" y="2064929"/>
            <a:ext cx="1276490" cy="461665"/>
          </a:xfrm>
          <a:prstGeom prst="rect">
            <a:avLst/>
          </a:prstGeom>
          <a:noFill/>
        </p:spPr>
        <p:txBody>
          <a:bodyPr wrap="square" lIns="91440" tIns="45720" rIns="91440" bIns="45720">
            <a:spAutoFit/>
          </a:bodyPr>
          <a:lstStyle/>
          <a:p>
            <a:r>
              <a:rPr lang="en-US" sz="2400" b="1" cap="none" spc="0" dirty="0">
                <a:ln w="12700">
                  <a:solidFill>
                    <a:schemeClr val="tx1"/>
                  </a:solidFill>
                  <a:prstDash val="solid"/>
                </a:ln>
                <a:solidFill>
                  <a:srgbClr val="FF0000"/>
                </a:solidFill>
                <a:effectLst>
                  <a:innerShdw blurRad="177800">
                    <a:schemeClr val="accent3">
                      <a:lumMod val="50000"/>
                    </a:schemeClr>
                  </a:innerShdw>
                </a:effectLst>
              </a:rPr>
              <a:t>Science:</a:t>
            </a:r>
          </a:p>
        </p:txBody>
      </p:sp>
      <p:grpSp>
        <p:nvGrpSpPr>
          <p:cNvPr id="2" name="Group 1"/>
          <p:cNvGrpSpPr/>
          <p:nvPr/>
        </p:nvGrpSpPr>
        <p:grpSpPr>
          <a:xfrm>
            <a:off x="4542449" y="113386"/>
            <a:ext cx="2875276" cy="2123658"/>
            <a:chOff x="4542451" y="589904"/>
            <a:chExt cx="2875276" cy="2123658"/>
          </a:xfrm>
        </p:grpSpPr>
        <p:sp>
          <p:nvSpPr>
            <p:cNvPr id="5" name="Rectangle 4"/>
            <p:cNvSpPr/>
            <p:nvPr/>
          </p:nvSpPr>
          <p:spPr>
            <a:xfrm>
              <a:off x="4768092" y="589904"/>
              <a:ext cx="2423997" cy="2123658"/>
            </a:xfrm>
            <a:prstGeom prst="rect">
              <a:avLst/>
            </a:prstGeom>
            <a:noFill/>
          </p:spPr>
          <p:txBody>
            <a:bodyPr wrap="none" lIns="91440" tIns="45720" rIns="91440" bIns="45720">
              <a:spAutoFit/>
            </a:bodyPr>
            <a:lstStyle/>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What we </a:t>
              </a:r>
            </a:p>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will</a:t>
              </a:r>
              <a:r>
                <a:rPr lang="en-US" sz="4400" b="1" dirty="0">
                  <a:ln w="12700">
                    <a:solidFill>
                      <a:schemeClr val="tx1"/>
                    </a:solidFill>
                    <a:prstDash val="solid"/>
                  </a:ln>
                  <a:solidFill>
                    <a:srgbClr val="00B0F0"/>
                  </a:solidFill>
                  <a:effectLst>
                    <a:innerShdw blurRad="177800">
                      <a:schemeClr val="accent3">
                        <a:lumMod val="50000"/>
                      </a:schemeClr>
                    </a:innerShdw>
                  </a:effectLst>
                </a:rPr>
                <a:t> be</a:t>
              </a:r>
            </a:p>
            <a:p>
              <a:pPr algn="ctr"/>
              <a:r>
                <a:rPr lang="en-US" sz="4400" b="1" dirty="0">
                  <a:ln w="12700">
                    <a:solidFill>
                      <a:schemeClr val="tx1"/>
                    </a:solidFill>
                    <a:prstDash val="solid"/>
                  </a:ln>
                  <a:solidFill>
                    <a:srgbClr val="00B0F0"/>
                  </a:solidFill>
                  <a:effectLst>
                    <a:innerShdw blurRad="177800">
                      <a:schemeClr val="accent3">
                        <a:lumMod val="50000"/>
                      </a:schemeClr>
                    </a:innerShdw>
                  </a:effectLst>
                </a:rPr>
                <a:t>learning:</a:t>
              </a:r>
            </a:p>
          </p:txBody>
        </p:sp>
        <p:sp>
          <p:nvSpPr>
            <p:cNvPr id="16" name="5-Point Star 15"/>
            <p:cNvSpPr/>
            <p:nvPr/>
          </p:nvSpPr>
          <p:spPr>
            <a:xfrm>
              <a:off x="4542451" y="1341652"/>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821509" y="1341651"/>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TextBox 18"/>
          <p:cNvSpPr txBox="1"/>
          <p:nvPr/>
        </p:nvSpPr>
        <p:spPr>
          <a:xfrm>
            <a:off x="4434783" y="2481085"/>
            <a:ext cx="3103801" cy="2031325"/>
          </a:xfrm>
          <a:prstGeom prst="rect">
            <a:avLst/>
          </a:prstGeom>
          <a:noFill/>
        </p:spPr>
        <p:txBody>
          <a:bodyPr wrap="square" rtlCol="0">
            <a:spAutoFit/>
          </a:bodyPr>
          <a:lstStyle/>
          <a:p>
            <a:r>
              <a:rPr lang="en-GB" sz="1400" dirty="0"/>
              <a:t>Our Science topics this term will be Dissolving and Mixing and Plants.  In our first topic, we will learn about the different processes of separating materials and which changes are reversible and irreversible.  In our second topic, we will learn about reproduction in plants, pollination and germination.</a:t>
            </a:r>
          </a:p>
        </p:txBody>
      </p:sp>
      <p:sp>
        <p:nvSpPr>
          <p:cNvPr id="20" name="TextBox 19"/>
          <p:cNvSpPr txBox="1"/>
          <p:nvPr/>
        </p:nvSpPr>
        <p:spPr>
          <a:xfrm>
            <a:off x="7649796" y="5250296"/>
            <a:ext cx="3499628" cy="830997"/>
          </a:xfrm>
          <a:prstGeom prst="rect">
            <a:avLst/>
          </a:prstGeom>
          <a:noFill/>
        </p:spPr>
        <p:txBody>
          <a:bodyPr wrap="square" rtlCol="0">
            <a:spAutoFit/>
          </a:bodyPr>
          <a:lstStyle/>
          <a:p>
            <a:r>
              <a:rPr lang="en-GB" sz="1600" dirty="0"/>
              <a:t>We will explore the different aspects of programming, building on the skills from last term.  </a:t>
            </a:r>
          </a:p>
        </p:txBody>
      </p:sp>
      <p:sp>
        <p:nvSpPr>
          <p:cNvPr id="21" name="Rectangle 20"/>
          <p:cNvSpPr/>
          <p:nvPr/>
        </p:nvSpPr>
        <p:spPr>
          <a:xfrm>
            <a:off x="7670664" y="4802076"/>
            <a:ext cx="1672254"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56C17"/>
                </a:solidFill>
                <a:effectLst>
                  <a:innerShdw blurRad="177800">
                    <a:schemeClr val="accent3">
                      <a:lumMod val="50000"/>
                    </a:schemeClr>
                  </a:innerShdw>
                </a:effectLst>
              </a:rPr>
              <a:t>Computing:</a:t>
            </a:r>
          </a:p>
        </p:txBody>
      </p:sp>
      <p:pic>
        <p:nvPicPr>
          <p:cNvPr id="1032" name="Picture 8" descr="http://images.clipartpanda.com/gadget-clipart-5dfb3c01a8f31c4f050ba6d7e5769ab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0008" y="5313881"/>
            <a:ext cx="1081359" cy="1081359"/>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4192367" y="6146026"/>
            <a:ext cx="2817310" cy="461665"/>
          </a:xfrm>
          <a:prstGeom prst="rect">
            <a:avLst/>
          </a:prstGeom>
          <a:noFill/>
        </p:spPr>
        <p:txBody>
          <a:bodyPr wrap="none" lIns="91440" tIns="45720" rIns="91440" bIns="45720">
            <a:spAutoFit/>
          </a:bodyPr>
          <a:lstStyle/>
          <a:p>
            <a:pPr algn="ctr"/>
            <a:r>
              <a:rPr lang="en-US" sz="2400" b="1" cap="none" spc="0" dirty="0">
                <a:ln w="12700">
                  <a:solidFill>
                    <a:sysClr val="windowText" lastClr="000000"/>
                  </a:solidFill>
                  <a:prstDash val="solid"/>
                </a:ln>
                <a:effectLst>
                  <a:innerShdw blurRad="177800">
                    <a:schemeClr val="accent3">
                      <a:lumMod val="50000"/>
                    </a:schemeClr>
                  </a:innerShdw>
                </a:effectLst>
              </a:rPr>
              <a:t>Pentecost term 2025</a:t>
            </a:r>
          </a:p>
        </p:txBody>
      </p:sp>
      <p:sp>
        <p:nvSpPr>
          <p:cNvPr id="3" name="Rectangle 2"/>
          <p:cNvSpPr/>
          <p:nvPr/>
        </p:nvSpPr>
        <p:spPr>
          <a:xfrm>
            <a:off x="226743" y="4915438"/>
            <a:ext cx="1031052" cy="461665"/>
          </a:xfrm>
          <a:prstGeom prst="rect">
            <a:avLst/>
          </a:prstGeom>
        </p:spPr>
        <p:txBody>
          <a:bodyPr wrap="none">
            <a:spAutoFit/>
          </a:bodyPr>
          <a:lstStyle/>
          <a:p>
            <a:pPr lvl="0" algn="ctr"/>
            <a:r>
              <a:rPr lang="en-US" sz="2400" b="1" dirty="0">
                <a:ln w="12700">
                  <a:solidFill>
                    <a:prstClr val="black"/>
                  </a:solidFill>
                  <a:prstDash val="solid"/>
                </a:ln>
                <a:solidFill>
                  <a:schemeClr val="bg1">
                    <a:lumMod val="50000"/>
                  </a:schemeClr>
                </a:solidFill>
                <a:effectLst>
                  <a:innerShdw blurRad="177800">
                    <a:srgbClr val="A5A5A5">
                      <a:lumMod val="50000"/>
                    </a:srgbClr>
                  </a:innerShdw>
                </a:effectLst>
              </a:rPr>
              <a:t>Music:</a:t>
            </a:r>
          </a:p>
        </p:txBody>
      </p:sp>
      <p:sp>
        <p:nvSpPr>
          <p:cNvPr id="4" name="Rectangle 3"/>
          <p:cNvSpPr/>
          <p:nvPr/>
        </p:nvSpPr>
        <p:spPr>
          <a:xfrm>
            <a:off x="230129" y="5399309"/>
            <a:ext cx="3692545" cy="738664"/>
          </a:xfrm>
          <a:prstGeom prst="rect">
            <a:avLst/>
          </a:prstGeom>
        </p:spPr>
        <p:txBody>
          <a:bodyPr wrap="square">
            <a:spAutoFit/>
          </a:bodyPr>
          <a:lstStyle/>
          <a:p>
            <a:pPr lvl="0"/>
            <a:r>
              <a:rPr lang="en-GB" sz="1400" dirty="0">
                <a:solidFill>
                  <a:prstClr val="black"/>
                </a:solidFill>
              </a:rPr>
              <a:t>Music will continue to be provided by teachers from Christ The King.  This term, the class will be looking at the genres of Swing and Funk.</a:t>
            </a:r>
          </a:p>
        </p:txBody>
      </p:sp>
      <p:sp>
        <p:nvSpPr>
          <p:cNvPr id="22" name="Rectangle 21">
            <a:extLst>
              <a:ext uri="{FF2B5EF4-FFF2-40B4-BE49-F238E27FC236}">
                <a16:creationId xmlns:a16="http://schemas.microsoft.com/office/drawing/2014/main" id="{C23E4FA0-2E79-4DA9-8967-FD31C7646D84}"/>
              </a:ext>
            </a:extLst>
          </p:cNvPr>
          <p:cNvSpPr/>
          <p:nvPr/>
        </p:nvSpPr>
        <p:spPr>
          <a:xfrm>
            <a:off x="7701313" y="2905852"/>
            <a:ext cx="1130182"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chemeClr val="accent1">
                    <a:lumMod val="50000"/>
                  </a:schemeClr>
                </a:solidFill>
                <a:effectLst>
                  <a:innerShdw blurRad="177800">
                    <a:schemeClr val="accent3">
                      <a:lumMod val="50000"/>
                    </a:schemeClr>
                  </a:innerShdw>
                </a:effectLst>
              </a:rPr>
              <a:t>French:</a:t>
            </a:r>
          </a:p>
        </p:txBody>
      </p:sp>
      <p:sp>
        <p:nvSpPr>
          <p:cNvPr id="24" name="TextBox 23">
            <a:extLst>
              <a:ext uri="{FF2B5EF4-FFF2-40B4-BE49-F238E27FC236}">
                <a16:creationId xmlns:a16="http://schemas.microsoft.com/office/drawing/2014/main" id="{547E89B3-4F6B-4296-80CC-6D8927D748A4}"/>
              </a:ext>
            </a:extLst>
          </p:cNvPr>
          <p:cNvSpPr txBox="1"/>
          <p:nvPr/>
        </p:nvSpPr>
        <p:spPr>
          <a:xfrm>
            <a:off x="7701313" y="3381342"/>
            <a:ext cx="4118257" cy="954107"/>
          </a:xfrm>
          <a:prstGeom prst="rect">
            <a:avLst/>
          </a:prstGeom>
          <a:noFill/>
        </p:spPr>
        <p:txBody>
          <a:bodyPr wrap="square" rtlCol="0">
            <a:spAutoFit/>
          </a:bodyPr>
          <a:lstStyle/>
          <a:p>
            <a:r>
              <a:rPr lang="en-GB" sz="1400" dirty="0"/>
              <a:t>In French, our next two topics will be ‘As-</a:t>
            </a:r>
            <a:r>
              <a:rPr lang="en-GB" sz="1400" dirty="0" err="1"/>
              <a:t>tu</a:t>
            </a:r>
            <a:r>
              <a:rPr lang="en-GB" sz="1400" dirty="0"/>
              <a:t> un animal?’, and ‘</a:t>
            </a:r>
            <a:r>
              <a:rPr lang="en-GB" sz="1400" dirty="0">
                <a:solidFill>
                  <a:srgbClr val="000000"/>
                </a:solidFill>
                <a:latin typeface="Calibri" panose="020F0502020204030204" pitchFamily="34" charset="0"/>
              </a:rPr>
              <a:t>Les </a:t>
            </a:r>
            <a:r>
              <a:rPr lang="en-GB" sz="1400" dirty="0" err="1">
                <a:solidFill>
                  <a:srgbClr val="000000"/>
                </a:solidFill>
                <a:latin typeface="Calibri" panose="020F0502020204030204" pitchFamily="34" charset="0"/>
              </a:rPr>
              <a:t>vêtements</a:t>
            </a:r>
            <a:r>
              <a:rPr lang="en-GB" sz="1400" dirty="0">
                <a:solidFill>
                  <a:srgbClr val="000000"/>
                </a:solidFill>
                <a:latin typeface="Calibri" panose="020F0502020204030204" pitchFamily="34" charset="0"/>
              </a:rPr>
              <a:t>’.  We will continue to practise elements of Speaking, Listening, Reading and Writing.  </a:t>
            </a:r>
            <a:endParaRPr lang="en-GB" sz="1400" dirty="0"/>
          </a:p>
        </p:txBody>
      </p:sp>
      <p:sp>
        <p:nvSpPr>
          <p:cNvPr id="25" name="Rectangle 24">
            <a:extLst>
              <a:ext uri="{FF2B5EF4-FFF2-40B4-BE49-F238E27FC236}">
                <a16:creationId xmlns:a16="http://schemas.microsoft.com/office/drawing/2014/main" id="{B0A31CBE-0BF5-4BE1-B35A-7D34A1A4F4BC}"/>
              </a:ext>
            </a:extLst>
          </p:cNvPr>
          <p:cNvSpPr/>
          <p:nvPr/>
        </p:nvSpPr>
        <p:spPr>
          <a:xfrm>
            <a:off x="4278135" y="4615012"/>
            <a:ext cx="3196991" cy="369332"/>
          </a:xfrm>
          <a:prstGeom prst="rect">
            <a:avLst/>
          </a:prstGeom>
          <a:noFill/>
        </p:spPr>
        <p:txBody>
          <a:bodyPr wrap="square" lIns="91440" tIns="45720" rIns="91440" bIns="45720">
            <a:spAutoFit/>
          </a:bodyPr>
          <a:lstStyle/>
          <a:p>
            <a:r>
              <a:rPr lang="en-US" b="1" cap="none" spc="0" dirty="0">
                <a:ln w="12700">
                  <a:solidFill>
                    <a:schemeClr val="tx1"/>
                  </a:solidFill>
                  <a:prstDash val="solid"/>
                </a:ln>
                <a:solidFill>
                  <a:srgbClr val="FF0000"/>
                </a:solidFill>
                <a:effectLst>
                  <a:innerShdw blurRad="177800">
                    <a:schemeClr val="accent3">
                      <a:lumMod val="50000"/>
                    </a:schemeClr>
                  </a:innerShdw>
                </a:effectLst>
              </a:rPr>
              <a:t>Art and Design and Technology:</a:t>
            </a:r>
          </a:p>
        </p:txBody>
      </p:sp>
      <p:sp>
        <p:nvSpPr>
          <p:cNvPr id="26" name="Rectangle 25">
            <a:extLst>
              <a:ext uri="{FF2B5EF4-FFF2-40B4-BE49-F238E27FC236}">
                <a16:creationId xmlns:a16="http://schemas.microsoft.com/office/drawing/2014/main" id="{27DE3725-5BC8-4C95-8C20-342D149C549E}"/>
              </a:ext>
            </a:extLst>
          </p:cNvPr>
          <p:cNvSpPr/>
          <p:nvPr/>
        </p:nvSpPr>
        <p:spPr>
          <a:xfrm>
            <a:off x="4297294" y="4941671"/>
            <a:ext cx="3241290" cy="954107"/>
          </a:xfrm>
          <a:prstGeom prst="rect">
            <a:avLst/>
          </a:prstGeom>
        </p:spPr>
        <p:txBody>
          <a:bodyPr wrap="square">
            <a:spAutoFit/>
          </a:bodyPr>
          <a:lstStyle/>
          <a:p>
            <a:pPr lvl="0"/>
            <a:r>
              <a:rPr lang="en-GB" sz="1400" dirty="0">
                <a:solidFill>
                  <a:prstClr val="black"/>
                </a:solidFill>
              </a:rPr>
              <a:t>Our Art will link to our other subjects and will explore structures and architecture, looking at the different features and their importance.</a:t>
            </a:r>
          </a:p>
        </p:txBody>
      </p:sp>
      <p:pic>
        <p:nvPicPr>
          <p:cNvPr id="7" name="Picture 6">
            <a:extLst>
              <a:ext uri="{FF2B5EF4-FFF2-40B4-BE49-F238E27FC236}">
                <a16:creationId xmlns:a16="http://schemas.microsoft.com/office/drawing/2014/main" id="{679CCCE1-CB1D-4C62-9427-8681AD8AE2D8}"/>
              </a:ext>
            </a:extLst>
          </p:cNvPr>
          <p:cNvPicPr>
            <a:picLocks noChangeAspect="1"/>
          </p:cNvPicPr>
          <p:nvPr/>
        </p:nvPicPr>
        <p:blipFill>
          <a:blip r:embed="rId3"/>
          <a:stretch>
            <a:fillRect/>
          </a:stretch>
        </p:blipFill>
        <p:spPr>
          <a:xfrm>
            <a:off x="11308590" y="2979132"/>
            <a:ext cx="424193" cy="452473"/>
          </a:xfrm>
          <a:prstGeom prst="rect">
            <a:avLst/>
          </a:prstGeom>
        </p:spPr>
      </p:pic>
      <p:pic>
        <p:nvPicPr>
          <p:cNvPr id="6" name="Picture 5">
            <a:extLst>
              <a:ext uri="{FF2B5EF4-FFF2-40B4-BE49-F238E27FC236}">
                <a16:creationId xmlns:a16="http://schemas.microsoft.com/office/drawing/2014/main" id="{AB70EF52-D219-477B-BBDB-E1138618BD96}"/>
              </a:ext>
            </a:extLst>
          </p:cNvPr>
          <p:cNvPicPr>
            <a:picLocks noChangeAspect="1"/>
          </p:cNvPicPr>
          <p:nvPr/>
        </p:nvPicPr>
        <p:blipFill>
          <a:blip r:embed="rId4"/>
          <a:stretch>
            <a:fillRect/>
          </a:stretch>
        </p:blipFill>
        <p:spPr>
          <a:xfrm>
            <a:off x="3336586" y="2064929"/>
            <a:ext cx="647192" cy="954108"/>
          </a:xfrm>
          <a:prstGeom prst="rect">
            <a:avLst/>
          </a:prstGeom>
        </p:spPr>
      </p:pic>
      <p:pic>
        <p:nvPicPr>
          <p:cNvPr id="15" name="Picture 14">
            <a:extLst>
              <a:ext uri="{FF2B5EF4-FFF2-40B4-BE49-F238E27FC236}">
                <a16:creationId xmlns:a16="http://schemas.microsoft.com/office/drawing/2014/main" id="{73A947A7-D971-4ABF-987E-D9A56622F127}"/>
              </a:ext>
            </a:extLst>
          </p:cNvPr>
          <p:cNvPicPr>
            <a:picLocks noChangeAspect="1"/>
          </p:cNvPicPr>
          <p:nvPr/>
        </p:nvPicPr>
        <p:blipFill>
          <a:blip r:embed="rId5"/>
          <a:stretch>
            <a:fillRect/>
          </a:stretch>
        </p:blipFill>
        <p:spPr>
          <a:xfrm>
            <a:off x="2806535" y="4445201"/>
            <a:ext cx="1197503" cy="954108"/>
          </a:xfrm>
          <a:prstGeom prst="rect">
            <a:avLst/>
          </a:prstGeom>
        </p:spPr>
      </p:pic>
      <p:pic>
        <p:nvPicPr>
          <p:cNvPr id="18" name="Picture 17">
            <a:extLst>
              <a:ext uri="{FF2B5EF4-FFF2-40B4-BE49-F238E27FC236}">
                <a16:creationId xmlns:a16="http://schemas.microsoft.com/office/drawing/2014/main" id="{49E943F4-391D-4BEF-9654-F782A9291D1C}"/>
              </a:ext>
            </a:extLst>
          </p:cNvPr>
          <p:cNvPicPr>
            <a:picLocks noChangeAspect="1"/>
          </p:cNvPicPr>
          <p:nvPr/>
        </p:nvPicPr>
        <p:blipFill>
          <a:blip r:embed="rId6"/>
          <a:stretch>
            <a:fillRect/>
          </a:stretch>
        </p:blipFill>
        <p:spPr>
          <a:xfrm>
            <a:off x="10458032" y="1211838"/>
            <a:ext cx="1204345" cy="1078893"/>
          </a:xfrm>
          <a:prstGeom prst="rect">
            <a:avLst/>
          </a:prstGeom>
        </p:spPr>
      </p:pic>
    </p:spTree>
    <p:extLst>
      <p:ext uri="{BB962C8B-B14F-4D97-AF65-F5344CB8AC3E}">
        <p14:creationId xmlns:p14="http://schemas.microsoft.com/office/powerpoint/2010/main" val="49030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1117</TotalTime>
  <Words>755</Words>
  <Application>Microsoft Office PowerPoint</Application>
  <PresentationFormat>Widescreen</PresentationFormat>
  <Paragraphs>52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Armstrong</dc:creator>
  <cp:lastModifiedBy>Jen Owens</cp:lastModifiedBy>
  <cp:revision>89</cp:revision>
  <cp:lastPrinted>2021-04-19T07:44:15Z</cp:lastPrinted>
  <dcterms:created xsi:type="dcterms:W3CDTF">2015-08-26T07:22:30Z</dcterms:created>
  <dcterms:modified xsi:type="dcterms:W3CDTF">2025-03-25T15:01:36Z</dcterms:modified>
</cp:coreProperties>
</file>