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56C17"/>
    <a:srgbClr val="12D0E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3" d="100"/>
          <a:sy n="83" d="100"/>
        </p:scale>
        <p:origin x="686" y="5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ren Dames" userId="c116223a-d6b9-4e66-8395-f49b8a64d559" providerId="ADAL" clId="{5F42A8E6-842C-4AA2-B266-F9779FF41A99}"/>
    <pc:docChg chg="undo custSel modSld">
      <pc:chgData name="Karen Dames" userId="c116223a-d6b9-4e66-8395-f49b8a64d559" providerId="ADAL" clId="{5F42A8E6-842C-4AA2-B266-F9779FF41A99}" dt="2025-02-24T20:57:17.294" v="554" actId="1076"/>
      <pc:docMkLst>
        <pc:docMk/>
      </pc:docMkLst>
      <pc:sldChg chg="modSp">
        <pc:chgData name="Karen Dames" userId="c116223a-d6b9-4e66-8395-f49b8a64d559" providerId="ADAL" clId="{5F42A8E6-842C-4AA2-B266-F9779FF41A99}" dt="2025-02-24T20:57:17.294" v="554" actId="1076"/>
        <pc:sldMkLst>
          <pc:docMk/>
          <pc:sldMk cId="490307762" sldId="257"/>
        </pc:sldMkLst>
        <pc:spChg chg="mod">
          <ac:chgData name="Karen Dames" userId="c116223a-d6b9-4e66-8395-f49b8a64d559" providerId="ADAL" clId="{5F42A8E6-842C-4AA2-B266-F9779FF41A99}" dt="2025-02-24T20:55:47.288" v="538" actId="255"/>
          <ac:spMkLst>
            <pc:docMk/>
            <pc:sldMk cId="490307762" sldId="257"/>
            <ac:spMk id="8" creationId="{00000000-0000-0000-0000-000000000000}"/>
          </ac:spMkLst>
        </pc:spChg>
        <pc:spChg chg="mod">
          <ac:chgData name="Karen Dames" userId="c116223a-d6b9-4e66-8395-f49b8a64d559" providerId="ADAL" clId="{5F42A8E6-842C-4AA2-B266-F9779FF41A99}" dt="2025-02-24T20:57:14.434" v="553" actId="1076"/>
          <ac:spMkLst>
            <pc:docMk/>
            <pc:sldMk cId="490307762" sldId="257"/>
            <ac:spMk id="10" creationId="{00000000-0000-0000-0000-000000000000}"/>
          </ac:spMkLst>
        </pc:spChg>
        <pc:spChg chg="mod">
          <ac:chgData name="Karen Dames" userId="c116223a-d6b9-4e66-8395-f49b8a64d559" providerId="ADAL" clId="{5F42A8E6-842C-4AA2-B266-F9779FF41A99}" dt="2025-02-24T20:57:09.188" v="552" actId="1076"/>
          <ac:spMkLst>
            <pc:docMk/>
            <pc:sldMk cId="490307762" sldId="257"/>
            <ac:spMk id="11" creationId="{00000000-0000-0000-0000-000000000000}"/>
          </ac:spMkLst>
        </pc:spChg>
        <pc:spChg chg="mod">
          <ac:chgData name="Karen Dames" userId="c116223a-d6b9-4e66-8395-f49b8a64d559" providerId="ADAL" clId="{5F42A8E6-842C-4AA2-B266-F9779FF41A99}" dt="2025-02-24T20:56:39.374" v="547" actId="1076"/>
          <ac:spMkLst>
            <pc:docMk/>
            <pc:sldMk cId="490307762" sldId="257"/>
            <ac:spMk id="12" creationId="{00000000-0000-0000-0000-000000000000}"/>
          </ac:spMkLst>
        </pc:spChg>
        <pc:spChg chg="mod">
          <ac:chgData name="Karen Dames" userId="c116223a-d6b9-4e66-8395-f49b8a64d559" providerId="ADAL" clId="{5F42A8E6-842C-4AA2-B266-F9779FF41A99}" dt="2025-02-24T20:56:44.044" v="548" actId="1076"/>
          <ac:spMkLst>
            <pc:docMk/>
            <pc:sldMk cId="490307762" sldId="257"/>
            <ac:spMk id="13" creationId="{00000000-0000-0000-0000-000000000000}"/>
          </ac:spMkLst>
        </pc:spChg>
        <pc:spChg chg="mod">
          <ac:chgData name="Karen Dames" userId="c116223a-d6b9-4e66-8395-f49b8a64d559" providerId="ADAL" clId="{5F42A8E6-842C-4AA2-B266-F9779FF41A99}" dt="2025-02-24T20:50:29.741" v="389" actId="1076"/>
          <ac:spMkLst>
            <pc:docMk/>
            <pc:sldMk cId="490307762" sldId="257"/>
            <ac:spMk id="14" creationId="{00000000-0000-0000-0000-000000000000}"/>
          </ac:spMkLst>
        </pc:spChg>
        <pc:spChg chg="mod">
          <ac:chgData name="Karen Dames" userId="c116223a-d6b9-4e66-8395-f49b8a64d559" providerId="ADAL" clId="{5F42A8E6-842C-4AA2-B266-F9779FF41A99}" dt="2025-02-24T20:55:54.802" v="539" actId="20577"/>
          <ac:spMkLst>
            <pc:docMk/>
            <pc:sldMk cId="490307762" sldId="257"/>
            <ac:spMk id="19" creationId="{00000000-0000-0000-0000-000000000000}"/>
          </ac:spMkLst>
        </pc:spChg>
        <pc:spChg chg="mod">
          <ac:chgData name="Karen Dames" userId="c116223a-d6b9-4e66-8395-f49b8a64d559" providerId="ADAL" clId="{5F42A8E6-842C-4AA2-B266-F9779FF41A99}" dt="2025-02-24T20:56:30.696" v="545" actId="1076"/>
          <ac:spMkLst>
            <pc:docMk/>
            <pc:sldMk cId="490307762" sldId="257"/>
            <ac:spMk id="20" creationId="{00000000-0000-0000-0000-000000000000}"/>
          </ac:spMkLst>
        </pc:spChg>
        <pc:spChg chg="mod">
          <ac:chgData name="Karen Dames" userId="c116223a-d6b9-4e66-8395-f49b8a64d559" providerId="ADAL" clId="{5F42A8E6-842C-4AA2-B266-F9779FF41A99}" dt="2025-02-24T20:56:15.764" v="542" actId="1076"/>
          <ac:spMkLst>
            <pc:docMk/>
            <pc:sldMk cId="490307762" sldId="257"/>
            <ac:spMk id="21" creationId="{00000000-0000-0000-0000-000000000000}"/>
          </ac:spMkLst>
        </pc:spChg>
        <pc:spChg chg="mod">
          <ac:chgData name="Karen Dames" userId="c116223a-d6b9-4e66-8395-f49b8a64d559" providerId="ADAL" clId="{5F42A8E6-842C-4AA2-B266-F9779FF41A99}" dt="2025-02-24T20:56:06.411" v="540" actId="1076"/>
          <ac:spMkLst>
            <pc:docMk/>
            <pc:sldMk cId="490307762" sldId="257"/>
            <ac:spMk id="24" creationId="{2BAB8756-30ED-4E72-B82C-F8F6DFA2C770}"/>
          </ac:spMkLst>
        </pc:spChg>
        <pc:spChg chg="mod">
          <ac:chgData name="Karen Dames" userId="c116223a-d6b9-4e66-8395-f49b8a64d559" providerId="ADAL" clId="{5F42A8E6-842C-4AA2-B266-F9779FF41A99}" dt="2025-02-24T20:55:33.046" v="537" actId="1076"/>
          <ac:spMkLst>
            <pc:docMk/>
            <pc:sldMk cId="490307762" sldId="257"/>
            <ac:spMk id="25" creationId="{B0A31CBE-0BF5-4BE1-B35A-7D34A1A4F4BC}"/>
          </ac:spMkLst>
        </pc:spChg>
        <pc:spChg chg="mod">
          <ac:chgData name="Karen Dames" userId="c116223a-d6b9-4e66-8395-f49b8a64d559" providerId="ADAL" clId="{5F42A8E6-842C-4AA2-B266-F9779FF41A99}" dt="2025-02-24T20:52:13.338" v="420" actId="20577"/>
          <ac:spMkLst>
            <pc:docMk/>
            <pc:sldMk cId="490307762" sldId="257"/>
            <ac:spMk id="26" creationId="{27DE3725-5BC8-4C95-8C20-342D149C549E}"/>
          </ac:spMkLst>
        </pc:spChg>
        <pc:spChg chg="mod">
          <ac:chgData name="Karen Dames" userId="c116223a-d6b9-4e66-8395-f49b8a64d559" providerId="ADAL" clId="{5F42A8E6-842C-4AA2-B266-F9779FF41A99}" dt="2025-02-24T20:56:11.201" v="541" actId="1076"/>
          <ac:spMkLst>
            <pc:docMk/>
            <pc:sldMk cId="490307762" sldId="257"/>
            <ac:spMk id="27" creationId="{2C773AE2-D464-4A0E-B04F-39DFED7990E0}"/>
          </ac:spMkLst>
        </pc:spChg>
        <pc:picChg chg="mod">
          <ac:chgData name="Karen Dames" userId="c116223a-d6b9-4e66-8395-f49b8a64d559" providerId="ADAL" clId="{5F42A8E6-842C-4AA2-B266-F9779FF41A99}" dt="2025-02-24T20:57:17.294" v="554" actId="1076"/>
          <ac:picMkLst>
            <pc:docMk/>
            <pc:sldMk cId="490307762" sldId="257"/>
            <ac:picMk id="1028" creationId="{00000000-0000-0000-0000-000000000000}"/>
          </ac:picMkLst>
        </pc:picChg>
        <pc:picChg chg="mod">
          <ac:chgData name="Karen Dames" userId="c116223a-d6b9-4e66-8395-f49b8a64d559" providerId="ADAL" clId="{5F42A8E6-842C-4AA2-B266-F9779FF41A99}" dt="2025-02-24T20:56:35.941" v="546" actId="1076"/>
          <ac:picMkLst>
            <pc:docMk/>
            <pc:sldMk cId="490307762" sldId="257"/>
            <ac:picMk id="1032" creationId="{00000000-0000-0000-0000-000000000000}"/>
          </ac:picMkLst>
        </pc:picChg>
      </pc:sldChg>
    </pc:docChg>
  </pc:docChgLst>
  <pc:docChgLst>
    <pc:chgData name="Karen Dames" userId="c116223a-d6b9-4e66-8395-f49b8a64d559" providerId="ADAL" clId="{D3451E3A-E9F1-455F-AD5D-5C97D006C594}"/>
    <pc:docChg chg="modSld">
      <pc:chgData name="Karen Dames" userId="c116223a-d6b9-4e66-8395-f49b8a64d559" providerId="ADAL" clId="{D3451E3A-E9F1-455F-AD5D-5C97D006C594}" dt="2025-03-03T13:52:23.566" v="0" actId="1076"/>
      <pc:docMkLst>
        <pc:docMk/>
      </pc:docMkLst>
      <pc:sldChg chg="modSp">
        <pc:chgData name="Karen Dames" userId="c116223a-d6b9-4e66-8395-f49b8a64d559" providerId="ADAL" clId="{D3451E3A-E9F1-455F-AD5D-5C97D006C594}" dt="2025-03-03T13:52:23.566" v="0" actId="1076"/>
        <pc:sldMkLst>
          <pc:docMk/>
          <pc:sldMk cId="490307762" sldId="257"/>
        </pc:sldMkLst>
        <pc:picChg chg="mod">
          <ac:chgData name="Karen Dames" userId="c116223a-d6b9-4e66-8395-f49b8a64d559" providerId="ADAL" clId="{D3451E3A-E9F1-455F-AD5D-5C97D006C594}" dt="2025-03-03T13:52:23.566" v="0" actId="1076"/>
          <ac:picMkLst>
            <pc:docMk/>
            <pc:sldMk cId="490307762" sldId="257"/>
            <ac:picMk id="1032" creationId="{00000000-0000-0000-0000-000000000000}"/>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14DBAEC0-6EF6-4036-924D-508EF4980CEE}" type="datetimeFigureOut">
              <a:rPr lang="en-GB" smtClean="0"/>
              <a:t>03/03/2025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07D092-239E-4F9F-9E40-6D0AB731E321}" type="slidenum">
              <a:rPr lang="en-GB" smtClean="0"/>
              <a:t>‹#›</a:t>
            </a:fld>
            <a:endParaRPr lang="en-GB"/>
          </a:p>
        </p:txBody>
      </p:sp>
    </p:spTree>
    <p:extLst>
      <p:ext uri="{BB962C8B-B14F-4D97-AF65-F5344CB8AC3E}">
        <p14:creationId xmlns:p14="http://schemas.microsoft.com/office/powerpoint/2010/main" val="19983889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4DBAEC0-6EF6-4036-924D-508EF4980CEE}" type="datetimeFigureOut">
              <a:rPr lang="en-GB" smtClean="0"/>
              <a:t>03/03/2025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07D092-239E-4F9F-9E40-6D0AB731E321}" type="slidenum">
              <a:rPr lang="en-GB" smtClean="0"/>
              <a:t>‹#›</a:t>
            </a:fld>
            <a:endParaRPr lang="en-GB"/>
          </a:p>
        </p:txBody>
      </p:sp>
    </p:spTree>
    <p:extLst>
      <p:ext uri="{BB962C8B-B14F-4D97-AF65-F5344CB8AC3E}">
        <p14:creationId xmlns:p14="http://schemas.microsoft.com/office/powerpoint/2010/main" val="8026118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4DBAEC0-6EF6-4036-924D-508EF4980CEE}" type="datetimeFigureOut">
              <a:rPr lang="en-GB" smtClean="0"/>
              <a:t>03/03/2025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07D092-239E-4F9F-9E40-6D0AB731E321}" type="slidenum">
              <a:rPr lang="en-GB" smtClean="0"/>
              <a:t>‹#›</a:t>
            </a:fld>
            <a:endParaRPr lang="en-GB"/>
          </a:p>
        </p:txBody>
      </p:sp>
    </p:spTree>
    <p:extLst>
      <p:ext uri="{BB962C8B-B14F-4D97-AF65-F5344CB8AC3E}">
        <p14:creationId xmlns:p14="http://schemas.microsoft.com/office/powerpoint/2010/main" val="31184403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4DBAEC0-6EF6-4036-924D-508EF4980CEE}" type="datetimeFigureOut">
              <a:rPr lang="en-GB" smtClean="0"/>
              <a:t>03/03/2025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07D092-239E-4F9F-9E40-6D0AB731E321}" type="slidenum">
              <a:rPr lang="en-GB" smtClean="0"/>
              <a:t>‹#›</a:t>
            </a:fld>
            <a:endParaRPr lang="en-GB"/>
          </a:p>
        </p:txBody>
      </p:sp>
    </p:spTree>
    <p:extLst>
      <p:ext uri="{BB962C8B-B14F-4D97-AF65-F5344CB8AC3E}">
        <p14:creationId xmlns:p14="http://schemas.microsoft.com/office/powerpoint/2010/main" val="9627153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4DBAEC0-6EF6-4036-924D-508EF4980CEE}" type="datetimeFigureOut">
              <a:rPr lang="en-GB" smtClean="0"/>
              <a:t>03/03/2025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07D092-239E-4F9F-9E40-6D0AB731E321}" type="slidenum">
              <a:rPr lang="en-GB" smtClean="0"/>
              <a:t>‹#›</a:t>
            </a:fld>
            <a:endParaRPr lang="en-GB"/>
          </a:p>
        </p:txBody>
      </p:sp>
    </p:spTree>
    <p:extLst>
      <p:ext uri="{BB962C8B-B14F-4D97-AF65-F5344CB8AC3E}">
        <p14:creationId xmlns:p14="http://schemas.microsoft.com/office/powerpoint/2010/main" val="22499457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14DBAEC0-6EF6-4036-924D-508EF4980CEE}" type="datetimeFigureOut">
              <a:rPr lang="en-GB" smtClean="0"/>
              <a:t>03/03/2025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07D092-239E-4F9F-9E40-6D0AB731E321}" type="slidenum">
              <a:rPr lang="en-GB" smtClean="0"/>
              <a:t>‹#›</a:t>
            </a:fld>
            <a:endParaRPr lang="en-GB"/>
          </a:p>
        </p:txBody>
      </p:sp>
    </p:spTree>
    <p:extLst>
      <p:ext uri="{BB962C8B-B14F-4D97-AF65-F5344CB8AC3E}">
        <p14:creationId xmlns:p14="http://schemas.microsoft.com/office/powerpoint/2010/main" val="24450923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14DBAEC0-6EF6-4036-924D-508EF4980CEE}" type="datetimeFigureOut">
              <a:rPr lang="en-GB" smtClean="0"/>
              <a:t>03/03/2025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D07D092-239E-4F9F-9E40-6D0AB731E321}" type="slidenum">
              <a:rPr lang="en-GB" smtClean="0"/>
              <a:t>‹#›</a:t>
            </a:fld>
            <a:endParaRPr lang="en-GB"/>
          </a:p>
        </p:txBody>
      </p:sp>
    </p:spTree>
    <p:extLst>
      <p:ext uri="{BB962C8B-B14F-4D97-AF65-F5344CB8AC3E}">
        <p14:creationId xmlns:p14="http://schemas.microsoft.com/office/powerpoint/2010/main" val="34249715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14DBAEC0-6EF6-4036-924D-508EF4980CEE}" type="datetimeFigureOut">
              <a:rPr lang="en-GB" smtClean="0"/>
              <a:t>03/03/2025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D07D092-239E-4F9F-9E40-6D0AB731E321}" type="slidenum">
              <a:rPr lang="en-GB" smtClean="0"/>
              <a:t>‹#›</a:t>
            </a:fld>
            <a:endParaRPr lang="en-GB"/>
          </a:p>
        </p:txBody>
      </p:sp>
    </p:spTree>
    <p:extLst>
      <p:ext uri="{BB962C8B-B14F-4D97-AF65-F5344CB8AC3E}">
        <p14:creationId xmlns:p14="http://schemas.microsoft.com/office/powerpoint/2010/main" val="20494482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4DBAEC0-6EF6-4036-924D-508EF4980CEE}" type="datetimeFigureOut">
              <a:rPr lang="en-GB" smtClean="0"/>
              <a:t>03/03/2025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D07D092-239E-4F9F-9E40-6D0AB731E321}" type="slidenum">
              <a:rPr lang="en-GB" smtClean="0"/>
              <a:t>‹#›</a:t>
            </a:fld>
            <a:endParaRPr lang="en-GB"/>
          </a:p>
        </p:txBody>
      </p:sp>
    </p:spTree>
    <p:extLst>
      <p:ext uri="{BB962C8B-B14F-4D97-AF65-F5344CB8AC3E}">
        <p14:creationId xmlns:p14="http://schemas.microsoft.com/office/powerpoint/2010/main" val="2220242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4DBAEC0-6EF6-4036-924D-508EF4980CEE}" type="datetimeFigureOut">
              <a:rPr lang="en-GB" smtClean="0"/>
              <a:t>03/03/2025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07D092-239E-4F9F-9E40-6D0AB731E321}" type="slidenum">
              <a:rPr lang="en-GB" smtClean="0"/>
              <a:t>‹#›</a:t>
            </a:fld>
            <a:endParaRPr lang="en-GB"/>
          </a:p>
        </p:txBody>
      </p:sp>
    </p:spTree>
    <p:extLst>
      <p:ext uri="{BB962C8B-B14F-4D97-AF65-F5344CB8AC3E}">
        <p14:creationId xmlns:p14="http://schemas.microsoft.com/office/powerpoint/2010/main" val="33666708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4DBAEC0-6EF6-4036-924D-508EF4980CEE}" type="datetimeFigureOut">
              <a:rPr lang="en-GB" smtClean="0"/>
              <a:t>03/03/2025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07D092-239E-4F9F-9E40-6D0AB731E321}" type="slidenum">
              <a:rPr lang="en-GB" smtClean="0"/>
              <a:t>‹#›</a:t>
            </a:fld>
            <a:endParaRPr lang="en-GB"/>
          </a:p>
        </p:txBody>
      </p:sp>
    </p:spTree>
    <p:extLst>
      <p:ext uri="{BB962C8B-B14F-4D97-AF65-F5344CB8AC3E}">
        <p14:creationId xmlns:p14="http://schemas.microsoft.com/office/powerpoint/2010/main" val="4716960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DBAEC0-6EF6-4036-924D-508EF4980CEE}" type="datetimeFigureOut">
              <a:rPr lang="en-GB" smtClean="0"/>
              <a:t>03/03/2025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07D092-239E-4F9F-9E40-6D0AB731E321}" type="slidenum">
              <a:rPr lang="en-GB" smtClean="0"/>
              <a:t>‹#›</a:t>
            </a:fld>
            <a:endParaRPr lang="en-GB"/>
          </a:p>
        </p:txBody>
      </p:sp>
    </p:spTree>
    <p:extLst>
      <p:ext uri="{BB962C8B-B14F-4D97-AF65-F5344CB8AC3E}">
        <p14:creationId xmlns:p14="http://schemas.microsoft.com/office/powerpoint/2010/main" val="42783618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4462363" y="558086"/>
            <a:ext cx="2875274" cy="2585323"/>
          </a:xfrm>
          <a:prstGeom prst="rect">
            <a:avLst/>
          </a:prstGeom>
          <a:noFill/>
        </p:spPr>
        <p:txBody>
          <a:bodyPr wrap="none" lIns="91440" tIns="45720" rIns="91440" bIns="45720">
            <a:prstTxWarp prst="textArchUp">
              <a:avLst/>
            </a:prstTxWarp>
            <a:spAutoFit/>
          </a:bodyPr>
          <a:lstStyle/>
          <a:p>
            <a:pPr algn="ctr"/>
            <a:endParaRPr lang="en-US" sz="5400" b="1" cap="none" spc="0" dirty="0">
              <a:ln w="12700">
                <a:solidFill>
                  <a:schemeClr val="tx1"/>
                </a:solidFill>
                <a:prstDash val="solid"/>
              </a:ln>
              <a:solidFill>
                <a:srgbClr val="00B0F0"/>
              </a:solidFill>
              <a:effectLst>
                <a:innerShdw blurRad="177800">
                  <a:schemeClr val="accent3">
                    <a:lumMod val="50000"/>
                  </a:schemeClr>
                </a:innerShdw>
              </a:effectLst>
            </a:endParaRPr>
          </a:p>
          <a:p>
            <a:pPr algn="ctr"/>
            <a:endParaRPr lang="en-US" sz="5400" b="1" dirty="0">
              <a:ln w="12700">
                <a:solidFill>
                  <a:schemeClr val="tx1"/>
                </a:solidFill>
                <a:prstDash val="solid"/>
              </a:ln>
              <a:solidFill>
                <a:srgbClr val="00B0F0"/>
              </a:solidFill>
              <a:effectLst>
                <a:innerShdw blurRad="177800">
                  <a:schemeClr val="accent3">
                    <a:lumMod val="50000"/>
                  </a:schemeClr>
                </a:innerShdw>
              </a:effectLst>
            </a:endParaRPr>
          </a:p>
          <a:p>
            <a:pPr algn="ctr"/>
            <a:r>
              <a:rPr lang="en-US" sz="5400" b="1" cap="none" spc="0" dirty="0">
                <a:ln w="12700">
                  <a:solidFill>
                    <a:schemeClr val="tx1"/>
                  </a:solidFill>
                  <a:prstDash val="solid"/>
                </a:ln>
                <a:solidFill>
                  <a:srgbClr val="00B0F0"/>
                </a:solidFill>
                <a:effectLst>
                  <a:innerShdw blurRad="177800">
                    <a:schemeClr val="accent3">
                      <a:lumMod val="50000"/>
                    </a:schemeClr>
                  </a:innerShdw>
                </a:effectLst>
              </a:rPr>
              <a:t>Year </a:t>
            </a:r>
            <a:r>
              <a:rPr lang="en-US" sz="5400" b="1" dirty="0">
                <a:ln w="12700">
                  <a:solidFill>
                    <a:schemeClr val="tx1"/>
                  </a:solidFill>
                  <a:prstDash val="solid"/>
                </a:ln>
                <a:solidFill>
                  <a:srgbClr val="00B0F0"/>
                </a:solidFill>
                <a:effectLst>
                  <a:innerShdw blurRad="177800">
                    <a:schemeClr val="accent3">
                      <a:lumMod val="50000"/>
                    </a:schemeClr>
                  </a:innerShdw>
                </a:effectLst>
              </a:rPr>
              <a:t>2!</a:t>
            </a:r>
            <a:endParaRPr lang="en-US" sz="5400" b="1" cap="none" spc="0" dirty="0">
              <a:ln w="12700">
                <a:solidFill>
                  <a:schemeClr val="tx1"/>
                </a:solidFill>
                <a:prstDash val="solid"/>
              </a:ln>
              <a:solidFill>
                <a:srgbClr val="00B0F0"/>
              </a:solidFill>
              <a:effectLst>
                <a:innerShdw blurRad="177800">
                  <a:schemeClr val="accent3">
                    <a:lumMod val="50000"/>
                  </a:schemeClr>
                </a:innerShdw>
              </a:effectLst>
            </a:endParaRPr>
          </a:p>
        </p:txBody>
      </p:sp>
      <p:sp>
        <p:nvSpPr>
          <p:cNvPr id="7" name="TextBox 6"/>
          <p:cNvSpPr txBox="1"/>
          <p:nvPr/>
        </p:nvSpPr>
        <p:spPr>
          <a:xfrm>
            <a:off x="4121054" y="1529010"/>
            <a:ext cx="3490118" cy="3816429"/>
          </a:xfrm>
          <a:prstGeom prst="rect">
            <a:avLst/>
          </a:prstGeom>
          <a:noFill/>
        </p:spPr>
        <p:txBody>
          <a:bodyPr wrap="square" rtlCol="0">
            <a:spAutoFit/>
          </a:bodyPr>
          <a:lstStyle/>
          <a:p>
            <a:r>
              <a:rPr lang="en-US" sz="1400" dirty="0">
                <a:latin typeface="Comic Sans MS" panose="030F0702030302020204" pitchFamily="66" charset="0"/>
              </a:rPr>
              <a:t>We hope you have had a good half term  break. </a:t>
            </a:r>
          </a:p>
          <a:p>
            <a:r>
              <a:rPr lang="en-US" sz="1400" dirty="0">
                <a:latin typeface="Comic Sans MS" panose="030F0702030302020204" pitchFamily="66" charset="0"/>
              </a:rPr>
              <a:t>A reminder that </a:t>
            </a:r>
            <a:r>
              <a:rPr lang="en-US" sz="1400" dirty="0" err="1">
                <a:latin typeface="Comic Sans MS" panose="030F0702030302020204" pitchFamily="66" charset="0"/>
              </a:rPr>
              <a:t>Mrs</a:t>
            </a:r>
            <a:r>
              <a:rPr lang="en-US" sz="1400" dirty="0">
                <a:latin typeface="Comic Sans MS" panose="030F0702030302020204" pitchFamily="66" charset="0"/>
              </a:rPr>
              <a:t> Camp will be teaching the class on a Monday and a Tuesday and </a:t>
            </a:r>
            <a:r>
              <a:rPr lang="en-US" sz="1400" dirty="0" err="1">
                <a:latin typeface="Comic Sans MS" panose="030F0702030302020204" pitchFamily="66" charset="0"/>
              </a:rPr>
              <a:t>Mrs</a:t>
            </a:r>
            <a:r>
              <a:rPr lang="en-US" sz="1400" dirty="0">
                <a:latin typeface="Comic Sans MS" panose="030F0702030302020204" pitchFamily="66" charset="0"/>
              </a:rPr>
              <a:t> Dames on Wednesday, Thursday am and Friday. </a:t>
            </a:r>
          </a:p>
          <a:p>
            <a:endParaRPr lang="en-US" sz="1400" dirty="0">
              <a:latin typeface="Comic Sans MS" panose="030F0702030302020204" pitchFamily="66" charset="0"/>
            </a:endParaRPr>
          </a:p>
          <a:p>
            <a:r>
              <a:rPr lang="en-US" sz="1400" dirty="0" err="1">
                <a:latin typeface="Comic Sans MS" panose="030F0702030302020204" pitchFamily="66" charset="0"/>
              </a:rPr>
              <a:t>Mrs</a:t>
            </a:r>
            <a:r>
              <a:rPr lang="en-US" sz="1400" dirty="0">
                <a:latin typeface="Comic Sans MS" panose="030F0702030302020204" pitchFamily="66" charset="0"/>
              </a:rPr>
              <a:t> Owen will continue to be working in Year 2 teaching the class on a Thursday afternoon while </a:t>
            </a:r>
            <a:r>
              <a:rPr lang="en-US" sz="1400" dirty="0" err="1">
                <a:latin typeface="Comic Sans MS" panose="030F0702030302020204" pitchFamily="66" charset="0"/>
              </a:rPr>
              <a:t>Mrs</a:t>
            </a:r>
            <a:r>
              <a:rPr lang="en-US" sz="1400" dirty="0">
                <a:latin typeface="Comic Sans MS" panose="030F0702030302020204" pitchFamily="66" charset="0"/>
              </a:rPr>
              <a:t> Dames is running Forest School sessions.</a:t>
            </a:r>
          </a:p>
          <a:p>
            <a:endParaRPr lang="en-US" sz="1400" dirty="0">
              <a:latin typeface="Comic Sans MS" panose="030F0702030302020204" pitchFamily="66" charset="0"/>
            </a:endParaRPr>
          </a:p>
          <a:p>
            <a:endParaRPr lang="en-US" sz="1400" dirty="0">
              <a:latin typeface="Comic Sans MS" panose="030F0702030302020204" pitchFamily="66" charset="0"/>
            </a:endParaRPr>
          </a:p>
          <a:p>
            <a:r>
              <a:rPr lang="en-US" sz="1400" dirty="0" err="1">
                <a:latin typeface="Comic Sans MS" panose="030F0702030302020204" pitchFamily="66" charset="0"/>
              </a:rPr>
              <a:t>Mrs</a:t>
            </a:r>
            <a:r>
              <a:rPr lang="en-US" sz="1400" dirty="0">
                <a:latin typeface="Comic Sans MS" panose="030F0702030302020204" pitchFamily="66" charset="0"/>
              </a:rPr>
              <a:t> Dames and </a:t>
            </a:r>
            <a:r>
              <a:rPr lang="en-US" sz="1400" dirty="0" err="1">
                <a:latin typeface="Comic Sans MS" panose="030F0702030302020204" pitchFamily="66" charset="0"/>
              </a:rPr>
              <a:t>Mrs</a:t>
            </a:r>
            <a:r>
              <a:rPr lang="en-US" sz="1400" dirty="0">
                <a:latin typeface="Comic Sans MS" panose="030F0702030302020204" pitchFamily="66" charset="0"/>
              </a:rPr>
              <a:t> Camp</a:t>
            </a:r>
          </a:p>
          <a:p>
            <a:endParaRPr lang="en-US" sz="1400" b="1" dirty="0">
              <a:latin typeface="Comic Sans MS" panose="030F0702030302020204" pitchFamily="66" charset="0"/>
            </a:endParaRPr>
          </a:p>
          <a:p>
            <a:endParaRPr lang="en-US" sz="1400" b="1" dirty="0">
              <a:latin typeface="Comic Sans MS" panose="030F0702030302020204" pitchFamily="66" charset="0"/>
            </a:endParaRPr>
          </a:p>
          <a:p>
            <a:endParaRPr lang="en-US" dirty="0"/>
          </a:p>
        </p:txBody>
      </p:sp>
      <p:sp>
        <p:nvSpPr>
          <p:cNvPr id="8" name="TextBox 7"/>
          <p:cNvSpPr txBox="1"/>
          <p:nvPr/>
        </p:nvSpPr>
        <p:spPr>
          <a:xfrm>
            <a:off x="515155" y="574813"/>
            <a:ext cx="3670301" cy="2462213"/>
          </a:xfrm>
          <a:prstGeom prst="rect">
            <a:avLst/>
          </a:prstGeom>
          <a:noFill/>
        </p:spPr>
        <p:txBody>
          <a:bodyPr wrap="square" rtlCol="0">
            <a:spAutoFit/>
          </a:bodyPr>
          <a:lstStyle/>
          <a:p>
            <a:r>
              <a:rPr lang="en-GB" sz="1400" dirty="0">
                <a:latin typeface="Comic Sans MS" panose="030F0702030302020204" pitchFamily="66" charset="0"/>
              </a:rPr>
              <a:t>Please make sure that your child has the following things with them in school each day:</a:t>
            </a:r>
          </a:p>
          <a:p>
            <a:pPr marL="285750" indent="-285750">
              <a:buFont typeface="Wingdings" panose="05000000000000000000" pitchFamily="2" charset="2"/>
              <a:buChar char="q"/>
            </a:pPr>
            <a:r>
              <a:rPr lang="en-GB" sz="1400" dirty="0">
                <a:latin typeface="Comic Sans MS" panose="030F0702030302020204" pitchFamily="66" charset="0"/>
              </a:rPr>
              <a:t>Water bottle</a:t>
            </a:r>
          </a:p>
          <a:p>
            <a:pPr marL="285750" indent="-285750">
              <a:buFont typeface="Wingdings" panose="05000000000000000000" pitchFamily="2" charset="2"/>
              <a:buChar char="q"/>
            </a:pPr>
            <a:r>
              <a:rPr lang="en-GB" sz="1400" dirty="0">
                <a:latin typeface="Comic Sans MS" panose="030F0702030302020204" pitchFamily="66" charset="0"/>
              </a:rPr>
              <a:t>School reading folder</a:t>
            </a:r>
          </a:p>
          <a:p>
            <a:pPr marL="285750" indent="-285750">
              <a:buFont typeface="Wingdings" panose="05000000000000000000" pitchFamily="2" charset="2"/>
              <a:buChar char="q"/>
            </a:pPr>
            <a:r>
              <a:rPr lang="en-GB" sz="1400" dirty="0">
                <a:latin typeface="Comic Sans MS" panose="030F0702030302020204" pitchFamily="66" charset="0"/>
              </a:rPr>
              <a:t>Reading books and diary</a:t>
            </a:r>
          </a:p>
          <a:p>
            <a:r>
              <a:rPr lang="en-GB" sz="1400" dirty="0">
                <a:latin typeface="Comic Sans MS" panose="030F0702030302020204" pitchFamily="66" charset="0"/>
              </a:rPr>
              <a:t>Our PE days will be Tuesday and  Wednesday.  Please ensure that the correct P.E. kit is worn. Also, please be prepared for indoor or outdoor P.E. sessions.  </a:t>
            </a:r>
          </a:p>
        </p:txBody>
      </p:sp>
      <p:sp>
        <p:nvSpPr>
          <p:cNvPr id="9" name="Rectangle 8"/>
          <p:cNvSpPr/>
          <p:nvPr/>
        </p:nvSpPr>
        <p:spPr>
          <a:xfrm>
            <a:off x="660029" y="164280"/>
            <a:ext cx="3267946" cy="461665"/>
          </a:xfrm>
          <a:prstGeom prst="rect">
            <a:avLst/>
          </a:prstGeom>
          <a:noFill/>
        </p:spPr>
        <p:txBody>
          <a:bodyPr wrap="none" lIns="91440" tIns="45720" rIns="91440" bIns="45720">
            <a:spAutoFit/>
          </a:bodyPr>
          <a:lstStyle/>
          <a:p>
            <a:pPr algn="ctr"/>
            <a:r>
              <a:rPr lang="en-US" sz="2400" b="1" cap="none" spc="0" dirty="0">
                <a:ln w="12700">
                  <a:solidFill>
                    <a:schemeClr val="tx1"/>
                  </a:solidFill>
                  <a:prstDash val="solid"/>
                </a:ln>
                <a:solidFill>
                  <a:srgbClr val="7030A0"/>
                </a:solidFill>
                <a:effectLst>
                  <a:innerShdw blurRad="177800">
                    <a:schemeClr val="accent3">
                      <a:lumMod val="50000"/>
                    </a:schemeClr>
                  </a:innerShdw>
                </a:effectLst>
              </a:rPr>
              <a:t>What to bring to school:</a:t>
            </a:r>
          </a:p>
        </p:txBody>
      </p:sp>
      <p:sp>
        <p:nvSpPr>
          <p:cNvPr id="12" name="Rectangle 11"/>
          <p:cNvSpPr/>
          <p:nvPr/>
        </p:nvSpPr>
        <p:spPr>
          <a:xfrm>
            <a:off x="291589" y="3447361"/>
            <a:ext cx="1396537" cy="461665"/>
          </a:xfrm>
          <a:prstGeom prst="rect">
            <a:avLst/>
          </a:prstGeom>
          <a:noFill/>
        </p:spPr>
        <p:txBody>
          <a:bodyPr wrap="none" lIns="91440" tIns="45720" rIns="91440" bIns="45720">
            <a:spAutoFit/>
          </a:bodyPr>
          <a:lstStyle/>
          <a:p>
            <a:pPr algn="ctr"/>
            <a:r>
              <a:rPr lang="en-US" sz="2400" b="1" cap="none" spc="0" dirty="0">
                <a:ln w="12700">
                  <a:solidFill>
                    <a:schemeClr val="tx1"/>
                  </a:solidFill>
                  <a:prstDash val="solid"/>
                </a:ln>
                <a:solidFill>
                  <a:srgbClr val="00B050"/>
                </a:solidFill>
                <a:effectLst>
                  <a:innerShdw blurRad="177800">
                    <a:schemeClr val="accent3">
                      <a:lumMod val="50000"/>
                    </a:schemeClr>
                  </a:innerShdw>
                </a:effectLst>
              </a:rPr>
              <a:t>Spellings:</a:t>
            </a:r>
          </a:p>
        </p:txBody>
      </p:sp>
      <p:sp>
        <p:nvSpPr>
          <p:cNvPr id="13" name="TextBox 12"/>
          <p:cNvSpPr txBox="1"/>
          <p:nvPr/>
        </p:nvSpPr>
        <p:spPr>
          <a:xfrm>
            <a:off x="291589" y="3895652"/>
            <a:ext cx="3636386" cy="2462213"/>
          </a:xfrm>
          <a:prstGeom prst="rect">
            <a:avLst/>
          </a:prstGeom>
          <a:noFill/>
        </p:spPr>
        <p:txBody>
          <a:bodyPr wrap="square" rtlCol="0">
            <a:spAutoFit/>
          </a:bodyPr>
          <a:lstStyle/>
          <a:p>
            <a:r>
              <a:rPr lang="en-GB" sz="1400" dirty="0">
                <a:latin typeface="Comic Sans MS" panose="030F0702030302020204" pitchFamily="66" charset="0"/>
              </a:rPr>
              <a:t>Spelling lists will continue to be handed out most Wednesdays and the children will be tested on the Monday of the following week. The spellings will be stuck in a ‘Spellings to Learn’ book so please check your child’s reading folder. These books need to brought into school every Monday. Please spend some time each week helping your child learn these spellings. Lists can be found on the website under Year 2 Home Learning.</a:t>
            </a:r>
          </a:p>
        </p:txBody>
      </p:sp>
      <p:sp>
        <p:nvSpPr>
          <p:cNvPr id="14" name="Rectangle 13"/>
          <p:cNvSpPr/>
          <p:nvPr/>
        </p:nvSpPr>
        <p:spPr>
          <a:xfrm>
            <a:off x="7472287" y="113148"/>
            <a:ext cx="1297470" cy="461665"/>
          </a:xfrm>
          <a:prstGeom prst="rect">
            <a:avLst/>
          </a:prstGeom>
          <a:noFill/>
        </p:spPr>
        <p:txBody>
          <a:bodyPr wrap="none" lIns="91440" tIns="45720" rIns="91440" bIns="45720">
            <a:spAutoFit/>
          </a:bodyPr>
          <a:lstStyle/>
          <a:p>
            <a:pPr algn="ctr"/>
            <a:r>
              <a:rPr lang="en-US" sz="2400" b="1" cap="none" spc="0" dirty="0">
                <a:ln w="12700">
                  <a:solidFill>
                    <a:schemeClr val="tx1"/>
                  </a:solidFill>
                  <a:prstDash val="solid"/>
                </a:ln>
                <a:solidFill>
                  <a:srgbClr val="FF0000"/>
                </a:solidFill>
                <a:effectLst>
                  <a:innerShdw blurRad="177800">
                    <a:schemeClr val="accent3">
                      <a:lumMod val="50000"/>
                    </a:schemeClr>
                  </a:innerShdw>
                </a:effectLst>
              </a:rPr>
              <a:t>Reading:</a:t>
            </a:r>
          </a:p>
        </p:txBody>
      </p:sp>
      <p:sp>
        <p:nvSpPr>
          <p:cNvPr id="16" name="5-Point Star 15"/>
          <p:cNvSpPr/>
          <p:nvPr/>
        </p:nvSpPr>
        <p:spPr>
          <a:xfrm>
            <a:off x="4427009" y="846266"/>
            <a:ext cx="596218" cy="540913"/>
          </a:xfrm>
          <a:prstGeom prst="star5">
            <a:avLst/>
          </a:prstGeom>
          <a:solidFill>
            <a:srgbClr val="FFC0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5-Point Star 16"/>
          <p:cNvSpPr/>
          <p:nvPr/>
        </p:nvSpPr>
        <p:spPr>
          <a:xfrm>
            <a:off x="6712024" y="846266"/>
            <a:ext cx="596218" cy="540913"/>
          </a:xfrm>
          <a:prstGeom prst="star5">
            <a:avLst/>
          </a:prstGeom>
          <a:solidFill>
            <a:srgbClr val="FFC0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026" name="Picture 2" descr="http://static9.depositphotos.com/1007989/1156/i/950/depositphotos_11569918-Bottled-Water-Mascot.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361386" y="1150246"/>
            <a:ext cx="695639" cy="862417"/>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1"/>
          <p:cNvPicPr>
            <a:picLocks noChangeAspect="1"/>
          </p:cNvPicPr>
          <p:nvPr/>
        </p:nvPicPr>
        <p:blipFill>
          <a:blip r:embed="rId3"/>
          <a:stretch>
            <a:fillRect/>
          </a:stretch>
        </p:blipFill>
        <p:spPr>
          <a:xfrm>
            <a:off x="2098842" y="3159511"/>
            <a:ext cx="1547466" cy="700912"/>
          </a:xfrm>
          <a:prstGeom prst="rect">
            <a:avLst/>
          </a:prstGeom>
        </p:spPr>
      </p:pic>
      <p:pic>
        <p:nvPicPr>
          <p:cNvPr id="4" name="Picture 3"/>
          <p:cNvPicPr>
            <a:picLocks noChangeAspect="1"/>
          </p:cNvPicPr>
          <p:nvPr/>
        </p:nvPicPr>
        <p:blipFill>
          <a:blip r:embed="rId4"/>
          <a:stretch>
            <a:fillRect/>
          </a:stretch>
        </p:blipFill>
        <p:spPr>
          <a:xfrm>
            <a:off x="11062415" y="5942799"/>
            <a:ext cx="943151" cy="710848"/>
          </a:xfrm>
          <a:prstGeom prst="rect">
            <a:avLst/>
          </a:prstGeom>
        </p:spPr>
      </p:pic>
      <p:sp>
        <p:nvSpPr>
          <p:cNvPr id="11" name="TextBox 10">
            <a:extLst>
              <a:ext uri="{FF2B5EF4-FFF2-40B4-BE49-F238E27FC236}">
                <a16:creationId xmlns:a16="http://schemas.microsoft.com/office/drawing/2014/main" id="{64903862-CC62-4991-B7C9-D9BB71C8CAAE}"/>
              </a:ext>
            </a:extLst>
          </p:cNvPr>
          <p:cNvSpPr txBox="1"/>
          <p:nvPr/>
        </p:nvSpPr>
        <p:spPr>
          <a:xfrm>
            <a:off x="7729768" y="512024"/>
            <a:ext cx="4154729" cy="5940088"/>
          </a:xfrm>
          <a:prstGeom prst="rect">
            <a:avLst/>
          </a:prstGeom>
          <a:noFill/>
        </p:spPr>
        <p:txBody>
          <a:bodyPr wrap="square" rtlCol="0">
            <a:spAutoFit/>
          </a:bodyPr>
          <a:lstStyle/>
          <a:p>
            <a:r>
              <a:rPr lang="en-US" sz="1400" dirty="0">
                <a:latin typeface="Comic Sans MS" panose="030F0702030302020204" pitchFamily="66" charset="0"/>
              </a:rPr>
              <a:t>We are still currently transitioning to a new reading scheme. The children will be given ONE scheme book to read at home after they have started it in class with an adult. Each reading group has a different reading day so the children will be given their books at different times. We ask that the children have these books in their reading folder everyday but especially their reading day when it will be changed. The children will also be able to bring a book home to share with you from the class library or from the old book bands. Please read these books with, and to your child, as this will make a great difference to their progress </a:t>
            </a:r>
          </a:p>
          <a:p>
            <a:r>
              <a:rPr lang="en-US" sz="1400" dirty="0">
                <a:latin typeface="Comic Sans MS" panose="030F0702030302020204" pitchFamily="66" charset="0"/>
              </a:rPr>
              <a:t>towards independent reading.  </a:t>
            </a:r>
          </a:p>
          <a:p>
            <a:r>
              <a:rPr lang="en-US" sz="1400" dirty="0">
                <a:latin typeface="Comic Sans MS" panose="030F0702030302020204" pitchFamily="66" charset="0"/>
              </a:rPr>
              <a:t>The children need to keep their books in a school reading folder (not rucksack) and bring it into school daily. </a:t>
            </a:r>
          </a:p>
          <a:p>
            <a:endParaRPr lang="en-US" sz="1400" dirty="0">
              <a:latin typeface="Comic Sans MS" panose="030F0702030302020204" pitchFamily="66" charset="0"/>
            </a:endParaRPr>
          </a:p>
          <a:p>
            <a:r>
              <a:rPr lang="en-US" sz="1600" b="1" dirty="0">
                <a:latin typeface="Comic Sans MS" panose="030F0702030302020204" pitchFamily="66" charset="0"/>
              </a:rPr>
              <a:t>Please look after these books as they are brand new and expensive to replace. Please do not put your child’s water bottle in their reading folder as a few have been damaged already.</a:t>
            </a:r>
          </a:p>
          <a:p>
            <a:r>
              <a:rPr lang="en-US" sz="1600" dirty="0">
                <a:latin typeface="Comic Sans MS" panose="030F0702030302020204" pitchFamily="66" charset="0"/>
              </a:rPr>
              <a:t> </a:t>
            </a:r>
          </a:p>
          <a:p>
            <a:endParaRPr lang="en-GB" dirty="0"/>
          </a:p>
        </p:txBody>
      </p:sp>
    </p:spTree>
    <p:extLst>
      <p:ext uri="{BB962C8B-B14F-4D97-AF65-F5344CB8AC3E}">
        <p14:creationId xmlns:p14="http://schemas.microsoft.com/office/powerpoint/2010/main" val="25021612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384104" y="696584"/>
            <a:ext cx="4014182" cy="1538883"/>
          </a:xfrm>
          <a:prstGeom prst="rect">
            <a:avLst/>
          </a:prstGeom>
          <a:noFill/>
        </p:spPr>
        <p:txBody>
          <a:bodyPr wrap="square" rtlCol="0">
            <a:spAutoFit/>
          </a:bodyPr>
          <a:lstStyle/>
          <a:p>
            <a:r>
              <a:rPr lang="en-US" sz="1600" dirty="0">
                <a:latin typeface="Comic Sans MS" panose="030F0702030302020204" pitchFamily="66" charset="0"/>
              </a:rPr>
              <a:t>Year 2’s topic this half term ‘Sensational Safari’. </a:t>
            </a:r>
          </a:p>
          <a:p>
            <a:r>
              <a:rPr lang="en-US" sz="1600" dirty="0">
                <a:latin typeface="Comic Sans MS" panose="030F0702030302020204" pitchFamily="66" charset="0"/>
              </a:rPr>
              <a:t> </a:t>
            </a:r>
          </a:p>
          <a:p>
            <a:r>
              <a:rPr lang="en-US" sz="1600" dirty="0">
                <a:latin typeface="Comic Sans MS" panose="030F0702030302020204" pitchFamily="66" charset="0"/>
              </a:rPr>
              <a:t>This is a Geography based topic and we will be finding out about Kenya.</a:t>
            </a:r>
            <a:r>
              <a:rPr lang="en-US" sz="1600" dirty="0"/>
              <a:t> </a:t>
            </a:r>
          </a:p>
          <a:p>
            <a:r>
              <a:rPr lang="en-US" sz="1400" dirty="0">
                <a:latin typeface="Arial" panose="020B0604020202020204" pitchFamily="34" charset="0"/>
              </a:rPr>
              <a:t>.</a:t>
            </a:r>
            <a:endParaRPr lang="en-GB" sz="1400" dirty="0"/>
          </a:p>
        </p:txBody>
      </p:sp>
      <p:sp>
        <p:nvSpPr>
          <p:cNvPr id="9" name="Rectangle 8"/>
          <p:cNvSpPr/>
          <p:nvPr/>
        </p:nvSpPr>
        <p:spPr>
          <a:xfrm>
            <a:off x="412122" y="321926"/>
            <a:ext cx="929100" cy="461665"/>
          </a:xfrm>
          <a:prstGeom prst="rect">
            <a:avLst/>
          </a:prstGeom>
          <a:noFill/>
        </p:spPr>
        <p:txBody>
          <a:bodyPr wrap="none" lIns="91440" tIns="45720" rIns="91440" bIns="45720">
            <a:spAutoFit/>
          </a:bodyPr>
          <a:lstStyle/>
          <a:p>
            <a:pPr algn="ctr"/>
            <a:r>
              <a:rPr lang="en-US" sz="2400" b="1" cap="none" spc="0" dirty="0">
                <a:ln w="12700">
                  <a:solidFill>
                    <a:schemeClr val="tx1"/>
                  </a:solidFill>
                  <a:prstDash val="solid"/>
                </a:ln>
                <a:solidFill>
                  <a:srgbClr val="7030A0"/>
                </a:solidFill>
                <a:effectLst>
                  <a:innerShdw blurRad="177800">
                    <a:schemeClr val="accent3">
                      <a:lumMod val="50000"/>
                    </a:schemeClr>
                  </a:innerShdw>
                </a:effectLst>
              </a:rPr>
              <a:t>Topic:</a:t>
            </a:r>
          </a:p>
        </p:txBody>
      </p:sp>
      <p:sp>
        <p:nvSpPr>
          <p:cNvPr id="10" name="Rectangle 9"/>
          <p:cNvSpPr/>
          <p:nvPr/>
        </p:nvSpPr>
        <p:spPr>
          <a:xfrm>
            <a:off x="7761962" y="1120389"/>
            <a:ext cx="1483542" cy="523220"/>
          </a:xfrm>
          <a:prstGeom prst="rect">
            <a:avLst/>
          </a:prstGeom>
          <a:noFill/>
        </p:spPr>
        <p:txBody>
          <a:bodyPr wrap="square" lIns="91440" tIns="45720" rIns="91440" bIns="45720">
            <a:spAutoFit/>
          </a:bodyPr>
          <a:lstStyle/>
          <a:p>
            <a:pPr algn="ctr"/>
            <a:r>
              <a:rPr lang="en-US" sz="2800" b="1" dirty="0" err="1">
                <a:ln w="12700">
                  <a:solidFill>
                    <a:schemeClr val="tx1"/>
                  </a:solidFill>
                  <a:prstDash val="solid"/>
                </a:ln>
                <a:solidFill>
                  <a:srgbClr val="FFC000"/>
                </a:solidFill>
                <a:effectLst>
                  <a:innerShdw blurRad="177800">
                    <a:schemeClr val="accent3">
                      <a:lumMod val="50000"/>
                    </a:schemeClr>
                  </a:innerShdw>
                </a:effectLst>
              </a:rPr>
              <a:t>Maths</a:t>
            </a:r>
            <a:r>
              <a:rPr lang="en-US" sz="2800" b="1" cap="none" spc="0" dirty="0">
                <a:ln w="12700">
                  <a:solidFill>
                    <a:schemeClr val="tx1"/>
                  </a:solidFill>
                  <a:prstDash val="solid"/>
                </a:ln>
                <a:solidFill>
                  <a:srgbClr val="FFC000"/>
                </a:solidFill>
                <a:effectLst>
                  <a:innerShdw blurRad="177800">
                    <a:schemeClr val="accent3">
                      <a:lumMod val="50000"/>
                    </a:schemeClr>
                  </a:innerShdw>
                </a:effectLst>
              </a:rPr>
              <a:t>:</a:t>
            </a:r>
          </a:p>
        </p:txBody>
      </p:sp>
      <p:sp>
        <p:nvSpPr>
          <p:cNvPr id="11" name="TextBox 10"/>
          <p:cNvSpPr txBox="1"/>
          <p:nvPr/>
        </p:nvSpPr>
        <p:spPr>
          <a:xfrm>
            <a:off x="7680226" y="1913081"/>
            <a:ext cx="4360053" cy="3293209"/>
          </a:xfrm>
          <a:prstGeom prst="rect">
            <a:avLst/>
          </a:prstGeom>
          <a:noFill/>
        </p:spPr>
        <p:txBody>
          <a:bodyPr wrap="square" rtlCol="0">
            <a:spAutoFit/>
          </a:bodyPr>
          <a:lstStyle/>
          <a:p>
            <a:r>
              <a:rPr lang="en-GB" sz="1600" dirty="0">
                <a:latin typeface="Comic Sans MS" panose="030F0702030302020204" pitchFamily="66" charset="0"/>
              </a:rPr>
              <a:t>This half  term we will be covering the following topics in maths:</a:t>
            </a:r>
          </a:p>
          <a:p>
            <a:pPr marL="285750" indent="-285750">
              <a:buFont typeface="Wingdings" panose="05000000000000000000" pitchFamily="2" charset="2"/>
              <a:buChar char="ü"/>
            </a:pPr>
            <a:r>
              <a:rPr lang="en-US" sz="1600" dirty="0">
                <a:latin typeface="Comic Sans MS" panose="030F0702030302020204" pitchFamily="66" charset="0"/>
              </a:rPr>
              <a:t>Multiplication and Division</a:t>
            </a:r>
          </a:p>
          <a:p>
            <a:pPr marL="285750" indent="-285750">
              <a:buFont typeface="Wingdings" panose="05000000000000000000" pitchFamily="2" charset="2"/>
              <a:buChar char="ü"/>
            </a:pPr>
            <a:r>
              <a:rPr lang="en-US" sz="1600" dirty="0">
                <a:latin typeface="Comic Sans MS" panose="030F0702030302020204" pitchFamily="66" charset="0"/>
              </a:rPr>
              <a:t>Length and Height</a:t>
            </a:r>
          </a:p>
          <a:p>
            <a:pPr marL="285750" indent="-285750">
              <a:buFont typeface="Wingdings" panose="05000000000000000000" pitchFamily="2" charset="2"/>
              <a:buChar char="ü"/>
            </a:pPr>
            <a:r>
              <a:rPr lang="en-US" sz="1600" dirty="0">
                <a:latin typeface="Comic Sans MS" panose="030F0702030302020204" pitchFamily="66" charset="0"/>
              </a:rPr>
              <a:t>Mass, Capacity and Temperature</a:t>
            </a:r>
            <a:endParaRPr lang="en-GB" sz="1600" dirty="0">
              <a:latin typeface="Comic Sans MS" panose="030F0702030302020204" pitchFamily="66" charset="0"/>
            </a:endParaRPr>
          </a:p>
          <a:p>
            <a:pPr marL="285750" indent="-285750">
              <a:buFont typeface="Wingdings" panose="05000000000000000000" pitchFamily="2" charset="2"/>
              <a:buChar char="ü"/>
            </a:pPr>
            <a:endParaRPr lang="en-GB" sz="1600" dirty="0">
              <a:latin typeface="Comic Sans MS" panose="030F0702030302020204" pitchFamily="66" charset="0"/>
            </a:endParaRPr>
          </a:p>
          <a:p>
            <a:pPr marL="285750" indent="-285750">
              <a:buFont typeface="Wingdings" panose="05000000000000000000" pitchFamily="2" charset="2"/>
              <a:buChar char="ü"/>
            </a:pPr>
            <a:endParaRPr lang="en-GB" sz="1600" dirty="0">
              <a:latin typeface="Comic Sans MS" panose="030F0702030302020204" pitchFamily="66" charset="0"/>
            </a:endParaRPr>
          </a:p>
          <a:p>
            <a:r>
              <a:rPr lang="en-GB" sz="1600" dirty="0">
                <a:latin typeface="Comic Sans MS" panose="030F0702030302020204" pitchFamily="66" charset="0"/>
              </a:rPr>
              <a:t>We will also have time each week to practice mental maths and general arithmetic skills.  Please choose some of the Mathletics activities/</a:t>
            </a:r>
            <a:r>
              <a:rPr lang="en-GB" sz="1600" dirty="0" err="1">
                <a:latin typeface="Comic Sans MS" panose="030F0702030302020204" pitchFamily="66" charset="0"/>
              </a:rPr>
              <a:t>Timestable</a:t>
            </a:r>
            <a:r>
              <a:rPr lang="en-GB" sz="1600" dirty="0">
                <a:latin typeface="Comic Sans MS" panose="030F0702030302020204" pitchFamily="66" charset="0"/>
              </a:rPr>
              <a:t> </a:t>
            </a:r>
            <a:r>
              <a:rPr lang="en-GB" sz="1600" dirty="0" err="1">
                <a:latin typeface="Comic Sans MS" panose="030F0702030302020204" pitchFamily="66" charset="0"/>
              </a:rPr>
              <a:t>Rockstars</a:t>
            </a:r>
            <a:r>
              <a:rPr lang="en-GB" sz="1600" dirty="0">
                <a:latin typeface="Comic Sans MS" panose="030F0702030302020204" pitchFamily="66" charset="0"/>
              </a:rPr>
              <a:t> linked to these topics to complete with your child.</a:t>
            </a:r>
          </a:p>
        </p:txBody>
      </p:sp>
      <p:sp>
        <p:nvSpPr>
          <p:cNvPr id="12" name="Rectangle 11"/>
          <p:cNvSpPr/>
          <p:nvPr/>
        </p:nvSpPr>
        <p:spPr>
          <a:xfrm>
            <a:off x="412122" y="2076526"/>
            <a:ext cx="1170513" cy="461665"/>
          </a:xfrm>
          <a:prstGeom prst="rect">
            <a:avLst/>
          </a:prstGeom>
          <a:noFill/>
        </p:spPr>
        <p:txBody>
          <a:bodyPr wrap="none" lIns="91440" tIns="45720" rIns="91440" bIns="45720">
            <a:spAutoFit/>
          </a:bodyPr>
          <a:lstStyle/>
          <a:p>
            <a:pPr algn="ctr"/>
            <a:r>
              <a:rPr lang="en-US" sz="2400" b="1" dirty="0">
                <a:ln w="12700">
                  <a:solidFill>
                    <a:schemeClr val="tx1"/>
                  </a:solidFill>
                  <a:prstDash val="solid"/>
                </a:ln>
                <a:solidFill>
                  <a:srgbClr val="00B050"/>
                </a:solidFill>
                <a:effectLst>
                  <a:innerShdw blurRad="177800">
                    <a:schemeClr val="accent3">
                      <a:lumMod val="50000"/>
                    </a:schemeClr>
                  </a:innerShdw>
                </a:effectLst>
              </a:rPr>
              <a:t>English</a:t>
            </a:r>
            <a:r>
              <a:rPr lang="en-US" sz="2400" b="1" cap="none" spc="0" dirty="0">
                <a:ln w="12700">
                  <a:solidFill>
                    <a:schemeClr val="tx1"/>
                  </a:solidFill>
                  <a:prstDash val="solid"/>
                </a:ln>
                <a:solidFill>
                  <a:srgbClr val="00B050"/>
                </a:solidFill>
                <a:effectLst>
                  <a:innerShdw blurRad="177800">
                    <a:schemeClr val="accent3">
                      <a:lumMod val="50000"/>
                    </a:schemeClr>
                  </a:innerShdw>
                </a:effectLst>
              </a:rPr>
              <a:t>:</a:t>
            </a:r>
          </a:p>
        </p:txBody>
      </p:sp>
      <p:sp>
        <p:nvSpPr>
          <p:cNvPr id="13" name="TextBox 12"/>
          <p:cNvSpPr txBox="1"/>
          <p:nvPr/>
        </p:nvSpPr>
        <p:spPr>
          <a:xfrm>
            <a:off x="384104" y="2574801"/>
            <a:ext cx="4196616" cy="1969770"/>
          </a:xfrm>
          <a:prstGeom prst="rect">
            <a:avLst/>
          </a:prstGeom>
          <a:noFill/>
        </p:spPr>
        <p:txBody>
          <a:bodyPr wrap="square" rtlCol="0">
            <a:spAutoFit/>
          </a:bodyPr>
          <a:lstStyle/>
          <a:p>
            <a:r>
              <a:rPr lang="en-US" dirty="0">
                <a:latin typeface="Comic Sans MS" panose="030F0702030302020204" pitchFamily="66" charset="0"/>
              </a:rPr>
              <a:t>English will be taught through books and stories that are linked to our Geography topic. We will start off with ‘</a:t>
            </a:r>
            <a:r>
              <a:rPr lang="en-US" dirty="0" err="1">
                <a:latin typeface="Comic Sans MS" panose="030F0702030302020204" pitchFamily="66" charset="0"/>
              </a:rPr>
              <a:t>Handa’s</a:t>
            </a:r>
            <a:r>
              <a:rPr lang="en-US" dirty="0">
                <a:latin typeface="Comic Sans MS" panose="030F0702030302020204" pitchFamily="66" charset="0"/>
              </a:rPr>
              <a:t> Surprise’.</a:t>
            </a:r>
            <a:r>
              <a:rPr lang="en-US" dirty="0"/>
              <a:t> </a:t>
            </a:r>
          </a:p>
          <a:p>
            <a:r>
              <a:rPr lang="en-US" dirty="0">
                <a:latin typeface="Comic Sans MS" panose="030F0702030302020204" pitchFamily="66" charset="0"/>
              </a:rPr>
              <a:t>.</a:t>
            </a:r>
          </a:p>
          <a:p>
            <a:r>
              <a:rPr lang="en-US" dirty="0"/>
              <a:t> </a:t>
            </a:r>
          </a:p>
          <a:p>
            <a:endParaRPr lang="en-GB" sz="1400" dirty="0"/>
          </a:p>
        </p:txBody>
      </p:sp>
      <p:sp>
        <p:nvSpPr>
          <p:cNvPr id="14" name="Rectangle 13"/>
          <p:cNvSpPr/>
          <p:nvPr/>
        </p:nvSpPr>
        <p:spPr>
          <a:xfrm>
            <a:off x="4947061" y="2157795"/>
            <a:ext cx="1276490" cy="461665"/>
          </a:xfrm>
          <a:prstGeom prst="rect">
            <a:avLst/>
          </a:prstGeom>
          <a:noFill/>
        </p:spPr>
        <p:txBody>
          <a:bodyPr wrap="square" lIns="91440" tIns="45720" rIns="91440" bIns="45720">
            <a:spAutoFit/>
          </a:bodyPr>
          <a:lstStyle/>
          <a:p>
            <a:r>
              <a:rPr lang="en-US" sz="2400" b="1" cap="none" spc="0" dirty="0">
                <a:ln w="12700">
                  <a:solidFill>
                    <a:schemeClr val="tx1"/>
                  </a:solidFill>
                  <a:prstDash val="solid"/>
                </a:ln>
                <a:solidFill>
                  <a:srgbClr val="FF0000"/>
                </a:solidFill>
                <a:effectLst>
                  <a:innerShdw blurRad="177800">
                    <a:schemeClr val="accent3">
                      <a:lumMod val="50000"/>
                    </a:schemeClr>
                  </a:innerShdw>
                </a:effectLst>
              </a:rPr>
              <a:t>Science:</a:t>
            </a:r>
          </a:p>
        </p:txBody>
      </p:sp>
      <p:grpSp>
        <p:nvGrpSpPr>
          <p:cNvPr id="2" name="Group 1"/>
          <p:cNvGrpSpPr/>
          <p:nvPr/>
        </p:nvGrpSpPr>
        <p:grpSpPr>
          <a:xfrm>
            <a:off x="4542449" y="113386"/>
            <a:ext cx="2875276" cy="2123658"/>
            <a:chOff x="4542451" y="589904"/>
            <a:chExt cx="2875276" cy="2123658"/>
          </a:xfrm>
        </p:grpSpPr>
        <p:sp>
          <p:nvSpPr>
            <p:cNvPr id="5" name="Rectangle 4"/>
            <p:cNvSpPr/>
            <p:nvPr/>
          </p:nvSpPr>
          <p:spPr>
            <a:xfrm>
              <a:off x="4768092" y="589904"/>
              <a:ext cx="2423997" cy="2123658"/>
            </a:xfrm>
            <a:prstGeom prst="rect">
              <a:avLst/>
            </a:prstGeom>
            <a:noFill/>
          </p:spPr>
          <p:txBody>
            <a:bodyPr wrap="none" lIns="91440" tIns="45720" rIns="91440" bIns="45720">
              <a:spAutoFit/>
            </a:bodyPr>
            <a:lstStyle/>
            <a:p>
              <a:pPr algn="ctr"/>
              <a:r>
                <a:rPr lang="en-US" sz="4400" b="1" cap="none" spc="0" dirty="0">
                  <a:ln w="12700">
                    <a:solidFill>
                      <a:schemeClr val="tx1"/>
                    </a:solidFill>
                    <a:prstDash val="solid"/>
                  </a:ln>
                  <a:solidFill>
                    <a:srgbClr val="00B0F0"/>
                  </a:solidFill>
                  <a:effectLst>
                    <a:innerShdw blurRad="177800">
                      <a:schemeClr val="accent3">
                        <a:lumMod val="50000"/>
                      </a:schemeClr>
                    </a:innerShdw>
                  </a:effectLst>
                </a:rPr>
                <a:t>What we </a:t>
              </a:r>
            </a:p>
            <a:p>
              <a:pPr algn="ctr"/>
              <a:r>
                <a:rPr lang="en-US" sz="4400" b="1" cap="none" spc="0" dirty="0">
                  <a:ln w="12700">
                    <a:solidFill>
                      <a:schemeClr val="tx1"/>
                    </a:solidFill>
                    <a:prstDash val="solid"/>
                  </a:ln>
                  <a:solidFill>
                    <a:srgbClr val="00B0F0"/>
                  </a:solidFill>
                  <a:effectLst>
                    <a:innerShdw blurRad="177800">
                      <a:schemeClr val="accent3">
                        <a:lumMod val="50000"/>
                      </a:schemeClr>
                    </a:innerShdw>
                  </a:effectLst>
                </a:rPr>
                <a:t>will</a:t>
              </a:r>
              <a:r>
                <a:rPr lang="en-US" sz="4400" b="1" dirty="0">
                  <a:ln w="12700">
                    <a:solidFill>
                      <a:schemeClr val="tx1"/>
                    </a:solidFill>
                    <a:prstDash val="solid"/>
                  </a:ln>
                  <a:solidFill>
                    <a:srgbClr val="00B0F0"/>
                  </a:solidFill>
                  <a:effectLst>
                    <a:innerShdw blurRad="177800">
                      <a:schemeClr val="accent3">
                        <a:lumMod val="50000"/>
                      </a:schemeClr>
                    </a:innerShdw>
                  </a:effectLst>
                </a:rPr>
                <a:t> be</a:t>
              </a:r>
            </a:p>
            <a:p>
              <a:pPr algn="ctr"/>
              <a:r>
                <a:rPr lang="en-US" sz="4400" b="1" dirty="0">
                  <a:ln w="12700">
                    <a:solidFill>
                      <a:schemeClr val="tx1"/>
                    </a:solidFill>
                    <a:prstDash val="solid"/>
                  </a:ln>
                  <a:solidFill>
                    <a:srgbClr val="00B0F0"/>
                  </a:solidFill>
                  <a:effectLst>
                    <a:innerShdw blurRad="177800">
                      <a:schemeClr val="accent3">
                        <a:lumMod val="50000"/>
                      </a:schemeClr>
                    </a:innerShdw>
                  </a:effectLst>
                </a:rPr>
                <a:t>learning:</a:t>
              </a:r>
            </a:p>
          </p:txBody>
        </p:sp>
        <p:sp>
          <p:nvSpPr>
            <p:cNvPr id="16" name="5-Point Star 15"/>
            <p:cNvSpPr/>
            <p:nvPr/>
          </p:nvSpPr>
          <p:spPr>
            <a:xfrm>
              <a:off x="4542451" y="1341652"/>
              <a:ext cx="596218" cy="540913"/>
            </a:xfrm>
            <a:prstGeom prst="star5">
              <a:avLst/>
            </a:prstGeom>
            <a:solidFill>
              <a:srgbClr val="FFC0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5-Point Star 16"/>
            <p:cNvSpPr/>
            <p:nvPr/>
          </p:nvSpPr>
          <p:spPr>
            <a:xfrm>
              <a:off x="6821509" y="1341651"/>
              <a:ext cx="596218" cy="540913"/>
            </a:xfrm>
            <a:prstGeom prst="star5">
              <a:avLst/>
            </a:prstGeom>
            <a:solidFill>
              <a:srgbClr val="FFC0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9" name="TextBox 18"/>
          <p:cNvSpPr txBox="1"/>
          <p:nvPr/>
        </p:nvSpPr>
        <p:spPr>
          <a:xfrm>
            <a:off x="4465123" y="2632544"/>
            <a:ext cx="3103801" cy="1477328"/>
          </a:xfrm>
          <a:prstGeom prst="rect">
            <a:avLst/>
          </a:prstGeom>
          <a:noFill/>
        </p:spPr>
        <p:txBody>
          <a:bodyPr wrap="square" rtlCol="0">
            <a:spAutoFit/>
          </a:bodyPr>
          <a:lstStyle/>
          <a:p>
            <a:r>
              <a:rPr lang="en-GB" dirty="0">
                <a:latin typeface="Comic Sans MS" panose="030F0702030302020204" pitchFamily="66" charset="0"/>
              </a:rPr>
              <a:t>Our Science topic this half term follows on from last half term’s topic. We will be exploring ‘Changing Materials.’</a:t>
            </a:r>
          </a:p>
        </p:txBody>
      </p:sp>
      <p:pic>
        <p:nvPicPr>
          <p:cNvPr id="1028" name="Picture 4" descr="http://www.mmiweb.org.uk/hull/site/subjects/maths_logo.jpe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666781" y="988092"/>
            <a:ext cx="1051772" cy="787814"/>
          </a:xfrm>
          <a:prstGeom prst="rect">
            <a:avLst/>
          </a:prstGeom>
          <a:noFill/>
          <a:extLst>
            <a:ext uri="{909E8E84-426E-40DD-AFC4-6F175D3DCCD1}">
              <a14:hiddenFill xmlns:a14="http://schemas.microsoft.com/office/drawing/2010/main">
                <a:solidFill>
                  <a:srgbClr val="FFFFFF"/>
                </a:solidFill>
              </a14:hiddenFill>
            </a:ext>
          </a:extLst>
        </p:spPr>
      </p:pic>
      <p:sp>
        <p:nvSpPr>
          <p:cNvPr id="20" name="TextBox 19"/>
          <p:cNvSpPr txBox="1"/>
          <p:nvPr/>
        </p:nvSpPr>
        <p:spPr>
          <a:xfrm>
            <a:off x="997378" y="5541709"/>
            <a:ext cx="3499628" cy="615553"/>
          </a:xfrm>
          <a:prstGeom prst="rect">
            <a:avLst/>
          </a:prstGeom>
          <a:noFill/>
        </p:spPr>
        <p:txBody>
          <a:bodyPr wrap="square" rtlCol="0">
            <a:spAutoFit/>
          </a:bodyPr>
          <a:lstStyle/>
          <a:p>
            <a:r>
              <a:rPr lang="en-GB" sz="1600" dirty="0">
                <a:latin typeface="Comic Sans MS" panose="030F0702030302020204" pitchFamily="66" charset="0"/>
              </a:rPr>
              <a:t>This half term our focus will be Data and Information.</a:t>
            </a:r>
            <a:r>
              <a:rPr lang="en-GB" dirty="0">
                <a:latin typeface="Comic Sans MS" panose="030F0702030302020204" pitchFamily="66" charset="0"/>
              </a:rPr>
              <a:t> </a:t>
            </a:r>
            <a:endParaRPr lang="en-GB" sz="1600" dirty="0">
              <a:latin typeface="Comic Sans MS" panose="030F0702030302020204" pitchFamily="66" charset="0"/>
            </a:endParaRPr>
          </a:p>
        </p:txBody>
      </p:sp>
      <p:sp>
        <p:nvSpPr>
          <p:cNvPr id="21" name="Rectangle 20"/>
          <p:cNvSpPr/>
          <p:nvPr/>
        </p:nvSpPr>
        <p:spPr>
          <a:xfrm>
            <a:off x="224636" y="5055538"/>
            <a:ext cx="1672254" cy="461665"/>
          </a:xfrm>
          <a:prstGeom prst="rect">
            <a:avLst/>
          </a:prstGeom>
          <a:noFill/>
        </p:spPr>
        <p:txBody>
          <a:bodyPr wrap="none" lIns="91440" tIns="45720" rIns="91440" bIns="45720">
            <a:spAutoFit/>
          </a:bodyPr>
          <a:lstStyle/>
          <a:p>
            <a:pPr algn="ctr"/>
            <a:r>
              <a:rPr lang="en-US" sz="2400" b="1" cap="none" spc="0" dirty="0">
                <a:ln w="12700">
                  <a:solidFill>
                    <a:schemeClr val="tx1"/>
                  </a:solidFill>
                  <a:prstDash val="solid"/>
                </a:ln>
                <a:solidFill>
                  <a:srgbClr val="F56C17"/>
                </a:solidFill>
                <a:effectLst>
                  <a:innerShdw blurRad="177800">
                    <a:schemeClr val="accent3">
                      <a:lumMod val="50000"/>
                    </a:schemeClr>
                  </a:innerShdw>
                </a:effectLst>
              </a:rPr>
              <a:t>Computing:</a:t>
            </a:r>
          </a:p>
        </p:txBody>
      </p:sp>
      <p:pic>
        <p:nvPicPr>
          <p:cNvPr id="1032" name="Picture 8" descr="http://images.clipartpanda.com/gadget-clipart-5dfb3c01a8f31c4f050ba6d7e5769abd.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742" y="5454715"/>
            <a:ext cx="1081359" cy="1081359"/>
          </a:xfrm>
          <a:prstGeom prst="rect">
            <a:avLst/>
          </a:prstGeom>
          <a:noFill/>
          <a:extLst>
            <a:ext uri="{909E8E84-426E-40DD-AFC4-6F175D3DCCD1}">
              <a14:hiddenFill xmlns:a14="http://schemas.microsoft.com/office/drawing/2010/main">
                <a:solidFill>
                  <a:srgbClr val="FFFFFF"/>
                </a:solidFill>
              </a14:hiddenFill>
            </a:ext>
          </a:extLst>
        </p:spPr>
      </p:pic>
      <p:sp>
        <p:nvSpPr>
          <p:cNvPr id="23" name="Rectangle 22"/>
          <p:cNvSpPr/>
          <p:nvPr/>
        </p:nvSpPr>
        <p:spPr>
          <a:xfrm>
            <a:off x="3843227" y="6075191"/>
            <a:ext cx="3484159" cy="461665"/>
          </a:xfrm>
          <a:prstGeom prst="rect">
            <a:avLst/>
          </a:prstGeom>
          <a:noFill/>
        </p:spPr>
        <p:txBody>
          <a:bodyPr wrap="none" lIns="91440" tIns="45720" rIns="91440" bIns="45720">
            <a:spAutoFit/>
          </a:bodyPr>
          <a:lstStyle/>
          <a:p>
            <a:pPr algn="ctr"/>
            <a:r>
              <a:rPr lang="en-US" sz="2400" b="1" dirty="0">
                <a:ln w="12700">
                  <a:solidFill>
                    <a:sysClr val="windowText" lastClr="000000"/>
                  </a:solidFill>
                  <a:prstDash val="solid"/>
                </a:ln>
                <a:effectLst>
                  <a:innerShdw blurRad="177800">
                    <a:schemeClr val="accent3">
                      <a:lumMod val="50000"/>
                    </a:schemeClr>
                  </a:innerShdw>
                </a:effectLst>
              </a:rPr>
              <a:t>Lent</a:t>
            </a:r>
            <a:r>
              <a:rPr lang="en-US" sz="2400" b="1" cap="none" spc="0" dirty="0">
                <a:ln w="12700">
                  <a:solidFill>
                    <a:sysClr val="windowText" lastClr="000000"/>
                  </a:solidFill>
                  <a:prstDash val="solid"/>
                </a:ln>
                <a:effectLst>
                  <a:innerShdw blurRad="177800">
                    <a:schemeClr val="accent3">
                      <a:lumMod val="50000"/>
                    </a:schemeClr>
                  </a:innerShdw>
                </a:effectLst>
              </a:rPr>
              <a:t> -  first half term 2025</a:t>
            </a:r>
          </a:p>
        </p:txBody>
      </p:sp>
      <p:sp>
        <p:nvSpPr>
          <p:cNvPr id="25" name="Rectangle 24">
            <a:extLst>
              <a:ext uri="{FF2B5EF4-FFF2-40B4-BE49-F238E27FC236}">
                <a16:creationId xmlns:a16="http://schemas.microsoft.com/office/drawing/2014/main" id="{B0A31CBE-0BF5-4BE1-B35A-7D34A1A4F4BC}"/>
              </a:ext>
            </a:extLst>
          </p:cNvPr>
          <p:cNvSpPr/>
          <p:nvPr/>
        </p:nvSpPr>
        <p:spPr>
          <a:xfrm>
            <a:off x="4396132" y="4294537"/>
            <a:ext cx="3043613" cy="369332"/>
          </a:xfrm>
          <a:prstGeom prst="rect">
            <a:avLst/>
          </a:prstGeom>
          <a:noFill/>
        </p:spPr>
        <p:txBody>
          <a:bodyPr wrap="square" lIns="91440" tIns="45720" rIns="91440" bIns="45720">
            <a:spAutoFit/>
          </a:bodyPr>
          <a:lstStyle/>
          <a:p>
            <a:r>
              <a:rPr lang="en-US" b="1" cap="none" spc="0" dirty="0">
                <a:ln w="12700">
                  <a:solidFill>
                    <a:schemeClr val="tx1"/>
                  </a:solidFill>
                  <a:prstDash val="solid"/>
                </a:ln>
                <a:solidFill>
                  <a:srgbClr val="FF0000"/>
                </a:solidFill>
                <a:effectLst>
                  <a:innerShdw blurRad="177800">
                    <a:schemeClr val="accent3">
                      <a:lumMod val="50000"/>
                    </a:schemeClr>
                  </a:innerShdw>
                </a:effectLst>
              </a:rPr>
              <a:t>Art / Design and Technology:</a:t>
            </a:r>
          </a:p>
        </p:txBody>
      </p:sp>
      <p:sp>
        <p:nvSpPr>
          <p:cNvPr id="26" name="Rectangle 25">
            <a:extLst>
              <a:ext uri="{FF2B5EF4-FFF2-40B4-BE49-F238E27FC236}">
                <a16:creationId xmlns:a16="http://schemas.microsoft.com/office/drawing/2014/main" id="{27DE3725-5BC8-4C95-8C20-342D149C549E}"/>
              </a:ext>
            </a:extLst>
          </p:cNvPr>
          <p:cNvSpPr/>
          <p:nvPr/>
        </p:nvSpPr>
        <p:spPr>
          <a:xfrm>
            <a:off x="4297294" y="4774708"/>
            <a:ext cx="3241290" cy="1169551"/>
          </a:xfrm>
          <a:prstGeom prst="rect">
            <a:avLst/>
          </a:prstGeom>
        </p:spPr>
        <p:txBody>
          <a:bodyPr wrap="square">
            <a:spAutoFit/>
          </a:bodyPr>
          <a:lstStyle/>
          <a:p>
            <a:pPr lvl="0"/>
            <a:r>
              <a:rPr lang="en-GB" sz="1400" dirty="0">
                <a:solidFill>
                  <a:prstClr val="black"/>
                </a:solidFill>
                <a:latin typeface="Comic Sans MS" panose="030F0702030302020204" pitchFamily="66" charset="0"/>
              </a:rPr>
              <a:t>Our Art and Design Technology topics will be taught by Mrs Owen on a Thursday afternoon while Mrs Dames leading Forest School sessions. The theme is:</a:t>
            </a:r>
            <a:r>
              <a:rPr lang="en-GB" sz="1400" dirty="0">
                <a:latin typeface="Comic Sans MS" panose="030F0702030302020204" pitchFamily="66" charset="0"/>
              </a:rPr>
              <a:t> Clay Pots</a:t>
            </a:r>
            <a:endParaRPr lang="en-GB" sz="1400" dirty="0">
              <a:solidFill>
                <a:prstClr val="black"/>
              </a:solidFill>
              <a:latin typeface="Comic Sans MS" panose="030F0702030302020204" pitchFamily="66" charset="0"/>
            </a:endParaRPr>
          </a:p>
        </p:txBody>
      </p:sp>
      <p:sp>
        <p:nvSpPr>
          <p:cNvPr id="24" name="Rectangle 23">
            <a:extLst>
              <a:ext uri="{FF2B5EF4-FFF2-40B4-BE49-F238E27FC236}">
                <a16:creationId xmlns:a16="http://schemas.microsoft.com/office/drawing/2014/main" id="{2BAB8756-30ED-4E72-B82C-F8F6DFA2C770}"/>
              </a:ext>
            </a:extLst>
          </p:cNvPr>
          <p:cNvSpPr/>
          <p:nvPr/>
        </p:nvSpPr>
        <p:spPr>
          <a:xfrm>
            <a:off x="384104" y="4024113"/>
            <a:ext cx="676659" cy="461665"/>
          </a:xfrm>
          <a:prstGeom prst="rect">
            <a:avLst/>
          </a:prstGeom>
        </p:spPr>
        <p:txBody>
          <a:bodyPr wrap="none">
            <a:spAutoFit/>
          </a:bodyPr>
          <a:lstStyle/>
          <a:p>
            <a:pPr lvl="0" algn="ctr"/>
            <a:r>
              <a:rPr lang="en-US" sz="2400" b="1" dirty="0">
                <a:ln w="12700">
                  <a:solidFill>
                    <a:prstClr val="black"/>
                  </a:solidFill>
                  <a:prstDash val="solid"/>
                </a:ln>
                <a:solidFill>
                  <a:schemeClr val="bg1">
                    <a:lumMod val="50000"/>
                  </a:schemeClr>
                </a:solidFill>
                <a:effectLst>
                  <a:innerShdw blurRad="177800">
                    <a:srgbClr val="A5A5A5">
                      <a:lumMod val="50000"/>
                    </a:srgbClr>
                  </a:innerShdw>
                </a:effectLst>
              </a:rPr>
              <a:t>R.E:</a:t>
            </a:r>
          </a:p>
        </p:txBody>
      </p:sp>
      <p:sp>
        <p:nvSpPr>
          <p:cNvPr id="27" name="Rectangle 26">
            <a:extLst>
              <a:ext uri="{FF2B5EF4-FFF2-40B4-BE49-F238E27FC236}">
                <a16:creationId xmlns:a16="http://schemas.microsoft.com/office/drawing/2014/main" id="{2C773AE2-D464-4A0E-B04F-39DFED7990E0}"/>
              </a:ext>
            </a:extLst>
          </p:cNvPr>
          <p:cNvSpPr/>
          <p:nvPr/>
        </p:nvSpPr>
        <p:spPr>
          <a:xfrm>
            <a:off x="309465" y="4505372"/>
            <a:ext cx="5538760" cy="1046440"/>
          </a:xfrm>
          <a:prstGeom prst="rect">
            <a:avLst/>
          </a:prstGeom>
        </p:spPr>
        <p:txBody>
          <a:bodyPr wrap="square">
            <a:spAutoFit/>
          </a:bodyPr>
          <a:lstStyle/>
          <a:p>
            <a:pPr lvl="0"/>
            <a:r>
              <a:rPr lang="en-GB" sz="1600" dirty="0">
                <a:solidFill>
                  <a:prstClr val="black"/>
                </a:solidFill>
                <a:latin typeface="Comic Sans MS" panose="030F0702030302020204" pitchFamily="66" charset="0"/>
              </a:rPr>
              <a:t>Our R.E topic this half term will be:</a:t>
            </a:r>
          </a:p>
          <a:p>
            <a:r>
              <a:rPr lang="en-US" sz="1600" dirty="0">
                <a:solidFill>
                  <a:srgbClr val="FF0000"/>
                </a:solidFill>
                <a:latin typeface="Comic Sans MS" panose="030F0702030302020204" pitchFamily="66" charset="0"/>
              </a:rPr>
              <a:t>Desert to Garden</a:t>
            </a:r>
          </a:p>
          <a:p>
            <a:r>
              <a:rPr lang="en-US" sz="1600" dirty="0"/>
              <a:t> </a:t>
            </a:r>
          </a:p>
          <a:p>
            <a:pPr lvl="0"/>
            <a:endParaRPr lang="en-GB" sz="1400" dirty="0">
              <a:solidFill>
                <a:prstClr val="black"/>
              </a:solidFill>
            </a:endParaRPr>
          </a:p>
        </p:txBody>
      </p:sp>
    </p:spTree>
    <p:extLst>
      <p:ext uri="{BB962C8B-B14F-4D97-AF65-F5344CB8AC3E}">
        <p14:creationId xmlns:p14="http://schemas.microsoft.com/office/powerpoint/2010/main" val="4903077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239B23B9166464C98D584906865BEF0" ma:contentTypeVersion="17" ma:contentTypeDescription="Create a new document." ma:contentTypeScope="" ma:versionID="e090122291d40d75396cf0ffc2ba8dbc">
  <xsd:schema xmlns:xsd="http://www.w3.org/2001/XMLSchema" xmlns:xs="http://www.w3.org/2001/XMLSchema" xmlns:p="http://schemas.microsoft.com/office/2006/metadata/properties" xmlns:ns3="91f2f25a-c1d0-49bb-b27b-931338aa0bce" xmlns:ns4="e5de8d55-03cc-4655-ada3-8369d4c7f4b6" targetNamespace="http://schemas.microsoft.com/office/2006/metadata/properties" ma:root="true" ma:fieldsID="83d258e05cc6ca2b3122d7b021bb2789" ns3:_="" ns4:_="">
    <xsd:import namespace="91f2f25a-c1d0-49bb-b27b-931338aa0bce"/>
    <xsd:import namespace="e5de8d55-03cc-4655-ada3-8369d4c7f4b6"/>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4:SharedWithUsers" minOccurs="0"/>
                <xsd:element ref="ns4:SharedWithDetails" minOccurs="0"/>
                <xsd:element ref="ns4:SharingHintHash" minOccurs="0"/>
                <xsd:element ref="ns3:MediaServiceDateTaken" minOccurs="0"/>
                <xsd:element ref="ns3:MediaLengthInSeconds" minOccurs="0"/>
                <xsd:element ref="ns3:MediaServiceAutoTags" minOccurs="0"/>
                <xsd:element ref="ns3:MediaServiceGenerationTime" minOccurs="0"/>
                <xsd:element ref="ns3:MediaServiceEventHashCode" minOccurs="0"/>
                <xsd:element ref="ns3:MediaServiceOCR" minOccurs="0"/>
                <xsd:element ref="ns3:MediaServiceObjectDetectorVersions" minOccurs="0"/>
                <xsd:element ref="ns3:MediaServiceSearchProperties" minOccurs="0"/>
                <xsd:element ref="ns3:MediaServiceSystemTags"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1f2f25a-c1d0-49bb-b27b-931338aa0bc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LengthInSeconds" ma:index="16" nillable="true" ma:displayName="Length (seconds)" ma:internalName="MediaLengthInSeconds" ma:readOnly="true">
      <xsd:simpleType>
        <xsd:restriction base="dms:Unknown"/>
      </xsd:simpleType>
    </xsd:element>
    <xsd:element name="MediaServiceAutoTags" ma:index="17" nillable="true" ma:displayName="Tags" ma:internalName="MediaServiceAutoTags"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SystemTags" ma:index="23" nillable="true" ma:displayName="MediaServiceSystemTags" ma:hidden="true" ma:internalName="MediaServiceSystemTags" ma:readOnly="true">
      <xsd:simpleType>
        <xsd:restriction base="dms:Note"/>
      </xsd:simpleType>
    </xsd:element>
    <xsd:element name="MediaServiceLocation" ma:index="24"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5de8d55-03cc-4655-ada3-8369d4c7f4b6"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57C7B87-8E16-4577-B4A1-5B147C8E17C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1f2f25a-c1d0-49bb-b27b-931338aa0bce"/>
    <ds:schemaRef ds:uri="e5de8d55-03cc-4655-ada3-8369d4c7f4b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816BA33-478D-429A-974E-0B0A26D9534D}">
  <ds:schemaRefs>
    <ds:schemaRef ds:uri="http://schemas.microsoft.com/sharepoint/v3/contenttype/forms"/>
  </ds:schemaRefs>
</ds:datastoreItem>
</file>

<file path=customXml/itemProps3.xml><?xml version="1.0" encoding="utf-8"?>
<ds:datastoreItem xmlns:ds="http://schemas.openxmlformats.org/officeDocument/2006/customXml" ds:itemID="{B9CCE50C-69C4-498D-89DC-4035DD8264DD}">
  <ds:schemaRefs>
    <ds:schemaRef ds:uri="http://purl.org/dc/dcmitype/"/>
    <ds:schemaRef ds:uri="http://schemas.microsoft.com/office/2006/metadata/properties"/>
    <ds:schemaRef ds:uri="http://schemas.microsoft.com/office/infopath/2007/PartnerControls"/>
    <ds:schemaRef ds:uri="e5de8d55-03cc-4655-ada3-8369d4c7f4b6"/>
    <ds:schemaRef ds:uri="http://schemas.microsoft.com/office/2006/documentManagement/types"/>
    <ds:schemaRef ds:uri="http://purl.org/dc/terms/"/>
    <ds:schemaRef ds:uri="http://schemas.openxmlformats.org/package/2006/metadata/core-properties"/>
    <ds:schemaRef ds:uri="91f2f25a-c1d0-49bb-b27b-931338aa0bce"/>
    <ds:schemaRef ds:uri="http://www.w3.org/XML/1998/namespace"/>
    <ds:schemaRef ds:uri="http://purl.org/dc/elements/1.1/"/>
  </ds:schemaRefs>
</ds:datastoreItem>
</file>

<file path=docProps/app.xml><?xml version="1.0" encoding="utf-8"?>
<Properties xmlns="http://schemas.openxmlformats.org/officeDocument/2006/extended-properties" xmlns:vt="http://schemas.openxmlformats.org/officeDocument/2006/docPropsVTypes">
  <TotalTime>1346</TotalTime>
  <Words>640</Words>
  <Application>Microsoft Office PowerPoint</Application>
  <PresentationFormat>Widescreen</PresentationFormat>
  <Paragraphs>57</Paragraphs>
  <Slides>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Arial</vt:lpstr>
      <vt:lpstr>Calibri</vt:lpstr>
      <vt:lpstr>Calibri Light</vt:lpstr>
      <vt:lpstr>Comic Sans MS</vt:lpstr>
      <vt:lpstr>Wingdings</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Armstrong</dc:creator>
  <cp:lastModifiedBy>Karen Dames</cp:lastModifiedBy>
  <cp:revision>85</cp:revision>
  <cp:lastPrinted>2023-09-06T08:53:23Z</cp:lastPrinted>
  <dcterms:created xsi:type="dcterms:W3CDTF">2015-08-26T07:22:30Z</dcterms:created>
  <dcterms:modified xsi:type="dcterms:W3CDTF">2025-03-03T13:52:40Z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0x010100D239B23B9166464C98D584906865BEF0</vt:lpwstr>
  </property>
</Properties>
</file>