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E9B"/>
    <a:srgbClr val="FFCCCC"/>
    <a:srgbClr val="FFFF99"/>
    <a:srgbClr val="CC99FF"/>
    <a:srgbClr val="F56C17"/>
    <a:srgbClr val="12D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52"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199838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80261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1184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9627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BAEC0-6EF6-4036-924D-508EF4980CEE}"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4994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4DBAEC0-6EF6-4036-924D-508EF4980CEE}" type="datetimeFigureOut">
              <a:rPr lang="en-GB" smtClean="0"/>
              <a:t>23/01/2025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4450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4DBAEC0-6EF6-4036-924D-508EF4980CEE}" type="datetimeFigureOut">
              <a:rPr lang="en-GB" smtClean="0"/>
              <a:t>23/01/2025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42497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DBAEC0-6EF6-4036-924D-508EF4980CEE}" type="datetimeFigureOut">
              <a:rPr lang="en-GB" smtClean="0"/>
              <a:t>23/01/2025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0494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BAEC0-6EF6-4036-924D-508EF4980CEE}" type="datetimeFigureOut">
              <a:rPr lang="en-GB" smtClean="0"/>
              <a:t>23/01/2025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202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23/01/2025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366670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23/01/2025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47169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BAEC0-6EF6-4036-924D-508EF4980CEE}" type="datetimeFigureOut">
              <a:rPr lang="en-GB" smtClean="0"/>
              <a:t>23/01/2025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7D092-239E-4F9F-9E40-6D0AB731E321}" type="slidenum">
              <a:rPr lang="en-GB" smtClean="0"/>
              <a:t>‹#›</a:t>
            </a:fld>
            <a:endParaRPr lang="en-GB"/>
          </a:p>
        </p:txBody>
      </p:sp>
    </p:spTree>
    <p:extLst>
      <p:ext uri="{BB962C8B-B14F-4D97-AF65-F5344CB8AC3E}">
        <p14:creationId xmlns:p14="http://schemas.microsoft.com/office/powerpoint/2010/main" val="427836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shiningfirstgraders.files.wordpress.com/2015/03/writing-clip-art-biypjdeil.png?w=300&amp;h=28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6602" y="6129528"/>
            <a:ext cx="1012439" cy="83376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ccpl-fl.net/images/2013/books_stack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70268" y="4393583"/>
            <a:ext cx="751227" cy="81781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652095" y="406298"/>
            <a:ext cx="2875274" cy="2585323"/>
          </a:xfrm>
          <a:prstGeom prst="rect">
            <a:avLst/>
          </a:prstGeom>
          <a:noFill/>
        </p:spPr>
        <p:txBody>
          <a:bodyPr wrap="none" lIns="91440" tIns="45720" rIns="91440" bIns="45720">
            <a:prstTxWarp prst="textArchUp">
              <a:avLst/>
            </a:prstTxWarp>
            <a:spAutoFit/>
          </a:bodyPr>
          <a:lstStyle/>
          <a:p>
            <a:pPr algn="ctr"/>
            <a:endParaRPr lang="en-US" sz="5400" b="1" dirty="0">
              <a:ln w="12700">
                <a:solidFill>
                  <a:schemeClr val="tx1"/>
                </a:solidFill>
                <a:prstDash val="solid"/>
              </a:ln>
              <a:solidFill>
                <a:srgbClr val="00B0F0"/>
              </a:solidFill>
              <a:effectLst>
                <a:innerShdw blurRad="177800">
                  <a:schemeClr val="accent3">
                    <a:lumMod val="50000"/>
                  </a:schemeClr>
                </a:innerShdw>
              </a:effectLst>
            </a:endParaRPr>
          </a:p>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Year 3!</a:t>
            </a:r>
          </a:p>
        </p:txBody>
      </p:sp>
      <p:sp>
        <p:nvSpPr>
          <p:cNvPr id="7" name="TextBox 6"/>
          <p:cNvSpPr txBox="1"/>
          <p:nvPr/>
        </p:nvSpPr>
        <p:spPr>
          <a:xfrm>
            <a:off x="3971999" y="1056317"/>
            <a:ext cx="4235465" cy="2308324"/>
          </a:xfrm>
          <a:prstGeom prst="rect">
            <a:avLst/>
          </a:prstGeom>
          <a:noFill/>
        </p:spPr>
        <p:txBody>
          <a:bodyPr wrap="square" rtlCol="0">
            <a:spAutoFit/>
          </a:bodyPr>
          <a:lstStyle/>
          <a:p>
            <a:pPr algn="ctr"/>
            <a:r>
              <a:rPr lang="en-GB" b="1" dirty="0"/>
              <a:t>Happy New Year!</a:t>
            </a:r>
          </a:p>
          <a:p>
            <a:pPr algn="ctr"/>
            <a:r>
              <a:rPr lang="en-GB" b="1" dirty="0"/>
              <a:t>During this Lent term, we have had a great start to our work and I am really proud of how you are working in Year 3.  We still have lots to learn but also lots of fun to be had. </a:t>
            </a:r>
          </a:p>
          <a:p>
            <a:pPr algn="ctr"/>
            <a:endParaRPr lang="en-GB" b="1" dirty="0"/>
          </a:p>
          <a:p>
            <a:pPr algn="ctr"/>
            <a:r>
              <a:rPr lang="en-GB" b="1" dirty="0"/>
              <a:t>Miss Murray</a:t>
            </a:r>
          </a:p>
        </p:txBody>
      </p:sp>
      <p:sp>
        <p:nvSpPr>
          <p:cNvPr id="8" name="TextBox 7"/>
          <p:cNvSpPr txBox="1"/>
          <p:nvPr/>
        </p:nvSpPr>
        <p:spPr>
          <a:xfrm>
            <a:off x="170206" y="709798"/>
            <a:ext cx="3813492" cy="3416320"/>
          </a:xfrm>
          <a:prstGeom prst="rect">
            <a:avLst/>
          </a:prstGeom>
          <a:noFill/>
        </p:spPr>
        <p:txBody>
          <a:bodyPr wrap="square" rtlCol="0">
            <a:spAutoFit/>
          </a:bodyPr>
          <a:lstStyle/>
          <a:p>
            <a:r>
              <a:rPr lang="en-GB" dirty="0"/>
              <a:t>Please make sure that you have the following things with you in school each day:</a:t>
            </a:r>
          </a:p>
          <a:p>
            <a:pPr marL="285750" indent="-285750">
              <a:buFont typeface="Wingdings" panose="05000000000000000000" pitchFamily="2" charset="2"/>
              <a:buChar char="q"/>
            </a:pPr>
            <a:r>
              <a:rPr lang="en-GB" dirty="0"/>
              <a:t>Bottle of water</a:t>
            </a:r>
          </a:p>
          <a:p>
            <a:pPr marL="285750" indent="-285750">
              <a:buFont typeface="Wingdings" panose="05000000000000000000" pitchFamily="2" charset="2"/>
              <a:buChar char="q"/>
            </a:pPr>
            <a:r>
              <a:rPr lang="en-GB" dirty="0"/>
              <a:t>Coat</a:t>
            </a:r>
          </a:p>
          <a:p>
            <a:pPr marL="285750" indent="-285750">
              <a:buFont typeface="Wingdings" panose="05000000000000000000" pitchFamily="2" charset="2"/>
              <a:buChar char="q"/>
            </a:pPr>
            <a:r>
              <a:rPr lang="en-GB" dirty="0"/>
              <a:t>School reading book</a:t>
            </a:r>
          </a:p>
          <a:p>
            <a:pPr marL="285750" indent="-285750">
              <a:buFont typeface="Wingdings" panose="05000000000000000000" pitchFamily="2" charset="2"/>
              <a:buChar char="q"/>
            </a:pPr>
            <a:r>
              <a:rPr lang="en-GB" dirty="0"/>
              <a:t>Reading diary</a:t>
            </a:r>
          </a:p>
          <a:p>
            <a:r>
              <a:rPr lang="en-US" dirty="0"/>
              <a:t>O</a:t>
            </a:r>
            <a:r>
              <a:rPr lang="en-GB" dirty="0" err="1"/>
              <a:t>ur</a:t>
            </a:r>
            <a:r>
              <a:rPr lang="en-GB" dirty="0"/>
              <a:t> PE days will be on Wednesday and Fridays. Please ensure that the correct PE kit is worn. Also, please be prepared for indoor and outdoor PE sessions</a:t>
            </a:r>
          </a:p>
        </p:txBody>
      </p:sp>
      <p:sp>
        <p:nvSpPr>
          <p:cNvPr id="9" name="Rectangle 8"/>
          <p:cNvSpPr/>
          <p:nvPr/>
        </p:nvSpPr>
        <p:spPr>
          <a:xfrm>
            <a:off x="117540" y="325663"/>
            <a:ext cx="3267946"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What to bring to school:</a:t>
            </a:r>
          </a:p>
        </p:txBody>
      </p:sp>
      <p:grpSp>
        <p:nvGrpSpPr>
          <p:cNvPr id="4" name="Group 3">
            <a:extLst>
              <a:ext uri="{FF2B5EF4-FFF2-40B4-BE49-F238E27FC236}">
                <a16:creationId xmlns:a16="http://schemas.microsoft.com/office/drawing/2014/main" id="{E7A01A9C-99A9-4F2F-9BA1-16EFDA0774D7}"/>
              </a:ext>
            </a:extLst>
          </p:cNvPr>
          <p:cNvGrpSpPr/>
          <p:nvPr/>
        </p:nvGrpSpPr>
        <p:grpSpPr>
          <a:xfrm>
            <a:off x="8255388" y="248133"/>
            <a:ext cx="3490164" cy="2769989"/>
            <a:chOff x="7190733" y="334155"/>
            <a:chExt cx="2508028" cy="2769989"/>
          </a:xfrm>
        </p:grpSpPr>
        <p:sp>
          <p:nvSpPr>
            <p:cNvPr id="10" name="Rectangle 9"/>
            <p:cNvSpPr/>
            <p:nvPr/>
          </p:nvSpPr>
          <p:spPr>
            <a:xfrm>
              <a:off x="7190733" y="334155"/>
              <a:ext cx="1681038"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C000"/>
                  </a:solidFill>
                  <a:effectLst>
                    <a:innerShdw blurRad="177800">
                      <a:schemeClr val="accent3">
                        <a:lumMod val="50000"/>
                      </a:schemeClr>
                    </a:innerShdw>
                  </a:effectLst>
                </a:rPr>
                <a:t>Homework:</a:t>
              </a:r>
            </a:p>
          </p:txBody>
        </p:sp>
        <p:sp>
          <p:nvSpPr>
            <p:cNvPr id="11" name="TextBox 10"/>
            <p:cNvSpPr txBox="1"/>
            <p:nvPr/>
          </p:nvSpPr>
          <p:spPr>
            <a:xfrm>
              <a:off x="7201292" y="795820"/>
              <a:ext cx="2497469" cy="2308324"/>
            </a:xfrm>
            <a:prstGeom prst="rect">
              <a:avLst/>
            </a:prstGeom>
            <a:noFill/>
          </p:spPr>
          <p:txBody>
            <a:bodyPr wrap="square" rtlCol="0">
              <a:spAutoFit/>
            </a:bodyPr>
            <a:lstStyle/>
            <a:p>
              <a:r>
                <a:rPr lang="en-GB" dirty="0"/>
                <a:t>Homework will be set at the beginning of each half term and will cover a range of subjects linked to our overarching topic. Children can choose which activity they would like to do, with the expectation one is completed each week.</a:t>
              </a:r>
            </a:p>
          </p:txBody>
        </p:sp>
      </p:grpSp>
      <p:grpSp>
        <p:nvGrpSpPr>
          <p:cNvPr id="2" name="Group 1">
            <a:extLst>
              <a:ext uri="{FF2B5EF4-FFF2-40B4-BE49-F238E27FC236}">
                <a16:creationId xmlns:a16="http://schemas.microsoft.com/office/drawing/2014/main" id="{42160108-C9A3-4ED0-ADCD-9F5235228904}"/>
              </a:ext>
            </a:extLst>
          </p:cNvPr>
          <p:cNvGrpSpPr/>
          <p:nvPr/>
        </p:nvGrpSpPr>
        <p:grpSpPr>
          <a:xfrm>
            <a:off x="3802321" y="4062938"/>
            <a:ext cx="4405142" cy="2694323"/>
            <a:chOff x="3687302" y="6512371"/>
            <a:chExt cx="3244256" cy="2407368"/>
          </a:xfrm>
        </p:grpSpPr>
        <p:sp>
          <p:nvSpPr>
            <p:cNvPr id="12" name="Rectangle 11"/>
            <p:cNvSpPr/>
            <p:nvPr/>
          </p:nvSpPr>
          <p:spPr>
            <a:xfrm>
              <a:off x="4768213" y="6512371"/>
              <a:ext cx="1396537"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Spellings:</a:t>
              </a:r>
            </a:p>
          </p:txBody>
        </p:sp>
        <p:sp>
          <p:nvSpPr>
            <p:cNvPr id="13" name="TextBox 12"/>
            <p:cNvSpPr txBox="1"/>
            <p:nvPr/>
          </p:nvSpPr>
          <p:spPr>
            <a:xfrm>
              <a:off x="3687302" y="6857260"/>
              <a:ext cx="3244256" cy="2062479"/>
            </a:xfrm>
            <a:prstGeom prst="rect">
              <a:avLst/>
            </a:prstGeom>
            <a:noFill/>
          </p:spPr>
          <p:txBody>
            <a:bodyPr wrap="square" rtlCol="0">
              <a:spAutoFit/>
            </a:bodyPr>
            <a:lstStyle/>
            <a:p>
              <a:r>
                <a:rPr lang="en-GB" dirty="0"/>
                <a:t>Spelling will be given out every Monday and you will be tested on them on Friday. I would be so grateful if you could set aside some time each week to practice these with your children. There will also be regular spelling sessions in school. The spelling should be stuck into their reading diary by the children, so please check.</a:t>
              </a:r>
            </a:p>
          </p:txBody>
        </p:sp>
      </p:grpSp>
      <p:grpSp>
        <p:nvGrpSpPr>
          <p:cNvPr id="3" name="Group 2">
            <a:extLst>
              <a:ext uri="{FF2B5EF4-FFF2-40B4-BE49-F238E27FC236}">
                <a16:creationId xmlns:a16="http://schemas.microsoft.com/office/drawing/2014/main" id="{09B2A8AF-C5E1-4260-A0CB-917561349443}"/>
              </a:ext>
            </a:extLst>
          </p:cNvPr>
          <p:cNvGrpSpPr/>
          <p:nvPr/>
        </p:nvGrpSpPr>
        <p:grpSpPr>
          <a:xfrm>
            <a:off x="8364211" y="3814138"/>
            <a:ext cx="3516658" cy="2943123"/>
            <a:chOff x="6615041" y="3345601"/>
            <a:chExt cx="3472069" cy="2670445"/>
          </a:xfrm>
        </p:grpSpPr>
        <p:sp>
          <p:nvSpPr>
            <p:cNvPr id="14" name="Rectangle 13"/>
            <p:cNvSpPr/>
            <p:nvPr/>
          </p:nvSpPr>
          <p:spPr>
            <a:xfrm>
              <a:off x="7208879" y="3345601"/>
              <a:ext cx="1297471"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0000"/>
                  </a:solidFill>
                  <a:effectLst>
                    <a:innerShdw blurRad="177800">
                      <a:schemeClr val="accent3">
                        <a:lumMod val="50000"/>
                      </a:schemeClr>
                    </a:innerShdw>
                  </a:effectLst>
                </a:rPr>
                <a:t>Reading:</a:t>
              </a:r>
            </a:p>
          </p:txBody>
        </p:sp>
        <p:sp>
          <p:nvSpPr>
            <p:cNvPr id="15" name="TextBox 14"/>
            <p:cNvSpPr txBox="1"/>
            <p:nvPr/>
          </p:nvSpPr>
          <p:spPr>
            <a:xfrm>
              <a:off x="6615041" y="3670251"/>
              <a:ext cx="3472069" cy="2345795"/>
            </a:xfrm>
            <a:prstGeom prst="rect">
              <a:avLst/>
            </a:prstGeom>
            <a:noFill/>
          </p:spPr>
          <p:txBody>
            <a:bodyPr wrap="square" rtlCol="0">
              <a:spAutoFit/>
            </a:bodyPr>
            <a:lstStyle/>
            <a:p>
              <a:r>
                <a:rPr lang="en-GB" dirty="0"/>
                <a:t>This term, it is very important that you continue to read as much as possible, both at school and at home. Don’t forget to record your reading in your reading diary.  We will be continuing our class novel and guided reading every week.  Continue to enjoy reading and why not explore a new genre of book!</a:t>
              </a:r>
            </a:p>
          </p:txBody>
        </p:sp>
      </p:grpSp>
      <p:sp>
        <p:nvSpPr>
          <p:cNvPr id="16" name="5-Point Star 15"/>
          <p:cNvSpPr/>
          <p:nvPr/>
        </p:nvSpPr>
        <p:spPr>
          <a:xfrm>
            <a:off x="4383941" y="393087"/>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5-Point Star 16"/>
          <p:cNvSpPr/>
          <p:nvPr/>
        </p:nvSpPr>
        <p:spPr>
          <a:xfrm>
            <a:off x="7371425" y="406298"/>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tatic9.depositphotos.com/1007989/1156/i/950/depositphotos_11569918-Bottled-Water-Masco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6421" y="1684171"/>
            <a:ext cx="827887" cy="10263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panda.com/homework-clip-art-BoyHomewor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299105" y="1921658"/>
            <a:ext cx="892895" cy="972174"/>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0364320" y="1112626"/>
            <a:ext cx="1690360" cy="584775"/>
          </a:xfrm>
          <a:prstGeom prst="rect">
            <a:avLst/>
          </a:prstGeom>
          <a:noFill/>
        </p:spPr>
        <p:txBody>
          <a:bodyPr wrap="square" rtlCol="0">
            <a:spAutoFit/>
          </a:bodyPr>
          <a:lstStyle/>
          <a:p>
            <a:endParaRPr lang="en-GB" sz="1400" dirty="0"/>
          </a:p>
          <a:p>
            <a:r>
              <a:rPr lang="en-GB" dirty="0"/>
              <a:t> </a:t>
            </a:r>
          </a:p>
        </p:txBody>
      </p:sp>
      <p:grpSp>
        <p:nvGrpSpPr>
          <p:cNvPr id="23" name="Group 22">
            <a:extLst>
              <a:ext uri="{FF2B5EF4-FFF2-40B4-BE49-F238E27FC236}">
                <a16:creationId xmlns:a16="http://schemas.microsoft.com/office/drawing/2014/main" id="{4978FB5E-DEE7-44D3-AC86-B6C2605B7792}"/>
              </a:ext>
            </a:extLst>
          </p:cNvPr>
          <p:cNvGrpSpPr/>
          <p:nvPr/>
        </p:nvGrpSpPr>
        <p:grpSpPr>
          <a:xfrm>
            <a:off x="-179651" y="4161462"/>
            <a:ext cx="3563746" cy="2390066"/>
            <a:chOff x="878452" y="3469519"/>
            <a:chExt cx="2086708" cy="2390066"/>
          </a:xfrm>
        </p:grpSpPr>
        <p:sp>
          <p:nvSpPr>
            <p:cNvPr id="24" name="Rectangle 23">
              <a:extLst>
                <a:ext uri="{FF2B5EF4-FFF2-40B4-BE49-F238E27FC236}">
                  <a16:creationId xmlns:a16="http://schemas.microsoft.com/office/drawing/2014/main" id="{0561AFD8-AD75-44F8-BE96-D8B46F6A2EA3}"/>
                </a:ext>
              </a:extLst>
            </p:cNvPr>
            <p:cNvSpPr/>
            <p:nvPr/>
          </p:nvSpPr>
          <p:spPr>
            <a:xfrm>
              <a:off x="878452" y="3469519"/>
              <a:ext cx="107866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PE Days:</a:t>
              </a:r>
            </a:p>
          </p:txBody>
        </p:sp>
        <p:sp>
          <p:nvSpPr>
            <p:cNvPr id="25" name="TextBox 24">
              <a:extLst>
                <a:ext uri="{FF2B5EF4-FFF2-40B4-BE49-F238E27FC236}">
                  <a16:creationId xmlns:a16="http://schemas.microsoft.com/office/drawing/2014/main" id="{86177DF0-90A9-4A8D-A248-11B0EF7C104E}"/>
                </a:ext>
              </a:extLst>
            </p:cNvPr>
            <p:cNvSpPr txBox="1"/>
            <p:nvPr/>
          </p:nvSpPr>
          <p:spPr>
            <a:xfrm>
              <a:off x="1053284" y="3828260"/>
              <a:ext cx="1911876" cy="2031325"/>
            </a:xfrm>
            <a:prstGeom prst="rect">
              <a:avLst/>
            </a:prstGeom>
            <a:noFill/>
          </p:spPr>
          <p:txBody>
            <a:bodyPr wrap="square" rtlCol="0">
              <a:spAutoFit/>
            </a:bodyPr>
            <a:lstStyle/>
            <a:p>
              <a:r>
                <a:rPr lang="en-GB" dirty="0"/>
                <a:t>Our PE days will be Monday and Wednesday. Please be prepared for indoor or outdoor P.E.</a:t>
              </a:r>
            </a:p>
            <a:p>
              <a:r>
                <a:rPr lang="en-GB" dirty="0"/>
                <a:t>We will be going swimming in Lent 2, please come in wearing PE kits with no jewellery to make for speedy  changing.</a:t>
              </a:r>
            </a:p>
          </p:txBody>
        </p:sp>
      </p:grpSp>
    </p:spTree>
    <p:extLst>
      <p:ext uri="{BB962C8B-B14F-4D97-AF65-F5344CB8AC3E}">
        <p14:creationId xmlns:p14="http://schemas.microsoft.com/office/powerpoint/2010/main" val="250216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6A629A5-9840-46B0-BE83-E7DBEF746122}"/>
              </a:ext>
            </a:extLst>
          </p:cNvPr>
          <p:cNvGrpSpPr/>
          <p:nvPr/>
        </p:nvGrpSpPr>
        <p:grpSpPr>
          <a:xfrm>
            <a:off x="4542449" y="2171856"/>
            <a:ext cx="3688541" cy="1777718"/>
            <a:chOff x="8199547" y="372071"/>
            <a:chExt cx="3688541" cy="1777718"/>
          </a:xfrm>
        </p:grpSpPr>
        <p:sp>
          <p:nvSpPr>
            <p:cNvPr id="10" name="Rectangle 9"/>
            <p:cNvSpPr/>
            <p:nvPr/>
          </p:nvSpPr>
          <p:spPr>
            <a:xfrm>
              <a:off x="8199547" y="529313"/>
              <a:ext cx="1084271" cy="461665"/>
            </a:xfrm>
            <a:prstGeom prst="rect">
              <a:avLst/>
            </a:prstGeom>
            <a:noFill/>
          </p:spPr>
          <p:txBody>
            <a:bodyPr wrap="none" lIns="91440" tIns="45720" rIns="91440" bIns="45720">
              <a:spAutoFit/>
            </a:bodyPr>
            <a:lstStyle/>
            <a:p>
              <a:pPr algn="ctr"/>
              <a:r>
                <a:rPr lang="en-US" sz="2400" b="1" dirty="0" err="1">
                  <a:ln w="12700">
                    <a:solidFill>
                      <a:schemeClr val="tx1"/>
                    </a:solidFill>
                    <a:prstDash val="solid"/>
                  </a:ln>
                  <a:solidFill>
                    <a:srgbClr val="FFC000"/>
                  </a:solidFill>
                  <a:effectLst>
                    <a:innerShdw blurRad="177800">
                      <a:schemeClr val="accent3">
                        <a:lumMod val="50000"/>
                      </a:schemeClr>
                    </a:innerShdw>
                  </a:effectLst>
                </a:rPr>
                <a:t>Maths</a:t>
              </a:r>
              <a:r>
                <a:rPr lang="en-US" sz="2400" b="1" cap="none" spc="0" dirty="0">
                  <a:ln w="12700">
                    <a:solidFill>
                      <a:schemeClr val="tx1"/>
                    </a:solidFill>
                    <a:prstDash val="solid"/>
                  </a:ln>
                  <a:solidFill>
                    <a:srgbClr val="FFC000"/>
                  </a:solidFill>
                  <a:effectLst>
                    <a:innerShdw blurRad="177800">
                      <a:schemeClr val="accent3">
                        <a:lumMod val="50000"/>
                      </a:schemeClr>
                    </a:innerShdw>
                  </a:effectLst>
                </a:rPr>
                <a:t>:</a:t>
              </a:r>
            </a:p>
          </p:txBody>
        </p:sp>
        <p:sp>
          <p:nvSpPr>
            <p:cNvPr id="11" name="TextBox 10"/>
            <p:cNvSpPr txBox="1"/>
            <p:nvPr/>
          </p:nvSpPr>
          <p:spPr>
            <a:xfrm>
              <a:off x="8199547" y="957973"/>
              <a:ext cx="3348507" cy="1191816"/>
            </a:xfrm>
            <a:prstGeom prst="roundRect">
              <a:avLst/>
            </a:prstGeom>
            <a:solidFill>
              <a:srgbClr val="FFFF99"/>
            </a:solidFill>
          </p:spPr>
          <p:txBody>
            <a:bodyPr wrap="square" rtlCol="0">
              <a:spAutoFit/>
            </a:bodyPr>
            <a:lstStyle/>
            <a:p>
              <a:pPr marL="285750" indent="-285750">
                <a:buFont typeface="Wingdings" panose="05000000000000000000" pitchFamily="2" charset="2"/>
                <a:buChar char="ü"/>
              </a:pPr>
              <a:r>
                <a:rPr lang="en-GB" sz="1600" dirty="0"/>
                <a:t>Multiplication and division</a:t>
              </a:r>
            </a:p>
            <a:p>
              <a:pPr marL="285750" indent="-285750">
                <a:buFont typeface="Wingdings" panose="05000000000000000000" pitchFamily="2" charset="2"/>
                <a:buChar char="ü"/>
              </a:pPr>
              <a:r>
                <a:rPr lang="en-GB" sz="1600" dirty="0"/>
                <a:t>Length and Perimeter</a:t>
              </a:r>
            </a:p>
            <a:p>
              <a:pPr marL="285750" indent="-285750">
                <a:buFont typeface="Wingdings" panose="05000000000000000000" pitchFamily="2" charset="2"/>
                <a:buChar char="ü"/>
              </a:pPr>
              <a:r>
                <a:rPr lang="en-GB" sz="1600" dirty="0"/>
                <a:t>Fractions</a:t>
              </a:r>
            </a:p>
            <a:p>
              <a:pPr marL="285750" indent="-285750">
                <a:buFont typeface="Wingdings" panose="05000000000000000000" pitchFamily="2" charset="2"/>
                <a:buChar char="ü"/>
              </a:pPr>
              <a:r>
                <a:rPr lang="en-US" sz="1600" dirty="0"/>
                <a:t>M</a:t>
              </a:r>
              <a:r>
                <a:rPr lang="en-GB" sz="1600" dirty="0"/>
                <a:t>ass and capacity</a:t>
              </a:r>
            </a:p>
          </p:txBody>
        </p:sp>
        <p:pic>
          <p:nvPicPr>
            <p:cNvPr id="1028" name="Picture 4" descr="http://www.mmiweb.org.uk/hull/site/subjects/maths_logo.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36316" y="372071"/>
              <a:ext cx="1051772" cy="78781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 name="Group 14">
            <a:extLst>
              <a:ext uri="{FF2B5EF4-FFF2-40B4-BE49-F238E27FC236}">
                <a16:creationId xmlns:a16="http://schemas.microsoft.com/office/drawing/2014/main" id="{0FA04FD8-7D10-464A-9FDC-AB0C97C2FCA8}"/>
              </a:ext>
            </a:extLst>
          </p:cNvPr>
          <p:cNvGrpSpPr/>
          <p:nvPr/>
        </p:nvGrpSpPr>
        <p:grpSpPr>
          <a:xfrm>
            <a:off x="185224" y="4998515"/>
            <a:ext cx="4357672" cy="1339516"/>
            <a:chOff x="377634" y="4082774"/>
            <a:chExt cx="4357672" cy="1339516"/>
          </a:xfrm>
        </p:grpSpPr>
        <p:sp>
          <p:nvSpPr>
            <p:cNvPr id="12" name="Rectangle 11"/>
            <p:cNvSpPr/>
            <p:nvPr/>
          </p:nvSpPr>
          <p:spPr>
            <a:xfrm>
              <a:off x="395945" y="4082774"/>
              <a:ext cx="1170513"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00B050"/>
                  </a:solidFill>
                  <a:effectLst>
                    <a:innerShdw blurRad="177800">
                      <a:schemeClr val="accent3">
                        <a:lumMod val="50000"/>
                      </a:schemeClr>
                    </a:innerShdw>
                  </a:effectLst>
                </a:rPr>
                <a:t>English</a:t>
              </a:r>
              <a:r>
                <a:rPr lang="en-US" sz="2400" b="1" cap="none" spc="0" dirty="0">
                  <a:ln w="12700">
                    <a:solidFill>
                      <a:schemeClr val="tx1"/>
                    </a:solidFill>
                    <a:prstDash val="solid"/>
                  </a:ln>
                  <a:solidFill>
                    <a:srgbClr val="00B050"/>
                  </a:solidFill>
                  <a:effectLst>
                    <a:innerShdw blurRad="177800">
                      <a:schemeClr val="accent3">
                        <a:lumMod val="50000"/>
                      </a:schemeClr>
                    </a:innerShdw>
                  </a:effectLst>
                </a:rPr>
                <a:t>:</a:t>
              </a:r>
            </a:p>
          </p:txBody>
        </p:sp>
        <p:sp>
          <p:nvSpPr>
            <p:cNvPr id="13" name="TextBox 12"/>
            <p:cNvSpPr txBox="1"/>
            <p:nvPr/>
          </p:nvSpPr>
          <p:spPr>
            <a:xfrm>
              <a:off x="377634" y="4502889"/>
              <a:ext cx="4357672" cy="919401"/>
            </a:xfrm>
            <a:prstGeom prst="roundRect">
              <a:avLst/>
            </a:prstGeom>
            <a:solidFill>
              <a:schemeClr val="accent6">
                <a:lumMod val="40000"/>
                <a:lumOff val="60000"/>
              </a:schemeClr>
            </a:solidFill>
          </p:spPr>
          <p:txBody>
            <a:bodyPr wrap="square" rtlCol="0">
              <a:spAutoFit/>
            </a:bodyPr>
            <a:lstStyle/>
            <a:p>
              <a:r>
                <a:rPr lang="en-GB" sz="1600" dirty="0"/>
                <a:t>Our main English lessons  will be based around the text  ‘Escape to Pompeii’ by Christina </a:t>
              </a:r>
              <a:r>
                <a:rPr lang="en-GB" sz="1600" dirty="0" err="1"/>
                <a:t>Balit</a:t>
              </a:r>
              <a:r>
                <a:rPr lang="en-GB" sz="1600" dirty="0"/>
                <a:t> and Non-fiction information texts. </a:t>
              </a:r>
            </a:p>
          </p:txBody>
        </p:sp>
      </p:grpSp>
      <p:grpSp>
        <p:nvGrpSpPr>
          <p:cNvPr id="2" name="Group 1"/>
          <p:cNvGrpSpPr/>
          <p:nvPr/>
        </p:nvGrpSpPr>
        <p:grpSpPr>
          <a:xfrm>
            <a:off x="4551685" y="908202"/>
            <a:ext cx="2875276" cy="1569660"/>
            <a:chOff x="4542451" y="589904"/>
            <a:chExt cx="2875276" cy="1569660"/>
          </a:xfrm>
        </p:grpSpPr>
        <p:sp>
          <p:nvSpPr>
            <p:cNvPr id="5" name="Rectangle 4"/>
            <p:cNvSpPr/>
            <p:nvPr/>
          </p:nvSpPr>
          <p:spPr>
            <a:xfrm>
              <a:off x="5073720" y="589904"/>
              <a:ext cx="1812740" cy="1569660"/>
            </a:xfrm>
            <a:prstGeom prst="rect">
              <a:avLst/>
            </a:prstGeom>
            <a:noFill/>
          </p:spPr>
          <p:txBody>
            <a:bodyPr wrap="none" lIns="91440" tIns="45720" rIns="91440" bIns="45720">
              <a:spAutoFit/>
            </a:bodyPr>
            <a:lstStyle/>
            <a:p>
              <a:pPr algn="ctr"/>
              <a:r>
                <a:rPr lang="en-US" sz="3200" b="1" cap="none" spc="0" dirty="0">
                  <a:ln w="12700">
                    <a:solidFill>
                      <a:schemeClr val="tx1"/>
                    </a:solidFill>
                    <a:prstDash val="solid"/>
                  </a:ln>
                  <a:solidFill>
                    <a:srgbClr val="00B0F0"/>
                  </a:solidFill>
                  <a:effectLst>
                    <a:innerShdw blurRad="177800">
                      <a:schemeClr val="accent3">
                        <a:lumMod val="50000"/>
                      </a:schemeClr>
                    </a:innerShdw>
                  </a:effectLst>
                </a:rPr>
                <a:t>What we </a:t>
              </a:r>
            </a:p>
            <a:p>
              <a:pPr algn="ctr"/>
              <a:r>
                <a:rPr lang="en-US" sz="3200" b="1" cap="none" spc="0" dirty="0">
                  <a:ln w="12700">
                    <a:solidFill>
                      <a:schemeClr val="tx1"/>
                    </a:solidFill>
                    <a:prstDash val="solid"/>
                  </a:ln>
                  <a:solidFill>
                    <a:srgbClr val="00B0F0"/>
                  </a:solidFill>
                  <a:effectLst>
                    <a:innerShdw blurRad="177800">
                      <a:schemeClr val="accent3">
                        <a:lumMod val="50000"/>
                      </a:schemeClr>
                    </a:innerShdw>
                  </a:effectLst>
                </a:rPr>
                <a:t>will</a:t>
              </a:r>
              <a:r>
                <a:rPr lang="en-US" sz="3200" b="1" dirty="0">
                  <a:ln w="12700">
                    <a:solidFill>
                      <a:schemeClr val="tx1"/>
                    </a:solidFill>
                    <a:prstDash val="solid"/>
                  </a:ln>
                  <a:solidFill>
                    <a:srgbClr val="00B0F0"/>
                  </a:solidFill>
                  <a:effectLst>
                    <a:innerShdw blurRad="177800">
                      <a:schemeClr val="accent3">
                        <a:lumMod val="50000"/>
                      </a:schemeClr>
                    </a:innerShdw>
                  </a:effectLst>
                </a:rPr>
                <a:t> be</a:t>
              </a:r>
            </a:p>
            <a:p>
              <a:pPr algn="ctr"/>
              <a:r>
                <a:rPr lang="en-US" sz="3200" b="1" dirty="0">
                  <a:ln w="12700">
                    <a:solidFill>
                      <a:schemeClr val="tx1"/>
                    </a:solidFill>
                    <a:prstDash val="solid"/>
                  </a:ln>
                  <a:solidFill>
                    <a:srgbClr val="00B0F0"/>
                  </a:solidFill>
                  <a:effectLst>
                    <a:innerShdw blurRad="177800">
                      <a:schemeClr val="accent3">
                        <a:lumMod val="50000"/>
                      </a:schemeClr>
                    </a:innerShdw>
                  </a:effectLst>
                </a:rPr>
                <a:t>learning:</a:t>
              </a:r>
            </a:p>
          </p:txBody>
        </p:sp>
        <p:sp>
          <p:nvSpPr>
            <p:cNvPr id="16" name="5-Point Star 15"/>
            <p:cNvSpPr/>
            <p:nvPr/>
          </p:nvSpPr>
          <p:spPr>
            <a:xfrm>
              <a:off x="4542451" y="1341652"/>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821509" y="1341651"/>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 name="Group 5">
            <a:extLst>
              <a:ext uri="{FF2B5EF4-FFF2-40B4-BE49-F238E27FC236}">
                <a16:creationId xmlns:a16="http://schemas.microsoft.com/office/drawing/2014/main" id="{35B1F746-2E3D-4F56-8637-712170BAC66E}"/>
              </a:ext>
            </a:extLst>
          </p:cNvPr>
          <p:cNvGrpSpPr/>
          <p:nvPr/>
        </p:nvGrpSpPr>
        <p:grpSpPr>
          <a:xfrm>
            <a:off x="8104912" y="848824"/>
            <a:ext cx="3860537" cy="1220057"/>
            <a:chOff x="8105235" y="4549247"/>
            <a:chExt cx="2902139" cy="1578140"/>
          </a:xfrm>
        </p:grpSpPr>
        <p:sp>
          <p:nvSpPr>
            <p:cNvPr id="20" name="TextBox 19"/>
            <p:cNvSpPr txBox="1"/>
            <p:nvPr/>
          </p:nvSpPr>
          <p:spPr>
            <a:xfrm>
              <a:off x="8134278" y="4938145"/>
              <a:ext cx="2873096" cy="1189242"/>
            </a:xfrm>
            <a:prstGeom prst="roundRect">
              <a:avLst/>
            </a:prstGeom>
            <a:solidFill>
              <a:schemeClr val="accent4">
                <a:lumMod val="20000"/>
                <a:lumOff val="80000"/>
              </a:schemeClr>
            </a:solidFill>
          </p:spPr>
          <p:txBody>
            <a:bodyPr wrap="square" rtlCol="0">
              <a:spAutoFit/>
            </a:bodyPr>
            <a:lstStyle/>
            <a:p>
              <a:r>
                <a:rPr lang="en-GB" sz="1600" dirty="0"/>
                <a:t>We will be looking Creating Media- Desktop Publishing and </a:t>
              </a:r>
              <a:r>
                <a:rPr lang="en-US" sz="1600" dirty="0"/>
                <a:t>Data and information – Branching databases</a:t>
              </a:r>
              <a:endParaRPr lang="en-GB" sz="1400" dirty="0"/>
            </a:p>
          </p:txBody>
        </p:sp>
        <p:sp>
          <p:nvSpPr>
            <p:cNvPr id="21" name="Rectangle 20"/>
            <p:cNvSpPr/>
            <p:nvPr/>
          </p:nvSpPr>
          <p:spPr>
            <a:xfrm>
              <a:off x="8105235" y="4549247"/>
              <a:ext cx="1672254"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56C17"/>
                  </a:solidFill>
                  <a:effectLst>
                    <a:innerShdw blurRad="177800">
                      <a:schemeClr val="accent3">
                        <a:lumMod val="50000"/>
                      </a:schemeClr>
                    </a:innerShdw>
                  </a:effectLst>
                </a:rPr>
                <a:t>Computing:</a:t>
              </a:r>
            </a:p>
          </p:txBody>
        </p:sp>
      </p:grpSp>
      <p:grpSp>
        <p:nvGrpSpPr>
          <p:cNvPr id="4" name="Group 3">
            <a:extLst>
              <a:ext uri="{FF2B5EF4-FFF2-40B4-BE49-F238E27FC236}">
                <a16:creationId xmlns:a16="http://schemas.microsoft.com/office/drawing/2014/main" id="{72288D35-F8E7-4392-8009-3B09A35A60DA}"/>
              </a:ext>
            </a:extLst>
          </p:cNvPr>
          <p:cNvGrpSpPr/>
          <p:nvPr/>
        </p:nvGrpSpPr>
        <p:grpSpPr>
          <a:xfrm>
            <a:off x="4734800" y="4957012"/>
            <a:ext cx="2643671" cy="1034754"/>
            <a:chOff x="5067606" y="4599435"/>
            <a:chExt cx="2643671" cy="1034754"/>
          </a:xfrm>
        </p:grpSpPr>
        <p:sp>
          <p:nvSpPr>
            <p:cNvPr id="28" name="Rectangle 27">
              <a:extLst>
                <a:ext uri="{FF2B5EF4-FFF2-40B4-BE49-F238E27FC236}">
                  <a16:creationId xmlns:a16="http://schemas.microsoft.com/office/drawing/2014/main" id="{80FB8F36-F951-48C3-BE51-50C326142704}"/>
                </a:ext>
              </a:extLst>
            </p:cNvPr>
            <p:cNvSpPr/>
            <p:nvPr/>
          </p:nvSpPr>
          <p:spPr>
            <a:xfrm>
              <a:off x="5067606" y="4599435"/>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00B0F0"/>
                  </a:solidFill>
                  <a:effectLst>
                    <a:innerShdw blurRad="177800">
                      <a:schemeClr val="accent3">
                        <a:lumMod val="50000"/>
                      </a:schemeClr>
                    </a:innerShdw>
                  </a:effectLst>
                </a:rPr>
                <a:t>Art/D&amp;T:</a:t>
              </a:r>
            </a:p>
          </p:txBody>
        </p:sp>
        <p:sp>
          <p:nvSpPr>
            <p:cNvPr id="27" name="TextBox 26">
              <a:extLst>
                <a:ext uri="{FF2B5EF4-FFF2-40B4-BE49-F238E27FC236}">
                  <a16:creationId xmlns:a16="http://schemas.microsoft.com/office/drawing/2014/main" id="{29C2E317-2E2D-43FF-8EA5-3BB34FD307FD}"/>
                </a:ext>
              </a:extLst>
            </p:cNvPr>
            <p:cNvSpPr txBox="1"/>
            <p:nvPr/>
          </p:nvSpPr>
          <p:spPr>
            <a:xfrm>
              <a:off x="5160199" y="4987203"/>
              <a:ext cx="2551078" cy="646986"/>
            </a:xfrm>
            <a:prstGeom prst="roundRect">
              <a:avLst/>
            </a:prstGeom>
            <a:solidFill>
              <a:schemeClr val="accent1">
                <a:lumMod val="20000"/>
                <a:lumOff val="80000"/>
              </a:schemeClr>
            </a:solidFill>
          </p:spPr>
          <p:txBody>
            <a:bodyPr wrap="square" rtlCol="0">
              <a:spAutoFit/>
            </a:bodyPr>
            <a:lstStyle/>
            <a:p>
              <a:pPr marL="285750" indent="-285750">
                <a:buFont typeface="Wingdings" panose="05000000000000000000" pitchFamily="2" charset="2"/>
                <a:buChar char="§"/>
              </a:pPr>
              <a:r>
                <a:rPr lang="en-GB" sz="1600" dirty="0"/>
                <a:t>Roman Jewellery</a:t>
              </a:r>
            </a:p>
            <a:p>
              <a:pPr marL="285750" indent="-285750">
                <a:buFont typeface="Wingdings" panose="05000000000000000000" pitchFamily="2" charset="2"/>
                <a:buChar char="§"/>
              </a:pPr>
              <a:r>
                <a:rPr lang="en-GB" sz="1600" dirty="0"/>
                <a:t>Pneumatic Volcanoes</a:t>
              </a:r>
            </a:p>
          </p:txBody>
        </p:sp>
      </p:grpSp>
      <p:grpSp>
        <p:nvGrpSpPr>
          <p:cNvPr id="24" name="Group 23">
            <a:extLst>
              <a:ext uri="{FF2B5EF4-FFF2-40B4-BE49-F238E27FC236}">
                <a16:creationId xmlns:a16="http://schemas.microsoft.com/office/drawing/2014/main" id="{D86547EB-C316-4C13-B915-53FB1860FBA1}"/>
              </a:ext>
            </a:extLst>
          </p:cNvPr>
          <p:cNvGrpSpPr/>
          <p:nvPr/>
        </p:nvGrpSpPr>
        <p:grpSpPr>
          <a:xfrm>
            <a:off x="9128927" y="3564318"/>
            <a:ext cx="2472249" cy="1032242"/>
            <a:chOff x="4241370" y="3085172"/>
            <a:chExt cx="2891883" cy="1032242"/>
          </a:xfrm>
        </p:grpSpPr>
        <p:sp>
          <p:nvSpPr>
            <p:cNvPr id="29" name="Rectangle 28">
              <a:extLst>
                <a:ext uri="{FF2B5EF4-FFF2-40B4-BE49-F238E27FC236}">
                  <a16:creationId xmlns:a16="http://schemas.microsoft.com/office/drawing/2014/main" id="{9BE781AF-09C3-4E30-A7D2-8E758FBBB43E}"/>
                </a:ext>
              </a:extLst>
            </p:cNvPr>
            <p:cNvSpPr/>
            <p:nvPr/>
          </p:nvSpPr>
          <p:spPr>
            <a:xfrm>
              <a:off x="4241370" y="3085172"/>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002060"/>
                  </a:solidFill>
                  <a:effectLst>
                    <a:innerShdw blurRad="177800">
                      <a:schemeClr val="accent3">
                        <a:lumMod val="50000"/>
                      </a:schemeClr>
                    </a:innerShdw>
                  </a:effectLst>
                </a:rPr>
                <a:t>RE</a:t>
              </a:r>
              <a:r>
                <a:rPr lang="en-US" sz="2400" b="1" cap="none" spc="0" dirty="0">
                  <a:ln w="12700">
                    <a:solidFill>
                      <a:schemeClr val="tx1"/>
                    </a:solidFill>
                    <a:prstDash val="solid"/>
                  </a:ln>
                  <a:solidFill>
                    <a:srgbClr val="002060"/>
                  </a:solidFill>
                  <a:effectLst>
                    <a:innerShdw blurRad="177800">
                      <a:schemeClr val="accent3">
                        <a:lumMod val="50000"/>
                      </a:schemeClr>
                    </a:innerShdw>
                  </a:effectLst>
                </a:rPr>
                <a:t>:</a:t>
              </a:r>
            </a:p>
          </p:txBody>
        </p:sp>
        <p:sp>
          <p:nvSpPr>
            <p:cNvPr id="30" name="TextBox 29">
              <a:extLst>
                <a:ext uri="{FF2B5EF4-FFF2-40B4-BE49-F238E27FC236}">
                  <a16:creationId xmlns:a16="http://schemas.microsoft.com/office/drawing/2014/main" id="{6A76BF4B-ADAD-4CD5-8104-DEF8B2E06EDF}"/>
                </a:ext>
              </a:extLst>
            </p:cNvPr>
            <p:cNvSpPr txBox="1"/>
            <p:nvPr/>
          </p:nvSpPr>
          <p:spPr>
            <a:xfrm>
              <a:off x="4260157" y="3470428"/>
              <a:ext cx="2873096" cy="646986"/>
            </a:xfrm>
            <a:prstGeom prst="roundRect">
              <a:avLst/>
            </a:prstGeom>
            <a:solidFill>
              <a:schemeClr val="accent5">
                <a:lumMod val="40000"/>
                <a:lumOff val="60000"/>
              </a:schemeClr>
            </a:solidFill>
          </p:spPr>
          <p:txBody>
            <a:bodyPr wrap="square" rtlCol="0">
              <a:spAutoFit/>
            </a:bodyPr>
            <a:lstStyle/>
            <a:p>
              <a:pPr marL="285750" indent="-285750">
                <a:buFont typeface="Courier New" panose="02070309020205020404" pitchFamily="49" charset="0"/>
                <a:buChar char="o"/>
              </a:pPr>
              <a:r>
                <a:rPr lang="en-GB" sz="1600" dirty="0">
                  <a:solidFill>
                    <a:prstClr val="black"/>
                  </a:solidFill>
                </a:rPr>
                <a:t>Galilei to Jerusalem </a:t>
              </a:r>
            </a:p>
            <a:p>
              <a:pPr marL="285750" indent="-285750">
                <a:buFont typeface="Courier New" panose="02070309020205020404" pitchFamily="49" charset="0"/>
                <a:buChar char="o"/>
              </a:pPr>
              <a:r>
                <a:rPr lang="en-GB" sz="1600" dirty="0">
                  <a:solidFill>
                    <a:prstClr val="black"/>
                  </a:solidFill>
                </a:rPr>
                <a:t>Desert to Garden</a:t>
              </a:r>
              <a:endParaRPr lang="en-GB" sz="1600" dirty="0"/>
            </a:p>
          </p:txBody>
        </p:sp>
      </p:grpSp>
      <p:grpSp>
        <p:nvGrpSpPr>
          <p:cNvPr id="18" name="Group 17">
            <a:extLst>
              <a:ext uri="{FF2B5EF4-FFF2-40B4-BE49-F238E27FC236}">
                <a16:creationId xmlns:a16="http://schemas.microsoft.com/office/drawing/2014/main" id="{93ED10DD-0ED2-4F16-8E34-BF40E9468E77}"/>
              </a:ext>
            </a:extLst>
          </p:cNvPr>
          <p:cNvGrpSpPr/>
          <p:nvPr/>
        </p:nvGrpSpPr>
        <p:grpSpPr>
          <a:xfrm>
            <a:off x="101310" y="564146"/>
            <a:ext cx="4196616" cy="1925896"/>
            <a:chOff x="164787" y="334735"/>
            <a:chExt cx="4196616" cy="1925896"/>
          </a:xfrm>
        </p:grpSpPr>
        <p:sp>
          <p:nvSpPr>
            <p:cNvPr id="9" name="Rectangle 8"/>
            <p:cNvSpPr/>
            <p:nvPr/>
          </p:nvSpPr>
          <p:spPr>
            <a:xfrm>
              <a:off x="164787" y="334735"/>
              <a:ext cx="118462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History:</a:t>
              </a:r>
            </a:p>
          </p:txBody>
        </p:sp>
        <p:sp>
          <p:nvSpPr>
            <p:cNvPr id="31" name="TextBox 30">
              <a:extLst>
                <a:ext uri="{FF2B5EF4-FFF2-40B4-BE49-F238E27FC236}">
                  <a16:creationId xmlns:a16="http://schemas.microsoft.com/office/drawing/2014/main" id="{CEE8C2E2-9CDA-4C56-A486-1E54C1817EDF}"/>
                </a:ext>
              </a:extLst>
            </p:cNvPr>
            <p:cNvSpPr txBox="1"/>
            <p:nvPr/>
          </p:nvSpPr>
          <p:spPr>
            <a:xfrm>
              <a:off x="164787" y="796400"/>
              <a:ext cx="4196616" cy="1464231"/>
            </a:xfrm>
            <a:prstGeom prst="roundRect">
              <a:avLst/>
            </a:prstGeom>
            <a:solidFill>
              <a:srgbClr val="CC99FF"/>
            </a:solidFill>
          </p:spPr>
          <p:txBody>
            <a:bodyPr wrap="square" rtlCol="0">
              <a:spAutoFit/>
            </a:bodyPr>
            <a:lstStyle/>
            <a:p>
              <a:r>
                <a:rPr lang="en-GB" sz="1600" dirty="0"/>
                <a:t>During Lent 1 we will be exploring the Ancient Roman civilisation, we will be exploring the where the Roman empire was, who ruled the Roman Empire and what happened during the tragic eruption of Mt Vesuvius.</a:t>
              </a:r>
            </a:p>
          </p:txBody>
        </p:sp>
      </p:grpSp>
      <p:grpSp>
        <p:nvGrpSpPr>
          <p:cNvPr id="33" name="Group 32">
            <a:extLst>
              <a:ext uri="{FF2B5EF4-FFF2-40B4-BE49-F238E27FC236}">
                <a16:creationId xmlns:a16="http://schemas.microsoft.com/office/drawing/2014/main" id="{EFCC5410-5A6E-46D1-8B99-7FE1614E8065}"/>
              </a:ext>
            </a:extLst>
          </p:cNvPr>
          <p:cNvGrpSpPr/>
          <p:nvPr/>
        </p:nvGrpSpPr>
        <p:grpSpPr>
          <a:xfrm>
            <a:off x="7644704" y="4583660"/>
            <a:ext cx="4529242" cy="2163292"/>
            <a:chOff x="-766952" y="252843"/>
            <a:chExt cx="5053092" cy="2756084"/>
          </a:xfrm>
        </p:grpSpPr>
        <p:sp>
          <p:nvSpPr>
            <p:cNvPr id="34" name="Rectangle 33">
              <a:extLst>
                <a:ext uri="{FF2B5EF4-FFF2-40B4-BE49-F238E27FC236}">
                  <a16:creationId xmlns:a16="http://schemas.microsoft.com/office/drawing/2014/main" id="{1448481C-CFE9-42D0-9C53-4FEEEECB996C}"/>
                </a:ext>
              </a:extLst>
            </p:cNvPr>
            <p:cNvSpPr/>
            <p:nvPr/>
          </p:nvSpPr>
          <p:spPr>
            <a:xfrm>
              <a:off x="-550499" y="252843"/>
              <a:ext cx="1347027" cy="588172"/>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FF00"/>
                  </a:solidFill>
                  <a:effectLst>
                    <a:innerShdw blurRad="177800">
                      <a:schemeClr val="accent3">
                        <a:lumMod val="50000"/>
                      </a:schemeClr>
                    </a:innerShdw>
                  </a:effectLst>
                </a:rPr>
                <a:t>Science </a:t>
              </a:r>
            </a:p>
          </p:txBody>
        </p:sp>
        <p:sp>
          <p:nvSpPr>
            <p:cNvPr id="35" name="TextBox 34">
              <a:extLst>
                <a:ext uri="{FF2B5EF4-FFF2-40B4-BE49-F238E27FC236}">
                  <a16:creationId xmlns:a16="http://schemas.microsoft.com/office/drawing/2014/main" id="{11D19CB9-7197-43F6-A0CF-960388220C0C}"/>
                </a:ext>
              </a:extLst>
            </p:cNvPr>
            <p:cNvSpPr txBox="1"/>
            <p:nvPr/>
          </p:nvSpPr>
          <p:spPr>
            <a:xfrm>
              <a:off x="-766952" y="796400"/>
              <a:ext cx="5053092" cy="2212527"/>
            </a:xfrm>
            <a:prstGeom prst="roundRect">
              <a:avLst/>
            </a:prstGeom>
            <a:solidFill>
              <a:srgbClr val="FFFF99"/>
            </a:solidFill>
          </p:spPr>
          <p:txBody>
            <a:bodyPr wrap="square" rtlCol="0">
              <a:spAutoFit/>
            </a:bodyPr>
            <a:lstStyle/>
            <a:p>
              <a:r>
                <a:rPr lang="en-GB" sz="1600" dirty="0"/>
                <a:t>Our Science topics this term will be Rocks, where we will explore different types of rocks and their key features, the formation of fossils and soil and researching Mary Anning.</a:t>
              </a:r>
            </a:p>
            <a:p>
              <a:r>
                <a:rPr lang="en-GB" sz="1600" dirty="0"/>
                <a:t>After half term we will be exploring Light, we will look at light and dark, reflections and shadows.</a:t>
              </a:r>
            </a:p>
          </p:txBody>
        </p:sp>
      </p:grpSp>
      <p:grpSp>
        <p:nvGrpSpPr>
          <p:cNvPr id="38" name="Group 37">
            <a:extLst>
              <a:ext uri="{FF2B5EF4-FFF2-40B4-BE49-F238E27FC236}">
                <a16:creationId xmlns:a16="http://schemas.microsoft.com/office/drawing/2014/main" id="{B8B07D88-F9CD-4B22-9148-C2DEA021F425}"/>
              </a:ext>
            </a:extLst>
          </p:cNvPr>
          <p:cNvGrpSpPr/>
          <p:nvPr/>
        </p:nvGrpSpPr>
        <p:grpSpPr>
          <a:xfrm>
            <a:off x="5321290" y="3877187"/>
            <a:ext cx="2133619" cy="779719"/>
            <a:chOff x="4541248" y="2151356"/>
            <a:chExt cx="4097391" cy="779719"/>
          </a:xfrm>
          <a:solidFill>
            <a:srgbClr val="FFAE9B"/>
          </a:solidFill>
        </p:grpSpPr>
        <p:sp>
          <p:nvSpPr>
            <p:cNvPr id="39" name="Rectangle: Rounded Corners 38">
              <a:extLst>
                <a:ext uri="{FF2B5EF4-FFF2-40B4-BE49-F238E27FC236}">
                  <a16:creationId xmlns:a16="http://schemas.microsoft.com/office/drawing/2014/main" id="{30A4CC5C-7C49-4140-8441-079AFD2C1158}"/>
                </a:ext>
              </a:extLst>
            </p:cNvPr>
            <p:cNvSpPr/>
            <p:nvPr/>
          </p:nvSpPr>
          <p:spPr>
            <a:xfrm>
              <a:off x="4541248" y="2151356"/>
              <a:ext cx="2406272" cy="510778"/>
            </a:xfrm>
            <a:prstGeom prst="round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Music</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40" name="TextBox 39">
              <a:extLst>
                <a:ext uri="{FF2B5EF4-FFF2-40B4-BE49-F238E27FC236}">
                  <a16:creationId xmlns:a16="http://schemas.microsoft.com/office/drawing/2014/main" id="{03D5350A-3B0A-4DF1-A1E4-02037D9BDFFB}"/>
                </a:ext>
              </a:extLst>
            </p:cNvPr>
            <p:cNvSpPr txBox="1"/>
            <p:nvPr/>
          </p:nvSpPr>
          <p:spPr>
            <a:xfrm>
              <a:off x="4608614" y="2556504"/>
              <a:ext cx="4030025" cy="374571"/>
            </a:xfrm>
            <a:prstGeom prst="roundRect">
              <a:avLst/>
            </a:prstGeom>
            <a:grpFill/>
          </p:spPr>
          <p:txBody>
            <a:bodyPr wrap="square" rtlCol="0">
              <a:spAutoFit/>
            </a:bodyPr>
            <a:lstStyle/>
            <a:p>
              <a:pPr marL="285750" indent="-285750">
                <a:buFont typeface="Wingdings" panose="05000000000000000000" pitchFamily="2" charset="2"/>
                <a:buChar char="§"/>
              </a:pPr>
              <a:r>
                <a:rPr lang="en-GB" sz="1600" dirty="0"/>
                <a:t>Improvisation </a:t>
              </a:r>
            </a:p>
          </p:txBody>
        </p:sp>
      </p:grpSp>
      <p:grpSp>
        <p:nvGrpSpPr>
          <p:cNvPr id="44" name="Group 43">
            <a:extLst>
              <a:ext uri="{FF2B5EF4-FFF2-40B4-BE49-F238E27FC236}">
                <a16:creationId xmlns:a16="http://schemas.microsoft.com/office/drawing/2014/main" id="{2BA21D06-59D6-415E-A74D-D46397767AA3}"/>
              </a:ext>
            </a:extLst>
          </p:cNvPr>
          <p:cNvGrpSpPr/>
          <p:nvPr/>
        </p:nvGrpSpPr>
        <p:grpSpPr>
          <a:xfrm>
            <a:off x="8348242" y="2034532"/>
            <a:ext cx="2927957" cy="1046405"/>
            <a:chOff x="4606420" y="2158366"/>
            <a:chExt cx="4903741" cy="1046405"/>
          </a:xfrm>
        </p:grpSpPr>
        <p:sp>
          <p:nvSpPr>
            <p:cNvPr id="45" name="Rectangle 44">
              <a:extLst>
                <a:ext uri="{FF2B5EF4-FFF2-40B4-BE49-F238E27FC236}">
                  <a16:creationId xmlns:a16="http://schemas.microsoft.com/office/drawing/2014/main" id="{A54938F9-D8D3-4737-B022-C2229C1DE7E7}"/>
                </a:ext>
              </a:extLst>
            </p:cNvPr>
            <p:cNvSpPr/>
            <p:nvPr/>
          </p:nvSpPr>
          <p:spPr>
            <a:xfrm>
              <a:off x="4608614" y="2158366"/>
              <a:ext cx="2406272" cy="510778"/>
            </a:xfrm>
            <a:prstGeom prst="roundRect">
              <a:avLst/>
            </a:prstGeom>
            <a:noFill/>
          </p:spPr>
          <p:txBody>
            <a:bodyPr wrap="square" lIns="91440" tIns="45720" rIns="91440" bIns="45720">
              <a:spAutoFit/>
            </a:bodyPr>
            <a:lstStyle/>
            <a:p>
              <a:r>
                <a:rPr lang="en-US" sz="2400" b="1" dirty="0">
                  <a:ln w="12700">
                    <a:solidFill>
                      <a:schemeClr val="tx1"/>
                    </a:solidFill>
                    <a:prstDash val="solid"/>
                  </a:ln>
                  <a:solidFill>
                    <a:schemeClr val="accent6"/>
                  </a:solidFill>
                  <a:effectLst>
                    <a:innerShdw blurRad="177800">
                      <a:schemeClr val="accent3">
                        <a:lumMod val="50000"/>
                      </a:schemeClr>
                    </a:innerShdw>
                  </a:effectLst>
                </a:rPr>
                <a:t>French</a:t>
              </a:r>
              <a:r>
                <a:rPr lang="en-US" sz="2400" b="1" cap="none" spc="0" dirty="0">
                  <a:ln w="12700">
                    <a:solidFill>
                      <a:schemeClr val="tx1"/>
                    </a:solidFill>
                    <a:prstDash val="solid"/>
                  </a:ln>
                  <a:solidFill>
                    <a:schemeClr val="accent6"/>
                  </a:solidFill>
                  <a:effectLst>
                    <a:innerShdw blurRad="177800">
                      <a:schemeClr val="accent3">
                        <a:lumMod val="50000"/>
                      </a:schemeClr>
                    </a:innerShdw>
                  </a:effectLst>
                </a:rPr>
                <a:t>:</a:t>
              </a:r>
            </a:p>
          </p:txBody>
        </p:sp>
        <p:sp>
          <p:nvSpPr>
            <p:cNvPr id="46" name="TextBox 45">
              <a:extLst>
                <a:ext uri="{FF2B5EF4-FFF2-40B4-BE49-F238E27FC236}">
                  <a16:creationId xmlns:a16="http://schemas.microsoft.com/office/drawing/2014/main" id="{83273EF9-A7F4-41F7-8281-985713B38B75}"/>
                </a:ext>
              </a:extLst>
            </p:cNvPr>
            <p:cNvSpPr txBox="1"/>
            <p:nvPr/>
          </p:nvSpPr>
          <p:spPr>
            <a:xfrm>
              <a:off x="4606420" y="2557785"/>
              <a:ext cx="4903741" cy="646986"/>
            </a:xfrm>
            <a:prstGeom prst="roundRect">
              <a:avLst/>
            </a:prstGeom>
            <a:solidFill>
              <a:schemeClr val="accent6">
                <a:lumMod val="40000"/>
                <a:lumOff val="60000"/>
              </a:schemeClr>
            </a:solidFill>
          </p:spPr>
          <p:txBody>
            <a:bodyPr wrap="square" rtlCol="0">
              <a:spAutoFit/>
            </a:bodyPr>
            <a:lstStyle/>
            <a:p>
              <a:pPr lvl="0"/>
              <a:r>
                <a:rPr lang="en-GB" sz="1600" dirty="0">
                  <a:solidFill>
                    <a:prstClr val="black"/>
                  </a:solidFill>
                </a:rPr>
                <a:t>Our French topics this terms will be Je </a:t>
              </a:r>
              <a:r>
                <a:rPr lang="en-GB" sz="1600" dirty="0" err="1">
                  <a:solidFill>
                    <a:prstClr val="black"/>
                  </a:solidFill>
                </a:rPr>
                <a:t>Peux</a:t>
              </a:r>
              <a:r>
                <a:rPr lang="en-GB" sz="1600" dirty="0">
                  <a:solidFill>
                    <a:prstClr val="black"/>
                  </a:solidFill>
                </a:rPr>
                <a:t> and </a:t>
              </a:r>
              <a:r>
                <a:rPr lang="fr-FR" sz="1600" dirty="0">
                  <a:solidFill>
                    <a:prstClr val="black"/>
                  </a:solidFill>
                </a:rPr>
                <a:t>Les Formes</a:t>
              </a:r>
              <a:endParaRPr lang="en-GB" sz="1600" dirty="0"/>
            </a:p>
          </p:txBody>
        </p:sp>
      </p:grpSp>
      <p:pic>
        <p:nvPicPr>
          <p:cNvPr id="47" name="Picture 46">
            <a:extLst>
              <a:ext uri="{FF2B5EF4-FFF2-40B4-BE49-F238E27FC236}">
                <a16:creationId xmlns:a16="http://schemas.microsoft.com/office/drawing/2014/main" id="{493E98B6-CC6E-4376-9D93-AC3E7B813A02}"/>
              </a:ext>
            </a:extLst>
          </p:cNvPr>
          <p:cNvPicPr>
            <a:picLocks noChangeAspect="1"/>
          </p:cNvPicPr>
          <p:nvPr/>
        </p:nvPicPr>
        <p:blipFill>
          <a:blip r:embed="rId3"/>
          <a:stretch>
            <a:fillRect/>
          </a:stretch>
        </p:blipFill>
        <p:spPr>
          <a:xfrm>
            <a:off x="10999998" y="2215036"/>
            <a:ext cx="786905" cy="525652"/>
          </a:xfrm>
          <a:prstGeom prst="rect">
            <a:avLst/>
          </a:prstGeom>
        </p:spPr>
      </p:pic>
      <p:pic>
        <p:nvPicPr>
          <p:cNvPr id="50" name="Picture 8" descr="Come and See">
            <a:extLst>
              <a:ext uri="{FF2B5EF4-FFF2-40B4-BE49-F238E27FC236}">
                <a16:creationId xmlns:a16="http://schemas.microsoft.com/office/drawing/2014/main" id="{1FB5011E-8102-4CBE-AE0B-FC7D7D42F4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75089" y="3452573"/>
            <a:ext cx="969018" cy="982054"/>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51">
            <a:extLst>
              <a:ext uri="{FF2B5EF4-FFF2-40B4-BE49-F238E27FC236}">
                <a16:creationId xmlns:a16="http://schemas.microsoft.com/office/drawing/2014/main" id="{CCBAC26E-3EC3-4E73-BFF3-9B67ECB461BB}"/>
              </a:ext>
            </a:extLst>
          </p:cNvPr>
          <p:cNvPicPr>
            <a:picLocks noChangeAspect="1"/>
          </p:cNvPicPr>
          <p:nvPr/>
        </p:nvPicPr>
        <p:blipFill>
          <a:blip r:embed="rId5"/>
          <a:stretch>
            <a:fillRect/>
          </a:stretch>
        </p:blipFill>
        <p:spPr>
          <a:xfrm>
            <a:off x="6782165" y="4932524"/>
            <a:ext cx="794105" cy="621222"/>
          </a:xfrm>
          <a:prstGeom prst="rect">
            <a:avLst/>
          </a:prstGeom>
        </p:spPr>
      </p:pic>
      <p:pic>
        <p:nvPicPr>
          <p:cNvPr id="58" name="Picture 57">
            <a:extLst>
              <a:ext uri="{FF2B5EF4-FFF2-40B4-BE49-F238E27FC236}">
                <a16:creationId xmlns:a16="http://schemas.microsoft.com/office/drawing/2014/main" id="{1F576380-D53B-4694-B1B6-AB5F5A65CEA9}"/>
              </a:ext>
            </a:extLst>
          </p:cNvPr>
          <p:cNvPicPr>
            <a:picLocks noChangeAspect="1"/>
          </p:cNvPicPr>
          <p:nvPr/>
        </p:nvPicPr>
        <p:blipFill>
          <a:blip r:embed="rId6"/>
          <a:stretch>
            <a:fillRect/>
          </a:stretch>
        </p:blipFill>
        <p:spPr>
          <a:xfrm>
            <a:off x="7058052" y="3829708"/>
            <a:ext cx="1208859" cy="754278"/>
          </a:xfrm>
          <a:prstGeom prst="rect">
            <a:avLst/>
          </a:prstGeom>
        </p:spPr>
      </p:pic>
      <p:grpSp>
        <p:nvGrpSpPr>
          <p:cNvPr id="48" name="Group 47">
            <a:extLst>
              <a:ext uri="{FF2B5EF4-FFF2-40B4-BE49-F238E27FC236}">
                <a16:creationId xmlns:a16="http://schemas.microsoft.com/office/drawing/2014/main" id="{965D9655-92BE-4BFE-83FF-725A125582DC}"/>
              </a:ext>
            </a:extLst>
          </p:cNvPr>
          <p:cNvGrpSpPr/>
          <p:nvPr/>
        </p:nvGrpSpPr>
        <p:grpSpPr>
          <a:xfrm>
            <a:off x="278542" y="2951707"/>
            <a:ext cx="4064650" cy="1645548"/>
            <a:chOff x="8220551" y="1916098"/>
            <a:chExt cx="5973009" cy="1645548"/>
          </a:xfrm>
        </p:grpSpPr>
        <p:sp>
          <p:nvSpPr>
            <p:cNvPr id="51" name="Rectangle 50">
              <a:extLst>
                <a:ext uri="{FF2B5EF4-FFF2-40B4-BE49-F238E27FC236}">
                  <a16:creationId xmlns:a16="http://schemas.microsoft.com/office/drawing/2014/main" id="{DF36AA36-EBD2-4ED2-9C42-D72231854158}"/>
                </a:ext>
              </a:extLst>
            </p:cNvPr>
            <p:cNvSpPr/>
            <p:nvPr/>
          </p:nvSpPr>
          <p:spPr>
            <a:xfrm>
              <a:off x="8220551" y="1916098"/>
              <a:ext cx="2406271" cy="1200329"/>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Geography</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53" name="TextBox 52">
              <a:extLst>
                <a:ext uri="{FF2B5EF4-FFF2-40B4-BE49-F238E27FC236}">
                  <a16:creationId xmlns:a16="http://schemas.microsoft.com/office/drawing/2014/main" id="{B171B8F4-1926-4A47-B26C-033BEEEA2513}"/>
                </a:ext>
              </a:extLst>
            </p:cNvPr>
            <p:cNvSpPr txBox="1"/>
            <p:nvPr/>
          </p:nvSpPr>
          <p:spPr>
            <a:xfrm>
              <a:off x="8240686" y="2369830"/>
              <a:ext cx="5952874" cy="1191816"/>
            </a:xfrm>
            <a:prstGeom prst="roundRect">
              <a:avLst/>
            </a:prstGeom>
            <a:solidFill>
              <a:srgbClr val="FFAE9B"/>
            </a:solidFill>
          </p:spPr>
          <p:txBody>
            <a:bodyPr wrap="square" rtlCol="0">
              <a:spAutoFit/>
            </a:bodyPr>
            <a:lstStyle/>
            <a:p>
              <a:pPr lvl="0"/>
              <a:r>
                <a:rPr lang="en-GB" sz="1600" dirty="0">
                  <a:solidFill>
                    <a:prstClr val="black"/>
                  </a:solidFill>
                </a:rPr>
                <a:t>After half term, our topic will be ‘Angry Earth’. We will be investigating Volcanoes, Earthquakes and Tsunamis, asking what's beneath our feet and what makes it angry?</a:t>
              </a:r>
            </a:p>
          </p:txBody>
        </p:sp>
      </p:grpSp>
      <p:sp>
        <p:nvSpPr>
          <p:cNvPr id="22" name="Rectangle: Rounded Corners 21">
            <a:extLst>
              <a:ext uri="{FF2B5EF4-FFF2-40B4-BE49-F238E27FC236}">
                <a16:creationId xmlns:a16="http://schemas.microsoft.com/office/drawing/2014/main" id="{5C35C439-238B-4F19-B1E5-8F6E19071A07}"/>
              </a:ext>
            </a:extLst>
          </p:cNvPr>
          <p:cNvSpPr/>
          <p:nvPr/>
        </p:nvSpPr>
        <p:spPr>
          <a:xfrm>
            <a:off x="1748936" y="75834"/>
            <a:ext cx="8795559" cy="851297"/>
          </a:xfrm>
          <a:prstGeom prst="roundRect">
            <a:avLst/>
          </a:prstGeom>
          <a:solidFill>
            <a:schemeClr val="accent6">
              <a:lumMod val="40000"/>
              <a:lumOff val="60000"/>
              <a:alpha val="60000"/>
            </a:schemeClr>
          </a:solidFill>
          <a:ln>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US" sz="4400" b="0" cap="none" spc="0" dirty="0">
                <a:ln w="0"/>
                <a:solidFill>
                  <a:schemeClr val="tx1"/>
                </a:solidFill>
                <a:effectLst>
                  <a:outerShdw blurRad="38100" dist="19050" dir="2700000" algn="tl" rotWithShape="0">
                    <a:schemeClr val="dk1">
                      <a:alpha val="40000"/>
                    </a:schemeClr>
                  </a:outerShdw>
                </a:effectLst>
              </a:rPr>
              <a:t>Our History </a:t>
            </a:r>
            <a:r>
              <a:rPr lang="hy-AM" sz="3200" dirty="0">
                <a:ln w="0"/>
                <a:solidFill>
                  <a:schemeClr val="tx1"/>
                </a:solidFill>
                <a:effectLst>
                  <a:outerShdw blurRad="38100" dist="19050" dir="2700000" algn="tl" rotWithShape="0">
                    <a:schemeClr val="dk1">
                      <a:alpha val="40000"/>
                    </a:schemeClr>
                  </a:outerShdw>
                </a:effectLst>
              </a:rPr>
              <a:t>֍</a:t>
            </a:r>
            <a:r>
              <a:rPr lang="en-US" sz="4400" b="0" cap="none" spc="0" dirty="0">
                <a:ln w="0"/>
                <a:solidFill>
                  <a:schemeClr val="tx1"/>
                </a:solidFill>
                <a:effectLst>
                  <a:outerShdw blurRad="38100" dist="19050" dir="2700000" algn="tl" rotWithShape="0">
                    <a:schemeClr val="dk1">
                      <a:alpha val="40000"/>
                    </a:schemeClr>
                  </a:outerShdw>
                </a:effectLst>
              </a:rPr>
              <a:t> Lent </a:t>
            </a:r>
            <a:r>
              <a:rPr lang="hy-AM" sz="3200" b="0" cap="none" spc="0" dirty="0">
                <a:ln w="0"/>
                <a:solidFill>
                  <a:schemeClr val="tx1"/>
                </a:solidFill>
                <a:effectLst>
                  <a:outerShdw blurRad="38100" dist="19050" dir="2700000" algn="tl" rotWithShape="0">
                    <a:schemeClr val="dk1">
                      <a:alpha val="40000"/>
                    </a:schemeClr>
                  </a:outerShdw>
                </a:effectLst>
              </a:rPr>
              <a:t>֍</a:t>
            </a:r>
            <a:r>
              <a:rPr lang="en-US" sz="3200" b="0" cap="none" spc="0" dirty="0">
                <a:ln w="0"/>
                <a:solidFill>
                  <a:schemeClr val="tx1"/>
                </a:solidFill>
                <a:effectLst>
                  <a:outerShdw blurRad="38100" dist="19050" dir="2700000" algn="tl" rotWithShape="0">
                    <a:schemeClr val="dk1">
                      <a:alpha val="40000"/>
                    </a:schemeClr>
                  </a:outerShdw>
                </a:effectLst>
              </a:rPr>
              <a:t> </a:t>
            </a:r>
            <a:r>
              <a:rPr lang="en-US" sz="4400" b="0" cap="none" spc="0" dirty="0">
                <a:ln w="0"/>
                <a:solidFill>
                  <a:schemeClr val="tx1"/>
                </a:solidFill>
                <a:effectLst>
                  <a:outerShdw blurRad="38100" dist="19050" dir="2700000" algn="tl" rotWithShape="0">
                    <a:schemeClr val="dk1">
                      <a:alpha val="40000"/>
                    </a:schemeClr>
                  </a:outerShdw>
                </a:effectLst>
              </a:rPr>
              <a:t>Our Discoveries </a:t>
            </a:r>
          </a:p>
        </p:txBody>
      </p:sp>
    </p:spTree>
    <p:extLst>
      <p:ext uri="{BB962C8B-B14F-4D97-AF65-F5344CB8AC3E}">
        <p14:creationId xmlns:p14="http://schemas.microsoft.com/office/powerpoint/2010/main" val="49030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acaa73a-b522-40d9-874e-e0202f465d3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06434E60D9E4242817F0A47656A0023" ma:contentTypeVersion="16" ma:contentTypeDescription="Create a new document." ma:contentTypeScope="" ma:versionID="b0249aaa9ea4e61832e912e47ae8130c">
  <xsd:schema xmlns:xsd="http://www.w3.org/2001/XMLSchema" xmlns:xs="http://www.w3.org/2001/XMLSchema" xmlns:p="http://schemas.microsoft.com/office/2006/metadata/properties" xmlns:ns3="cacaa73a-b522-40d9-874e-e0202f465d37" xmlns:ns4="efec9066-e471-4d03-8769-d30c1f3a080e" targetNamespace="http://schemas.microsoft.com/office/2006/metadata/properties" ma:root="true" ma:fieldsID="28b033c522c37c401c78710aa6216532" ns3:_="" ns4:_="">
    <xsd:import namespace="cacaa73a-b522-40d9-874e-e0202f465d37"/>
    <xsd:import namespace="efec9066-e471-4d03-8769-d30c1f3a080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LengthInSeconds" minOccurs="0"/>
                <xsd:element ref="ns3:MediaServiceDateTaken" minOccurs="0"/>
                <xsd:element ref="ns3:MediaServiceOCR" minOccurs="0"/>
                <xsd:element ref="ns3:_activity" minOccurs="0"/>
                <xsd:element ref="ns3:MediaServiceObjectDetectorVersions" minOccurs="0"/>
                <xsd:element ref="ns3:MediaServiceSystemTags" minOccurs="0"/>
                <xsd:element ref="ns3:MediaServiceSearchPropertie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caa73a-b522-40d9-874e-e0202f465d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ystemTags" ma:index="18" nillable="true" ma:displayName="MediaServiceSystemTags" ma:hidden="true" ma:internalName="MediaServiceSystemTags" ma:readOnly="true">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ec9066-e471-4d03-8769-d30c1f3a080e"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53F27A-0466-4516-818C-80F1F05C7E0A}">
  <ds:schemaRefs>
    <ds:schemaRef ds:uri="http://schemas.microsoft.com/sharepoint/v3/contenttype/forms"/>
  </ds:schemaRefs>
</ds:datastoreItem>
</file>

<file path=customXml/itemProps2.xml><?xml version="1.0" encoding="utf-8"?>
<ds:datastoreItem xmlns:ds="http://schemas.openxmlformats.org/officeDocument/2006/customXml" ds:itemID="{1B7FCF58-12A5-45F3-AE4D-1D293D809D31}">
  <ds:schemaRefs>
    <ds:schemaRef ds:uri="http://schemas.microsoft.com/office/2006/documentManagement/types"/>
    <ds:schemaRef ds:uri="http://schemas.microsoft.com/office/2006/metadata/properties"/>
    <ds:schemaRef ds:uri="http://www.w3.org/XML/1998/namespace"/>
    <ds:schemaRef ds:uri="http://purl.org/dc/dcmitype/"/>
    <ds:schemaRef ds:uri="http://purl.org/dc/elements/1.1/"/>
    <ds:schemaRef ds:uri="cacaa73a-b522-40d9-874e-e0202f465d37"/>
    <ds:schemaRef ds:uri="http://purl.org/dc/terms/"/>
    <ds:schemaRef ds:uri="http://schemas.microsoft.com/office/infopath/2007/PartnerControls"/>
    <ds:schemaRef ds:uri="http://schemas.openxmlformats.org/package/2006/metadata/core-properties"/>
    <ds:schemaRef ds:uri="efec9066-e471-4d03-8769-d30c1f3a080e"/>
  </ds:schemaRefs>
</ds:datastoreItem>
</file>

<file path=customXml/itemProps3.xml><?xml version="1.0" encoding="utf-8"?>
<ds:datastoreItem xmlns:ds="http://schemas.openxmlformats.org/officeDocument/2006/customXml" ds:itemID="{D12056E1-CCAD-4EBC-94A2-4092EFFE7E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caa73a-b522-40d9-874e-e0202f465d37"/>
    <ds:schemaRef ds:uri="efec9066-e471-4d03-8769-d30c1f3a08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6131</TotalTime>
  <Words>574</Words>
  <Application>Microsoft Office PowerPoint</Application>
  <PresentationFormat>Widescreen</PresentationFormat>
  <Paragraphs>54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Courier New</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Armstrong</dc:creator>
  <cp:lastModifiedBy>Kathryn Murray</cp:lastModifiedBy>
  <cp:revision>55</cp:revision>
  <cp:lastPrinted>2020-09-01T14:28:45Z</cp:lastPrinted>
  <dcterms:created xsi:type="dcterms:W3CDTF">2015-08-26T07:22:30Z</dcterms:created>
  <dcterms:modified xsi:type="dcterms:W3CDTF">2025-01-23T18:12:25Z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0x010100606434E60D9E4242817F0A47656A0023</vt:lpwstr>
  </property>
</Properties>
</file>