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9"/>
  </p:notesMasterIdLst>
  <p:sldIdLst>
    <p:sldId id="256" r:id="rId9"/>
    <p:sldId id="616" r:id="rId10"/>
    <p:sldId id="619" r:id="rId11"/>
    <p:sldId id="620" r:id="rId12"/>
    <p:sldId id="624" r:id="rId13"/>
    <p:sldId id="621" r:id="rId14"/>
    <p:sldId id="635" r:id="rId15"/>
    <p:sldId id="448" r:id="rId16"/>
    <p:sldId id="421" r:id="rId17"/>
    <p:sldId id="462" r:id="rId18"/>
    <p:sldId id="419" r:id="rId19"/>
    <p:sldId id="463" r:id="rId20"/>
    <p:sldId id="467" r:id="rId21"/>
    <p:sldId id="341" r:id="rId22"/>
    <p:sldId id="476" r:id="rId23"/>
    <p:sldId id="477" r:id="rId24"/>
    <p:sldId id="459" r:id="rId25"/>
    <p:sldId id="434" r:id="rId26"/>
    <p:sldId id="478" r:id="rId27"/>
    <p:sldId id="469" r:id="rId28"/>
    <p:sldId id="481" r:id="rId29"/>
    <p:sldId id="442" r:id="rId30"/>
    <p:sldId id="413" r:id="rId31"/>
    <p:sldId id="380" r:id="rId32"/>
    <p:sldId id="460" r:id="rId33"/>
    <p:sldId id="461" r:id="rId34"/>
    <p:sldId id="472" r:id="rId35"/>
    <p:sldId id="310" r:id="rId36"/>
    <p:sldId id="473" r:id="rId37"/>
    <p:sldId id="474" r:id="rId38"/>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4B860-CEE6-0E18-DD51-A12D3E9B206F}" name="Charlotte Raby" initials="CR" userId="S::craby@wandlelearningpartnership.org.uk::20cc37f3-5b0f-4c5a-a0b7-8f276c615243" providerId="AD"/>
  <p188:author id="{CE07B5FA-50CB-BF89-AFFB-5559C5452DA1}" name="Duffy Parry" initials="DP [7]"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uffy Parry" initials="DP [6]" lastIdx="1" clrIdx="6"/>
  <p:cmAuthor id="1" name="Charlotte Raby" initials="CR" lastIdx="5" clrIdx="0"/>
  <p:cmAuthor id="8" name="Duffy Parry" initials="DP [7]" lastIdx="1" clrIdx="7"/>
  <p:cmAuthor id="2" name="Duffy Parry" initials="DP" lastIdx="1" clrIdx="1"/>
  <p:cmAuthor id="9" name="Microsoft Office User" initials="MOU" lastIdx="6" clrIdx="8">
    <p:extLst>
      <p:ext uri="{19B8F6BF-5375-455C-9EA6-DF929625EA0E}">
        <p15:presenceInfo xmlns:p15="http://schemas.microsoft.com/office/powerpoint/2012/main" userId="Microsoft Office User" providerId="None"/>
      </p:ext>
    </p:extLst>
  </p:cmAuthor>
  <p:cmAuthor id="3" name="Duffy Parry" initials="DP [2]" lastIdx="1" clrIdx="2"/>
  <p:cmAuthor id="4" name="Duffy Parry" initials="DP [3]" lastIdx="1" clrIdx="3"/>
  <p:cmAuthor id="5" name="Duffy Parry" initials="DP [4]" lastIdx="1" clrIdx="4"/>
  <p:cmAuthor id="6" name="Duffy Parry" initials="DP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33"/>
    <p:restoredTop sz="49671"/>
  </p:normalViewPr>
  <p:slideViewPr>
    <p:cSldViewPr snapToGrid="0">
      <p:cViewPr varScale="1">
        <p:scale>
          <a:sx n="49" d="100"/>
          <a:sy n="49" d="100"/>
        </p:scale>
        <p:origin x="2237"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61"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endParaRPr lang="en-US" dirty="0"/>
          </a:p>
          <a:p>
            <a:pPr marL="171450" indent="-171450">
              <a:buFont typeface="Arial"/>
              <a:buChar char="•"/>
            </a:pPr>
            <a:r>
              <a:rPr lang="en-US" altLang="en-US" dirty="0">
                <a:latin typeface="Calibri"/>
                <a:cs typeface="Calibri"/>
              </a:rPr>
              <a:t>Phase 2 grapheme information sheet – Autumn 1</a:t>
            </a:r>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handout </a:t>
            </a:r>
            <a:r>
              <a:rPr lang="en-US" b="0" dirty="0">
                <a:latin typeface="Calibri"/>
                <a:ea typeface="Calibri"/>
                <a:cs typeface="Calibri"/>
              </a:rPr>
              <a:t>‘</a:t>
            </a:r>
            <a:r>
              <a:rPr lang="en-GB" b="0" dirty="0">
                <a:effectLst/>
                <a:latin typeface="Helvetica" pitchFamily="2" charset="0"/>
              </a:rPr>
              <a:t>Your child’s reading journey – Reception Autumn term’</a:t>
            </a:r>
          </a:p>
          <a:p>
            <a:pPr marL="171450" indent="-171450">
              <a:buFont typeface="Arial"/>
              <a:buChar char="•"/>
            </a:pPr>
            <a:r>
              <a:rPr lang="en-US" dirty="0">
                <a:latin typeface="Calibri"/>
                <a:ea typeface="Calibri"/>
                <a:cs typeface="Calibri"/>
              </a:rPr>
              <a:t>the Phase 2 and 3 grapheme mat</a:t>
            </a:r>
          </a:p>
          <a:p>
            <a:pPr marL="171450" indent="-171450">
              <a:buFont typeface="Arial"/>
              <a:buChar char="•"/>
            </a:pPr>
            <a:r>
              <a:rPr lang="en-US" i="0" dirty="0"/>
              <a:t>the Little Wandle Progression overview</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0" i="0" dirty="0">
                <a:latin typeface="Calibri"/>
                <a:cs typeface="Calibri"/>
              </a:rPr>
              <a:t>‘Phase 2 tricky words: Reception Autumn term – Information for parents and </a:t>
            </a:r>
            <a:r>
              <a:rPr lang="en-US" b="0" i="0" dirty="0" err="1">
                <a:latin typeface="Calibri"/>
                <a:cs typeface="Calibri"/>
              </a:rPr>
              <a:t>carers’</a:t>
            </a:r>
            <a:r>
              <a:rPr lang="en-US" b="0" i="0" dirty="0">
                <a:latin typeface="Calibri"/>
                <a:cs typeface="Calibri"/>
              </a:rPr>
              <a:t> – or parents can access this in the ‘For parents’ area of the Little Wandle website.</a:t>
            </a:r>
            <a:endParaRPr lang="en-US" i="0" dirty="0">
              <a:latin typeface="Calibri"/>
              <a:cs typeface="Calibri"/>
            </a:endParaRPr>
          </a:p>
          <a:p>
            <a:pPr marL="171450" indent="-171450">
              <a:buFont typeface="Arial"/>
              <a:buChar char="•"/>
            </a:pPr>
            <a:endParaRPr lang="en-US" i="0" dirty="0">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will need a flipchart and access to the Little Wandle and Collins websites.</a:t>
            </a:r>
            <a:endParaRPr lang="en-US" i="0" dirty="0"/>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may also wish to have a copy of the Little Wandle Glossary to hand (in Getting started/Teaching).</a:t>
            </a:r>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introduce Phase 2</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Notes</a:t>
            </a:r>
            <a:endParaRPr lang="en-US" dirty="0">
              <a:latin typeface="Calibri"/>
              <a:cs typeface="Calibri"/>
            </a:endParaRPr>
          </a:p>
          <a:p>
            <a:pPr marL="171450" indent="-171450">
              <a:buFont typeface="Arial,Sans-Serif"/>
              <a:buChar char="•"/>
            </a:pPr>
            <a:r>
              <a:rPr lang="en-US" i="0" dirty="0">
                <a:latin typeface="Calibri"/>
                <a:cs typeface="Calibri"/>
              </a:rPr>
              <a:t>Read the slide.</a:t>
            </a:r>
          </a:p>
        </p:txBody>
      </p:sp>
    </p:spTree>
    <p:extLst>
      <p:ext uri="{BB962C8B-B14F-4D97-AF65-F5344CB8AC3E}">
        <p14:creationId xmlns:p14="http://schemas.microsoft.com/office/powerpoint/2010/main" val="79792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t>To provide an overview of </a:t>
            </a:r>
            <a:r>
              <a:rPr lang="en-GB" dirty="0">
                <a:latin typeface="Calibri"/>
                <a:cs typeface="Calibri"/>
              </a:rPr>
              <a:t>the Phase 2 sounds</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1" dirty="0"/>
              <a:t>We usually teach four new sounds a week and have a review lesson on a Friday. </a:t>
            </a:r>
          </a:p>
          <a:p>
            <a:pPr marL="171450" indent="-171450">
              <a:buFont typeface="Arial,Sans-Serif"/>
              <a:buChar char="•"/>
            </a:pPr>
            <a:r>
              <a:rPr lang="en-US" i="1" dirty="0"/>
              <a:t>You will get a list of the sounds that we are learning to have at home. This will help you with letter formation (handwriting) and pronunciation.  </a:t>
            </a:r>
          </a:p>
          <a:p>
            <a:pPr marL="171450" indent="-171450">
              <a:buFont typeface="Arial,Sans-Serif"/>
              <a:buChar char="•"/>
            </a:pPr>
            <a:r>
              <a:rPr lang="en-US" i="0" dirty="0"/>
              <a:t>Give the Phase 2 grapheme information sheet for Autumn 1 to parents.</a:t>
            </a:r>
          </a:p>
        </p:txBody>
      </p:sp>
    </p:spTree>
    <p:extLst>
      <p:ext uri="{BB962C8B-B14F-4D97-AF65-F5344CB8AC3E}">
        <p14:creationId xmlns:p14="http://schemas.microsoft.com/office/powerpoint/2010/main" val="248116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a:t>
            </a:r>
            <a:r>
              <a:rPr lang="en-GB" b="0" baseline="0" dirty="0">
                <a:latin typeface="Calibri"/>
                <a:cs typeface="Calibri"/>
              </a:rPr>
              <a:t> </a:t>
            </a:r>
            <a:r>
              <a:rPr lang="en-GB" baseline="0" dirty="0">
                <a:latin typeface="Calibri"/>
                <a:cs typeface="Calibri"/>
              </a:rPr>
              <a:t>blending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Teacher-led blending</a:t>
            </a:r>
            <a:r>
              <a:rPr lang="en-US" i="1" baseline="0" dirty="0"/>
              <a:t> is teaching children how to blend, directed and demonstrated by the teacher. </a:t>
            </a:r>
          </a:p>
          <a:p>
            <a:pPr marL="171450" indent="-171450">
              <a:buFont typeface="Arial"/>
              <a:buChar char="•"/>
            </a:pPr>
            <a:r>
              <a:rPr lang="en-US" i="1" baseline="0" dirty="0"/>
              <a:t>It is repeated daily in the Autumn term.</a:t>
            </a:r>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a:t>
            </a:r>
            <a:r>
              <a:rPr lang="en-GB" b="0" baseline="0" dirty="0">
                <a:latin typeface="Calibri"/>
                <a:cs typeface="Calibri"/>
              </a:rPr>
              <a:t> tricky words</a:t>
            </a:r>
            <a:endParaRPr lang="en-US" b="0"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latin typeface="Calibri"/>
                <a:cs typeface="Calibri"/>
              </a:rPr>
              <a:t>Read the slide.</a:t>
            </a:r>
          </a:p>
          <a:p>
            <a:pPr marL="171450" indent="-171450">
              <a:buFont typeface="Arial"/>
              <a:buChar char="•"/>
              <a:defRPr/>
            </a:pPr>
            <a:r>
              <a:rPr lang="en-US" b="0" i="0" dirty="0">
                <a:latin typeface="Calibri"/>
                <a:cs typeface="Calibri"/>
              </a:rPr>
              <a:t>You may wish to give parents a copy of the document ‘Phase 2 tricky words: Reception Autumn term – Information for parents and carers</a:t>
            </a:r>
            <a:r>
              <a:rPr lang="en-US" dirty="0">
                <a:latin typeface="Calibri"/>
                <a:cs typeface="Calibri"/>
              </a:rPr>
              <a:t>'. </a:t>
            </a:r>
            <a:endParaRPr lang="en-US" i="1" dirty="0"/>
          </a:p>
        </p:txBody>
      </p:sp>
    </p:spTree>
    <p:extLst>
      <p:ext uri="{BB962C8B-B14F-4D97-AF65-F5344CB8AC3E}">
        <p14:creationId xmlns:p14="http://schemas.microsoft.com/office/powerpoint/2010/main" val="411353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provide an overview</a:t>
            </a:r>
            <a:r>
              <a:rPr lang="en-GB" dirty="0">
                <a:latin typeface="Calibri"/>
                <a:cs typeface="Calibri"/>
              </a:rPr>
              <a:t> of the whole programme’s </a:t>
            </a:r>
            <a:r>
              <a:rPr lang="en-GB" baseline="0" dirty="0">
                <a:latin typeface="Calibri"/>
                <a:cs typeface="Calibri"/>
              </a:rPr>
              <a:t>progression</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We will work our way through the whole Little Wandle Programme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latin typeface="Calibri"/>
                <a:cs typeface="Calibri"/>
              </a:rPr>
              <a:t>Slide purpose:</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dirty="0">
                <a:latin typeface="Calibri"/>
                <a:cs typeface="Calibri"/>
              </a:rPr>
              <a:t>To provide an overview of Phase 5</a:t>
            </a:r>
            <a:r>
              <a:rPr lang="en-GB" baseline="0" dirty="0">
                <a:latin typeface="Calibri"/>
                <a:cs typeface="Calibri"/>
              </a:rPr>
              <a:t> </a:t>
            </a:r>
            <a:r>
              <a:rPr lang="en-GB" dirty="0">
                <a:latin typeface="Calibri"/>
                <a:cs typeface="Calibri"/>
              </a:rPr>
              <a:t>'Grow the code’</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cs typeface="Calibri"/>
              </a:rPr>
              <a:t>The </a:t>
            </a:r>
            <a:r>
              <a:rPr lang="en-US" i="1" baseline="0" dirty="0">
                <a:latin typeface="Calibri"/>
                <a:cs typeface="Calibri"/>
              </a:rPr>
              <a:t>children learn the last set of graphemes, including ones with alternative pronunciations.</a:t>
            </a:r>
            <a:r>
              <a:rPr lang="en-US" i="1" dirty="0">
                <a:latin typeface="Calibri"/>
                <a:cs typeface="Calibri"/>
              </a:rPr>
              <a:t> </a:t>
            </a:r>
            <a:endParaRPr lang="en-US" dirty="0"/>
          </a:p>
          <a:p>
            <a:pPr marL="171450" indent="-171450">
              <a:buFont typeface="Arial"/>
              <a:buChar char="•"/>
            </a:pPr>
            <a:r>
              <a:rPr lang="en-US" i="0" dirty="0">
                <a:latin typeface="Calibri"/>
                <a:cs typeface="Calibri"/>
              </a:rPr>
              <a:t>Play the video which explains how we teach Phase 5. (The first 20 seconds are a repeat of the ‘How to say the sounds’ video but then goes on to explain what the alternative graphemes are for the sound /ai/.)</a:t>
            </a:r>
            <a:endParaRPr lang="en-US" i="0" dirty="0">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i="1" baseline="0" dirty="0">
                <a:latin typeface="Calibri"/>
                <a:cs typeface="Calibri"/>
              </a:rPr>
              <a:t>They will also learn to ‘Grow the code’ where children will explore different ways of spelling the same phoneme and reading the same grapheme. This means </a:t>
            </a:r>
            <a:r>
              <a:rPr lang="en-GB" i="1" dirty="0">
                <a:latin typeface="Calibri"/>
                <a:cs typeface="Calibri"/>
              </a:rPr>
              <a:t>that they are able to read increasingly challenging words and books.</a:t>
            </a:r>
            <a:endParaRPr lang="en-US" dirty="0"/>
          </a:p>
          <a:p>
            <a:pPr marL="171450" indent="-171450">
              <a:buFont typeface="Arial"/>
              <a:buChar char="•"/>
            </a:pPr>
            <a:r>
              <a:rPr lang="en-US" i="1" baseline="0" dirty="0"/>
              <a:t>Children learn strategies so that they can distinguish between the same grapheme, different phoneme and the same phoneme but different grapheme. ‘Growing the code’ will support children as they get older with accurate spelling.</a:t>
            </a:r>
            <a:endParaRPr lang="en-US" i="1" dirty="0"/>
          </a:p>
        </p:txBody>
      </p:sp>
    </p:spTree>
    <p:extLst>
      <p:ext uri="{BB962C8B-B14F-4D97-AF65-F5344CB8AC3E}">
        <p14:creationId xmlns:p14="http://schemas.microsoft.com/office/powerpoint/2010/main" val="298505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defRPr/>
            </a:pPr>
            <a:r>
              <a:rPr lang="en-GB" b="1" dirty="0">
                <a:latin typeface="Calibri"/>
                <a:cs typeface="Calibri"/>
              </a:rPr>
              <a:t>Slide purpose:</a:t>
            </a:r>
            <a:endParaRPr lang="en-US" b="0" dirty="0">
              <a:latin typeface="Calibri"/>
              <a:cs typeface="Calibri"/>
            </a:endParaRPr>
          </a:p>
          <a:p>
            <a:pPr marL="171450" indent="-171450">
              <a:buFont typeface="Arial" charset="0"/>
              <a:buChar char="•"/>
              <a:defRPr/>
            </a:pPr>
            <a:r>
              <a:rPr lang="en-GB" dirty="0">
                <a:latin typeface="Calibri"/>
                <a:cs typeface="Calibri"/>
              </a:rPr>
              <a:t>To introduce</a:t>
            </a:r>
            <a:r>
              <a:rPr lang="en-GB" baseline="0" dirty="0">
                <a:latin typeface="Calibri"/>
                <a:cs typeface="Calibri"/>
              </a:rPr>
              <a:t> the </a:t>
            </a:r>
            <a:r>
              <a:rPr lang="en-GB" dirty="0">
                <a:latin typeface="Calibri"/>
                <a:cs typeface="Calibri"/>
              </a:rPr>
              <a:t>strategies that children need to become fluent readers</a:t>
            </a:r>
            <a:endParaRPr lang="en-GB" b="1" dirty="0">
              <a:latin typeface="Calibri"/>
              <a:cs typeface="Calibri"/>
            </a:endParaRPr>
          </a:p>
          <a:p>
            <a:pPr>
              <a:defRPr/>
            </a:pPr>
            <a:endParaRPr lang="en-US" i="1" dirty="0">
              <a:latin typeface="Calibri"/>
              <a:cs typeface="Calibri"/>
            </a:endParaRPr>
          </a:p>
          <a:p>
            <a:pPr marL="0" indent="0">
              <a:buFont typeface="Arial" charset="0"/>
              <a:buNone/>
              <a:defRPr/>
            </a:pPr>
            <a:r>
              <a:rPr lang="en-US" b="1" dirty="0">
                <a:latin typeface="Calibri"/>
                <a:cs typeface="Calibri"/>
              </a:rPr>
              <a:t>Suggested script:</a:t>
            </a:r>
          </a:p>
          <a:p>
            <a:pPr marL="171450" indent="-171450">
              <a:buFont typeface="Arial"/>
              <a:buChar char="•"/>
              <a:defRPr/>
            </a:pPr>
            <a:r>
              <a:rPr lang="en-US" i="1" dirty="0">
                <a:latin typeface="Calibri"/>
                <a:cs typeface="Calibri"/>
              </a:rPr>
              <a:t>Most children will now be</a:t>
            </a:r>
            <a:r>
              <a:rPr lang="en-US" i="1" baseline="0" dirty="0">
                <a:latin typeface="Calibri"/>
                <a:cs typeface="Calibri"/>
              </a:rPr>
              <a:t> confident using the strategy ‘blend in your head’ to build their fluency. </a:t>
            </a:r>
            <a:endParaRPr lang="en-US" dirty="0">
              <a:cs typeface="Calibri"/>
            </a:endParaRPr>
          </a:p>
          <a:p>
            <a:pPr marL="171450" indent="-171450">
              <a:buFont typeface="Arial"/>
              <a:buChar char="•"/>
              <a:defRPr/>
            </a:pPr>
            <a:r>
              <a:rPr lang="en-US" i="1" baseline="0" dirty="0">
                <a:latin typeface="Calibri"/>
                <a:cs typeface="Calibri"/>
              </a:rPr>
              <a:t>Blending in your head means children say the sounds quietly in their heads and then read the whole word out loud. </a:t>
            </a:r>
          </a:p>
          <a:p>
            <a:pPr marL="171450" indent="-171450">
              <a:buFont typeface="Arial"/>
              <a:buChar char="•"/>
              <a:defRPr/>
            </a:pPr>
            <a:r>
              <a:rPr lang="en-US" i="1" baseline="0" dirty="0">
                <a:latin typeface="Calibri"/>
                <a:cs typeface="Calibri"/>
              </a:rPr>
              <a:t>If your child is struggling with a word, encourage them to blend in their head.</a:t>
            </a:r>
          </a:p>
          <a:p>
            <a:pPr marL="171450" indent="-171450">
              <a:buFont typeface="Arial"/>
              <a:buChar char="•"/>
              <a:defRPr/>
            </a:pPr>
            <a:r>
              <a:rPr lang="en-US" i="1" baseline="0" dirty="0">
                <a:latin typeface="Calibri"/>
                <a:cs typeface="Calibri"/>
              </a:rPr>
              <a:t>Children are also taught to spot digraphs in words before reading the word as a whole. This also helps their developing fluency.</a:t>
            </a:r>
          </a:p>
          <a:p>
            <a:pPr marL="171450" indent="-171450">
              <a:buFont typeface="Arial"/>
              <a:buChar char="•"/>
              <a:defRPr/>
            </a:pPr>
            <a:r>
              <a:rPr lang="en-US" i="0" baseline="0" dirty="0">
                <a:latin typeface="Calibri"/>
                <a:cs typeface="Calibri"/>
              </a:rPr>
              <a:t>Show parents how to spot digraphs in words. Show a word such as ‘head’. Point to ‘</a:t>
            </a:r>
            <a:r>
              <a:rPr lang="en-US" i="0" baseline="0" dirty="0" err="1">
                <a:latin typeface="Calibri"/>
                <a:cs typeface="Calibri"/>
              </a:rPr>
              <a:t>ea</a:t>
            </a:r>
            <a:r>
              <a:rPr lang="en-US" i="0" baseline="0" dirty="0">
                <a:latin typeface="Calibri"/>
                <a:cs typeface="Calibri"/>
              </a:rPr>
              <a:t>’ and say: </a:t>
            </a:r>
            <a:r>
              <a:rPr lang="en-US" i="1" baseline="0" dirty="0">
                <a:latin typeface="Calibri"/>
                <a:cs typeface="Calibri"/>
              </a:rPr>
              <a:t>This is a digraph.</a:t>
            </a:r>
            <a:r>
              <a:rPr lang="en-US" i="0" baseline="0" dirty="0">
                <a:latin typeface="Calibri"/>
                <a:cs typeface="Calibri"/>
              </a:rPr>
              <a:t> Model reading the word: h-</a:t>
            </a:r>
            <a:r>
              <a:rPr lang="en-US" i="0" baseline="0" dirty="0" err="1">
                <a:latin typeface="Calibri"/>
                <a:cs typeface="Calibri"/>
              </a:rPr>
              <a:t>ea</a:t>
            </a:r>
            <a:r>
              <a:rPr lang="en-US" i="0" baseline="0" dirty="0">
                <a:latin typeface="Calibri"/>
                <a:cs typeface="Calibri"/>
              </a:rPr>
              <a:t>-d head. Show another word e.g. ‘bread’. Ask parents to spot the digraph and read the word: b-r-</a:t>
            </a:r>
            <a:r>
              <a:rPr lang="en-US" i="0" baseline="0" dirty="0" err="1">
                <a:latin typeface="Calibri"/>
                <a:cs typeface="Calibri"/>
              </a:rPr>
              <a:t>ea</a:t>
            </a:r>
            <a:r>
              <a:rPr lang="en-US" i="0" baseline="0" dirty="0">
                <a:latin typeface="Calibri"/>
                <a:cs typeface="Calibri"/>
              </a:rPr>
              <a:t>-d bread. </a:t>
            </a:r>
          </a:p>
          <a:p>
            <a:pPr marL="171450" indent="-171450">
              <a:buFont typeface="Arial"/>
              <a:buChar char="•"/>
              <a:defRPr/>
            </a:pPr>
            <a:r>
              <a:rPr lang="en-US" i="1" baseline="0" dirty="0">
                <a:latin typeface="Calibri"/>
                <a:cs typeface="Calibri"/>
              </a:rPr>
              <a:t>Eventually, reading becomes automatic and children will be able to read words that they know fluently.</a:t>
            </a:r>
            <a:endParaRPr lang="en-US" i="1" dirty="0"/>
          </a:p>
          <a:p>
            <a:pPr marL="171450" indent="-171450">
              <a:buFont typeface="Arial"/>
              <a:buChar char="•"/>
              <a:defRPr/>
            </a:pPr>
            <a:r>
              <a:rPr lang="en-US" i="1" baseline="0" dirty="0">
                <a:latin typeface="Calibri"/>
                <a:cs typeface="Calibri"/>
              </a:rPr>
              <a:t>Fluency is the ultimate goal of phonics teaching and fluent reading is explicitly taught. </a:t>
            </a:r>
          </a:p>
          <a:p>
            <a:pPr marL="171450" indent="-171450">
              <a:buFont typeface="Arial"/>
              <a:buChar char="•"/>
              <a:defRPr/>
            </a:pPr>
            <a:endParaRPr lang="en-US" i="0" dirty="0"/>
          </a:p>
          <a:p>
            <a:endParaRPr lang="en-US" i="1" baseline="0" dirty="0"/>
          </a:p>
          <a:p>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provide an overview</a:t>
            </a:r>
            <a:r>
              <a:rPr lang="en-GB" baseline="0" dirty="0">
                <a:latin typeface="Calibri"/>
                <a:cs typeface="Calibri"/>
              </a:rPr>
              <a:t> of</a:t>
            </a:r>
            <a:r>
              <a:rPr lang="en-GB" dirty="0">
                <a:latin typeface="Calibri"/>
                <a:cs typeface="Calibri"/>
              </a:rPr>
              <a:t> spelling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Model the process above on a flipchart for the parents to see</a:t>
            </a:r>
            <a:r>
              <a:rPr lang="en-US" i="0" baseline="0" dirty="0"/>
              <a:t>. </a:t>
            </a:r>
          </a:p>
          <a:p>
            <a:pPr marL="171450" indent="-171450">
              <a:buFont typeface="Arial"/>
              <a:buChar char="•"/>
            </a:pPr>
            <a:r>
              <a:rPr lang="en-US" i="0" baseline="0" dirty="0"/>
              <a:t>Show the process with a Phase 2 word, e.g. pin, dig, hug.</a:t>
            </a:r>
            <a:endParaRPr lang="en-US" i="0" dirty="0"/>
          </a:p>
        </p:txBody>
      </p:sp>
    </p:spTree>
    <p:extLst>
      <p:ext uri="{BB962C8B-B14F-4D97-AF65-F5344CB8AC3E}">
        <p14:creationId xmlns:p14="http://schemas.microsoft.com/office/powerpoint/2010/main" val="402287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628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p>
          <a:p>
            <a:pPr marL="171450" indent="-171450">
              <a:buFont typeface="Arial"/>
              <a:buChar char="•"/>
            </a:pPr>
            <a:r>
              <a:rPr lang="en-US" dirty="0">
                <a:latin typeface="Calibri"/>
                <a:cs typeface="Calibri"/>
              </a:rPr>
              <a:t>All early years settings follow the government's EYFS statutory framework. We provide learning for your children following the guidelines set out in the framework.</a:t>
            </a:r>
          </a:p>
          <a:p>
            <a:pPr marL="171450" indent="-171450">
              <a:buFont typeface="Arial"/>
              <a:buChar char="•"/>
            </a:pPr>
            <a:r>
              <a:rPr lang="en-US" dirty="0">
                <a:latin typeface="Calibri"/>
                <a:cs typeface="Calibri"/>
              </a:rPr>
              <a:t>For one of the prime areas of learning, Communication and Language, we have chosen to use Little Wandle Foundations to support your child's learning.</a:t>
            </a:r>
          </a:p>
          <a:p>
            <a:pPr marL="171450" indent="-171450">
              <a:buFont typeface="Arial"/>
              <a:buChar char="•"/>
            </a:pPr>
            <a:r>
              <a:rPr lang="en-US" dirty="0">
                <a:latin typeface="Calibri"/>
                <a:cs typeface="Calibri"/>
              </a:rPr>
              <a:t>Read the slide.</a:t>
            </a:r>
          </a:p>
        </p:txBody>
      </p:sp>
    </p:spTree>
    <p:extLst>
      <p:ext uri="{BB962C8B-B14F-4D97-AF65-F5344CB8AC3E}">
        <p14:creationId xmlns:p14="http://schemas.microsoft.com/office/powerpoint/2010/main" val="2522751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spelling</a:t>
            </a:r>
            <a:endParaRPr lang="en-GB" b="1" dirty="0">
              <a:latin typeface="Calibri"/>
              <a:cs typeface="Calibri"/>
            </a:endParaRPr>
          </a:p>
          <a:p>
            <a:pPr marL="171450" indent="-171450">
              <a:buFont typeface="Arial" charset="0"/>
              <a:buChar char="•"/>
            </a:pPr>
            <a:endParaRPr lang="en-US" b="0" i="1" dirty="0">
              <a:latin typeface="Calibri" panose="020F0502020204030204" pitchFamily="34" charset="0"/>
              <a:cs typeface="Calibri"/>
            </a:endParaRPr>
          </a:p>
          <a:p>
            <a:pPr marL="0" indent="0">
              <a:buFont typeface="Arial" charset="0"/>
              <a:buNone/>
            </a:pPr>
            <a:r>
              <a:rPr lang="en-US" b="1" dirty="0">
                <a:latin typeface="Calibri"/>
                <a:cs typeface="Calibri"/>
              </a:rPr>
              <a:t>Suggested script:</a:t>
            </a:r>
          </a:p>
          <a:p>
            <a:pPr marL="171450" indent="-171450">
              <a:buFont typeface="Arial"/>
              <a:buChar char="•"/>
            </a:pPr>
            <a:r>
              <a:rPr lang="en-US" i="1" dirty="0">
                <a:latin typeface="Calibri"/>
                <a:cs typeface="Calibri"/>
              </a:rPr>
              <a:t>In Year 1, there are increasingly challenging words to</a:t>
            </a:r>
            <a:r>
              <a:rPr lang="en-US" i="1" baseline="0" dirty="0">
                <a:latin typeface="Calibri"/>
                <a:cs typeface="Calibri"/>
              </a:rPr>
              <a:t> </a:t>
            </a:r>
            <a:r>
              <a:rPr lang="en-US" i="1" dirty="0">
                <a:latin typeface="Calibri"/>
                <a:cs typeface="Calibri"/>
              </a:rPr>
              <a:t>spell, e</a:t>
            </a:r>
            <a:r>
              <a:rPr lang="en-US" i="1" baseline="0" dirty="0">
                <a:latin typeface="Calibri"/>
                <a:cs typeface="Calibri"/>
              </a:rPr>
              <a:t>.g. longer words, compound words, plurals. This all matches the Little Wandle sequence of learning.</a:t>
            </a:r>
          </a:p>
          <a:p>
            <a:pPr marL="171450" indent="-171450">
              <a:buFont typeface="Arial"/>
              <a:buChar char="•"/>
            </a:pPr>
            <a:r>
              <a:rPr lang="en-US" i="1" dirty="0">
                <a:latin typeface="Calibri"/>
                <a:cs typeface="Calibri"/>
              </a:rPr>
              <a:t>The children will also </a:t>
            </a:r>
            <a:r>
              <a:rPr lang="en-US" i="1" dirty="0" err="1">
                <a:latin typeface="Calibri"/>
                <a:cs typeface="Calibri"/>
              </a:rPr>
              <a:t>practise</a:t>
            </a:r>
            <a:r>
              <a:rPr lang="en-US" i="1" dirty="0">
                <a:latin typeface="Calibri"/>
                <a:cs typeface="Calibri"/>
              </a:rPr>
              <a:t> writing a dictated sentence on a Friday. Their teacher will say the sentence, show them how to write it and then ask the children to write it independently.</a:t>
            </a:r>
          </a:p>
          <a:p>
            <a:pPr marL="171450" indent="-171450">
              <a:buFont typeface="Arial"/>
              <a:buChar char="•"/>
            </a:pPr>
            <a:r>
              <a:rPr lang="en-US" i="1" dirty="0">
                <a:latin typeface="Calibri"/>
                <a:cs typeface="Calibri"/>
              </a:rPr>
              <a:t>Handwriting phrases learned in Reception are referred to during the lesson, but the specific practice of handwriting is taught separately.</a:t>
            </a:r>
            <a:endParaRPr lang="en-US" i="1" dirty="0">
              <a:cs typeface="Calibri"/>
            </a:endParaRPr>
          </a:p>
        </p:txBody>
      </p:sp>
    </p:spTree>
    <p:extLst>
      <p:ext uri="{BB962C8B-B14F-4D97-AF65-F5344CB8AC3E}">
        <p14:creationId xmlns:p14="http://schemas.microsoft.com/office/powerpoint/2010/main" val="100519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book matching</a:t>
            </a:r>
            <a:endParaRPr lang="en-US" b="0" dirty="0">
              <a:latin typeface="Calibri" panose="020F0502020204030204" pitchFamily="34" charset="0"/>
              <a:cs typeface="Calibri" panose="020F0502020204030204" pitchFamily="34" charset="0"/>
            </a:endParaRPr>
          </a:p>
          <a:p>
            <a:pPr marL="171450" indent="-171450">
              <a:buFont typeface="Arial"/>
              <a:buChar char="•"/>
            </a:pPr>
            <a:endParaRPr lang="en-US"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We assess your child every six weeks to check progress. </a:t>
            </a:r>
          </a:p>
          <a:p>
            <a:pPr marL="171450" indent="-171450">
              <a:buFont typeface="Arial" charset="0"/>
              <a:buChar char="•"/>
            </a:pPr>
            <a:r>
              <a:rPr lang="en-US" i="1" dirty="0"/>
              <a:t>Any child who needs extra support has Daily Keep-up sessions planned for them.</a:t>
            </a:r>
          </a:p>
          <a:p>
            <a:pPr marL="171450" indent="-171450">
              <a:buFont typeface="Arial" charset="0"/>
              <a:buChar char="•"/>
            </a:pPr>
            <a:r>
              <a:rPr lang="en-US" i="1" dirty="0"/>
              <a:t>You will have noticed that </a:t>
            </a:r>
            <a:r>
              <a:rPr lang="en-US" i="1" baseline="0" dirty="0"/>
              <a:t>your child’s books become more challenging as they secure more phonics.</a:t>
            </a:r>
            <a:endParaRPr lang="en-US" i="1" dirty="0"/>
          </a:p>
        </p:txBody>
      </p:sp>
    </p:spTree>
    <p:extLst>
      <p:ext uri="{BB962C8B-B14F-4D97-AF65-F5344CB8AC3E}">
        <p14:creationId xmlns:p14="http://schemas.microsoft.com/office/powerpoint/2010/main" val="3699818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provide an overview of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Once</a:t>
            </a:r>
            <a:r>
              <a:rPr lang="en-US" i="1" baseline="0" dirty="0"/>
              <a:t> your child is reading a Phase 3 book, we encourage them to ‘blend in their heads’ – you will remember that this is one of the strategies we use to help develop children to become fluent readers. (Blending in your head means children say the sounds quietly in their heads and then read the whole word out loud. Eventually, this will become automatic and children can read words that they know fluently.)</a:t>
            </a:r>
          </a:p>
          <a:p>
            <a:pPr marL="171450" indent="-171450">
              <a:buFont typeface="Arial" charset="0"/>
              <a:buChar char="•"/>
            </a:pPr>
            <a:r>
              <a:rPr lang="en-US" i="1" baseline="0" dirty="0"/>
              <a:t>We will always communicate with you if we feel that your child is not blending accurately enough yet and needs additional support.</a:t>
            </a:r>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decodable books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The children read the same book three times in a week. </a:t>
            </a:r>
          </a:p>
          <a:p>
            <a:pPr marL="171450" indent="-171450">
              <a:buFont typeface="Arial"/>
              <a:buChar char="•"/>
            </a:pPr>
            <a:r>
              <a:rPr lang="en-US" i="1" dirty="0"/>
              <a:t>The first time we work on decoding (sounding out) the words, the second time we work on prosody which is reading with expression – making the book sound more interesting with our story-teller voice or our David Attenborough voice – and the third time we look at comprehension. </a:t>
            </a:r>
          </a:p>
          <a:p>
            <a:pPr marL="171450" indent="-171450">
              <a:buFont typeface="Arial"/>
              <a:buChar char="•"/>
            </a:pPr>
            <a:r>
              <a:rPr lang="en-US" i="1" dirty="0"/>
              <a:t>We read the books three times at school because we want to develop the fluency. </a:t>
            </a:r>
          </a:p>
          <a:p>
            <a:pPr marL="171450" indent="-171450">
              <a:buFont typeface="Arial"/>
              <a:buChar char="•"/>
            </a:pPr>
            <a:r>
              <a:rPr lang="en-US" i="1" dirty="0"/>
              <a:t>The more children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We assess your child every six weeks to check progress. </a:t>
            </a:r>
          </a:p>
          <a:p>
            <a:pPr marL="171450" indent="-171450">
              <a:buFont typeface="Arial"/>
              <a:buChar char="•"/>
            </a:pPr>
            <a:r>
              <a:rPr lang="en-US" i="1" dirty="0"/>
              <a:t>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the process and format for reading at home</a:t>
            </a:r>
            <a:endParaRPr lang="en-US" b="0"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As well as the ‘learning to read’ book that your child will bring home they will also bring home a book for sharing with you. </a:t>
            </a:r>
          </a:p>
          <a:p>
            <a:pPr marL="171450" indent="-171450">
              <a:buFont typeface="Arial"/>
              <a:buChar char="•"/>
            </a:pPr>
            <a:r>
              <a:rPr lang="en-US" i="1" dirty="0"/>
              <a:t>This shared book is SO important. This is how we are going to give them the WILL to read. </a:t>
            </a:r>
          </a:p>
          <a:p>
            <a:pPr marL="171450" indent="-171450">
              <a:buFont typeface="Arial"/>
              <a:buChar char="•"/>
            </a:pPr>
            <a:r>
              <a:rPr lang="en-US" i="1" dirty="0"/>
              <a:t>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summarise key takeaways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1" dirty="0"/>
              <a:t>Celebrate your</a:t>
            </a:r>
            <a:r>
              <a:rPr lang="en-GB" i="1" baseline="0" dirty="0"/>
              <a:t> </a:t>
            </a:r>
            <a:r>
              <a:rPr lang="en-GB" i="1" dirty="0"/>
              <a:t>child’s success at school.</a:t>
            </a:r>
          </a:p>
          <a:p>
            <a:pPr marL="171450" indent="-171450">
              <a:buFont typeface="Arial"/>
              <a:buChar char="•"/>
            </a:pPr>
            <a:r>
              <a:rPr lang="en-GB" i="1" dirty="0"/>
              <a:t>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a:t>Key </a:t>
            </a:r>
            <a:r>
              <a:rPr lang="en-GB" b="0" dirty="0"/>
              <a:t>takeaways</a:t>
            </a:r>
            <a:r>
              <a:rPr lang="en-GB" b="0" baseline="0" dirty="0"/>
              <a:t>/</a:t>
            </a:r>
            <a:r>
              <a:rPr lang="en-GB" b="0" dirty="0">
                <a:latin typeface="Calibri"/>
                <a:cs typeface="Calibri"/>
              </a:rPr>
              <a:t>f</a:t>
            </a:r>
            <a:r>
              <a:rPr lang="en-GB" dirty="0">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So, phonics involves children learning to connect sounds or phonemes to letters. </a:t>
            </a:r>
            <a:endParaRPr lang="en-US" dirty="0"/>
          </a:p>
          <a:p>
            <a:pPr marL="171450" indent="-171450">
              <a:buFont typeface="Arial"/>
              <a:buChar char="•"/>
            </a:pPr>
            <a:r>
              <a:rPr lang="en-US" dirty="0">
                <a:latin typeface="Calibri"/>
                <a:cs typeface="Calibri"/>
              </a:rPr>
              <a:t>In order to prepare them for this, we need to help them </a:t>
            </a:r>
            <a:r>
              <a:rPr lang="en-GB" dirty="0">
                <a:latin typeface="Calibri"/>
                <a:cs typeface="Calibri"/>
              </a:rPr>
              <a:t>recognise</a:t>
            </a:r>
            <a:r>
              <a:rPr lang="en-US" dirty="0">
                <a:latin typeface="Calibri"/>
                <a:cs typeface="Calibri"/>
              </a:rPr>
              <a:t> what a phoneme is. </a:t>
            </a:r>
            <a:endParaRPr lang="en-US" dirty="0"/>
          </a:p>
        </p:txBody>
      </p:sp>
    </p:spTree>
    <p:extLst>
      <p:ext uri="{BB962C8B-B14F-4D97-AF65-F5344CB8AC3E}">
        <p14:creationId xmlns:p14="http://schemas.microsoft.com/office/powerpoint/2010/main" val="358123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For children to learn anything well, they need to listen.</a:t>
            </a:r>
            <a:endParaRPr lang="en-US" dirty="0"/>
          </a:p>
          <a:p>
            <a:pPr marL="171450" indent="-171450">
              <a:buFont typeface="Arial"/>
              <a:buChar char="•"/>
            </a:pPr>
            <a:r>
              <a:rPr lang="en-US" dirty="0">
                <a:latin typeface="Calibri"/>
                <a:cs typeface="Calibri"/>
              </a:rPr>
              <a:t>As you can imagine, this is particularly true for learning to hear sounds!</a:t>
            </a:r>
          </a:p>
          <a:p>
            <a:pPr marL="171450" indent="-171450">
              <a:buFont typeface="Arial"/>
              <a:buChar char="•"/>
            </a:pPr>
            <a:r>
              <a:rPr lang="en-US" dirty="0">
                <a:latin typeface="Calibri"/>
                <a:cs typeface="Calibri"/>
              </a:rPr>
              <a:t>Let's watch a video of a game that we play with the children called </a:t>
            </a:r>
            <a:r>
              <a:rPr lang="en-US" b="1" dirty="0">
                <a:latin typeface="Calibri"/>
                <a:cs typeface="Calibri"/>
              </a:rPr>
              <a:t>Voice sounds.</a:t>
            </a:r>
            <a:endParaRPr lang="en-US" dirty="0">
              <a:latin typeface="Calibri"/>
              <a:cs typeface="Calibri"/>
            </a:endParaRPr>
          </a:p>
        </p:txBody>
      </p:sp>
    </p:spTree>
    <p:extLst>
      <p:ext uri="{BB962C8B-B14F-4D97-AF65-F5344CB8AC3E}">
        <p14:creationId xmlns:p14="http://schemas.microsoft.com/office/powerpoint/2010/main" val="376466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Songs and rhymes are a great way to increase children's awareness of rhyming, which is a key part of phonological awareness.</a:t>
            </a:r>
          </a:p>
          <a:p>
            <a:pPr marL="171450" indent="-171450">
              <a:buFont typeface="Arial"/>
              <a:buChar char="•"/>
            </a:pPr>
            <a:r>
              <a:rPr lang="en-US" dirty="0">
                <a:latin typeface="Calibri"/>
                <a:cs typeface="Calibri"/>
              </a:rPr>
              <a:t>What's more, research has shown that children who learn nursery rhymes with their caregivers go on to become better readers.</a:t>
            </a:r>
            <a:endParaRPr lang="en-US" dirty="0"/>
          </a:p>
          <a:p>
            <a:pPr marL="171450" indent="-171450">
              <a:buFont typeface="Arial"/>
              <a:buChar char="•"/>
            </a:pPr>
            <a:r>
              <a:rPr lang="en-US" dirty="0">
                <a:latin typeface="Calibri"/>
                <a:cs typeface="Calibri"/>
              </a:rPr>
              <a:t>This is only true when they learn these rhymes with an adult – please avoid only letting your child watch nursery rhymes on screens as it doesn't have the same impact.</a:t>
            </a:r>
            <a:endParaRPr lang="en-US" dirty="0">
              <a:cs typeface="Calibri"/>
            </a:endParaRPr>
          </a:p>
        </p:txBody>
      </p:sp>
    </p:spTree>
    <p:extLst>
      <p:ext uri="{BB962C8B-B14F-4D97-AF65-F5344CB8AC3E}">
        <p14:creationId xmlns:p14="http://schemas.microsoft.com/office/powerpoint/2010/main" val="398506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Another part of phonological awareness is syllables. Syllables are the smaller units within words. </a:t>
            </a:r>
            <a:endParaRPr lang="en-US" dirty="0"/>
          </a:p>
          <a:p>
            <a:pPr marL="171450" indent="-171450">
              <a:buFont typeface="Arial"/>
              <a:buChar char="•"/>
            </a:pPr>
            <a:r>
              <a:rPr lang="en-US" dirty="0">
                <a:latin typeface="Calibri"/>
                <a:cs typeface="Calibri"/>
              </a:rPr>
              <a:t>For example, the word 'hello' has two syllables – clap as you say '</a:t>
            </a:r>
            <a:r>
              <a:rPr lang="en-US" dirty="0" err="1">
                <a:latin typeface="Calibri"/>
                <a:cs typeface="Calibri"/>
              </a:rPr>
              <a:t>hel</a:t>
            </a:r>
            <a:r>
              <a:rPr lang="en-US" dirty="0">
                <a:latin typeface="Calibri"/>
                <a:cs typeface="Calibri"/>
              </a:rPr>
              <a:t>’ and 'lo’. </a:t>
            </a:r>
          </a:p>
          <a:p>
            <a:pPr marL="171450" indent="-171450">
              <a:buFont typeface="Arial"/>
              <a:buChar char="•"/>
            </a:pPr>
            <a:r>
              <a:rPr lang="en-US" dirty="0">
                <a:latin typeface="Calibri"/>
                <a:cs typeface="Calibri"/>
              </a:rPr>
              <a:t>You can also explore the number of syllables in your names, for example, “My name has __ syllables.” (clap the syllables in your name). “How many syllables are there in your name?”</a:t>
            </a:r>
            <a:endParaRPr lang="en-US" dirty="0"/>
          </a:p>
          <a:p>
            <a:pPr marL="171450" indent="-171450">
              <a:buFont typeface="Arial"/>
              <a:buChar char="•"/>
            </a:pPr>
            <a:r>
              <a:rPr lang="en-US" dirty="0">
                <a:latin typeface="Calibri"/>
                <a:cs typeface="Calibri"/>
              </a:rPr>
              <a:t>If children can hear the syllables within words, it will help them to read and write longer words when they get into Reception. So it is important to give them lots of practice.</a:t>
            </a:r>
            <a:endParaRPr lang="en-US" dirty="0"/>
          </a:p>
        </p:txBody>
      </p:sp>
    </p:spTree>
    <p:extLst>
      <p:ext uri="{BB962C8B-B14F-4D97-AF65-F5344CB8AC3E}">
        <p14:creationId xmlns:p14="http://schemas.microsoft.com/office/powerpoint/2010/main" val="334020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Another part of phonological awareness is syllables. Syllables are the smaller units within words. </a:t>
            </a:r>
            <a:endParaRPr lang="en-US" dirty="0"/>
          </a:p>
          <a:p>
            <a:pPr marL="171450" indent="-171450">
              <a:buFont typeface="Arial"/>
              <a:buChar char="•"/>
            </a:pPr>
            <a:r>
              <a:rPr lang="en-US" dirty="0">
                <a:latin typeface="Calibri"/>
                <a:cs typeface="Calibri"/>
              </a:rPr>
              <a:t>For example, the word 'hello' has two syllables – clap as you say '</a:t>
            </a:r>
            <a:r>
              <a:rPr lang="en-US" dirty="0" err="1">
                <a:latin typeface="Calibri"/>
                <a:cs typeface="Calibri"/>
              </a:rPr>
              <a:t>hel</a:t>
            </a:r>
            <a:r>
              <a:rPr lang="en-US" dirty="0">
                <a:latin typeface="Calibri"/>
                <a:cs typeface="Calibri"/>
              </a:rPr>
              <a:t>’ and 'lo’. </a:t>
            </a:r>
          </a:p>
          <a:p>
            <a:pPr marL="171450" indent="-171450">
              <a:buFont typeface="Arial"/>
              <a:buChar char="•"/>
            </a:pPr>
            <a:r>
              <a:rPr lang="en-US" dirty="0">
                <a:latin typeface="Calibri"/>
                <a:cs typeface="Calibri"/>
              </a:rPr>
              <a:t>You can also explore the number of syllables in your names, for example, “My name has __ syllables.” (clap the syllables in your name). “How many syllables are there in your name?”</a:t>
            </a:r>
            <a:endParaRPr lang="en-US" dirty="0"/>
          </a:p>
          <a:p>
            <a:pPr marL="171450" indent="-171450">
              <a:buFont typeface="Arial"/>
              <a:buChar char="•"/>
            </a:pPr>
            <a:r>
              <a:rPr lang="en-US" dirty="0">
                <a:latin typeface="Calibri"/>
                <a:cs typeface="Calibri"/>
              </a:rPr>
              <a:t>If children can hear the syllables within words, it will help them to read and write longer words when they get into Reception. So it is important to give them lots of practice.</a:t>
            </a:r>
            <a:endParaRPr lang="en-US" dirty="0"/>
          </a:p>
        </p:txBody>
      </p:sp>
    </p:spTree>
    <p:extLst>
      <p:ext uri="{BB962C8B-B14F-4D97-AF65-F5344CB8AC3E}">
        <p14:creationId xmlns:p14="http://schemas.microsoft.com/office/powerpoint/2010/main" val="334020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provide a simple definition of phonics</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So what is phonics?</a:t>
            </a:r>
            <a:endParaRPr lang="en-US" dirty="0"/>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learn some important words that will help you understand phonics ...</a:t>
            </a:r>
            <a:endParaRPr lang="en-US" dirty="0">
              <a:latin typeface="Calibri"/>
              <a:cs typeface="Calibri"/>
            </a:endParaRPr>
          </a:p>
          <a:p>
            <a:pPr marL="171450" indent="-171450">
              <a:buFont typeface="Arial,Sans-Serif"/>
              <a:buChar char="•"/>
            </a:pPr>
            <a:endParaRPr lang="en-US" i="1" dirty="0">
              <a:latin typeface="Calibri"/>
              <a:cs typeface="Calibri"/>
            </a:endParaRPr>
          </a:p>
          <a:p>
            <a:r>
              <a:rPr lang="en-US" dirty="0">
                <a:latin typeface="Calibri"/>
                <a:cs typeface="Calibri"/>
              </a:rPr>
              <a:t> </a:t>
            </a:r>
            <a:endParaRPr lang="en-US" dirty="0"/>
          </a:p>
        </p:txBody>
      </p:sp>
    </p:spTree>
    <p:extLst>
      <p:ext uri="{BB962C8B-B14F-4D97-AF65-F5344CB8AC3E}">
        <p14:creationId xmlns:p14="http://schemas.microsoft.com/office/powerpoint/2010/main" val="239579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give simple definitions of key terminology</a:t>
            </a:r>
          </a:p>
          <a:p>
            <a:pPr marL="171450" indent="-171450">
              <a:buFont typeface="Arial,Sans-Serif"/>
              <a:buChar char="•"/>
            </a:pPr>
            <a:endParaRPr lang="en-GB" dirty="0"/>
          </a:p>
          <a:p>
            <a:pPr marL="0" indent="0">
              <a:buFont typeface="Arial,Sans-Serif"/>
              <a:buNone/>
            </a:pPr>
            <a:r>
              <a:rPr lang="en-GB" b="1" dirty="0"/>
              <a:t>Notes:</a:t>
            </a:r>
            <a:endParaRPr lang="en-US" b="0" dirty="0"/>
          </a:p>
          <a:p>
            <a:pPr marL="171450" indent="-171450">
              <a:buFont typeface="Arial,Sans-Serif"/>
              <a:buChar char="•"/>
            </a:pPr>
            <a:r>
              <a:rPr lang="en-US" dirty="0">
                <a:latin typeface="Calibri"/>
                <a:cs typeface="Calibri"/>
              </a:rPr>
              <a:t>Explain what each word means – use the Glossary to help.</a:t>
            </a:r>
          </a:p>
          <a:p>
            <a:endParaRPr lang="en-US" dirty="0"/>
          </a:p>
        </p:txBody>
      </p:sp>
    </p:spTree>
    <p:extLst>
      <p:ext uri="{BB962C8B-B14F-4D97-AF65-F5344CB8AC3E}">
        <p14:creationId xmlns:p14="http://schemas.microsoft.com/office/powerpoint/2010/main" val="98536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B1524F4-450B-494A-8168-C27743591B4F}"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564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0"/>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latin typeface="Calibri"/>
                <a:cs typeface="Calibri"/>
              </a:rPr>
              <a:t>Parent workshop: </a:t>
            </a:r>
            <a:r>
              <a:rPr lang="en-US" sz="2800" dirty="0">
                <a:solidFill>
                  <a:schemeClr val="bg1"/>
                </a:solidFill>
                <a:latin typeface="Calibri"/>
                <a:cs typeface="Calibri"/>
              </a:rPr>
              <a:t>Phonics and early reading in F1, Reception - Phase 2 and Year 1- Phase 5 (Autumn 2)</a:t>
            </a:r>
            <a:endParaRPr lang="en-US" sz="2800" dirty="0">
              <a:solidFill>
                <a:schemeClr val="bg1"/>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10673664" cy="6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Teaching reading at Sacred Heart</a:t>
            </a:r>
          </a:p>
        </p:txBody>
      </p:sp>
      <p:pic>
        <p:nvPicPr>
          <p:cNvPr id="5" name="Picture 4">
            <a:extLst>
              <a:ext uri="{FF2B5EF4-FFF2-40B4-BE49-F238E27FC236}">
                <a16:creationId xmlns:a16="http://schemas.microsoft.com/office/drawing/2014/main" id="{7D5A6540-2888-4460-87C8-676DAA840623}"/>
              </a:ext>
            </a:extLst>
          </p:cNvPr>
          <p:cNvPicPr>
            <a:picLocks noChangeAspect="1"/>
          </p:cNvPicPr>
          <p:nvPr/>
        </p:nvPicPr>
        <p:blipFill>
          <a:blip r:embed="rId3"/>
          <a:stretch>
            <a:fillRect/>
          </a:stretch>
        </p:blipFill>
        <p:spPr>
          <a:xfrm>
            <a:off x="4200847" y="571101"/>
            <a:ext cx="2410161" cy="28578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6744384" cy="4392488"/>
          </a:xfrm>
        </p:spPr>
        <p:txBody>
          <a:bodyPr lIns="91440" tIns="45720" rIns="91440" bIns="45720" anchor="t"/>
          <a:lstStyle/>
          <a:p>
            <a:r>
              <a:rPr lang="en-US" dirty="0">
                <a:solidFill>
                  <a:schemeClr val="accent2"/>
                </a:solidFill>
              </a:rPr>
              <a:t>These are the first group of letters and sounds your child will learn.</a:t>
            </a:r>
            <a:endParaRPr lang="en-US" dirty="0">
              <a:solidFill>
                <a:schemeClr val="accent2"/>
              </a:solidFill>
              <a:ea typeface="Calibri"/>
              <a:cs typeface="Calibri"/>
            </a:endParaRPr>
          </a:p>
          <a:p>
            <a:endParaRPr lang="en-US" dirty="0">
              <a:solidFill>
                <a:schemeClr val="accent2"/>
              </a:solidFill>
              <a:cs typeface="Calibri"/>
            </a:endParaRPr>
          </a:p>
          <a:p>
            <a:r>
              <a:rPr lang="en-US" dirty="0">
                <a:solidFill>
                  <a:schemeClr val="accent2"/>
                </a:solidFill>
              </a:rPr>
              <a:t>We start teaching from week 2 of Reception.</a:t>
            </a:r>
            <a:endParaRPr lang="en-US" dirty="0">
              <a:solidFill>
                <a:schemeClr val="accent2"/>
              </a:solidFill>
              <a:ea typeface="Calibri"/>
              <a:cs typeface="Calibri"/>
            </a:endParaRPr>
          </a:p>
          <a:p>
            <a:endParaRPr lang="en-US" dirty="0">
              <a:solidFill>
                <a:schemeClr val="accent2"/>
              </a:solidFill>
              <a:cs typeface="Calibri"/>
            </a:endParaRPr>
          </a:p>
          <a:p>
            <a:r>
              <a:rPr lang="en-US" dirty="0">
                <a:solidFill>
                  <a:schemeClr val="accent2"/>
                </a:solidFill>
              </a:rPr>
              <a:t>The lessons are fun, interactive, engaging and have been designed to gradually build over time.</a:t>
            </a:r>
            <a:endParaRPr lang="en-US" dirty="0">
              <a:solidFill>
                <a:schemeClr val="accent2"/>
              </a:solidFill>
              <a:cs typeface="Calibri"/>
            </a:endParaRPr>
          </a:p>
          <a:p>
            <a:endParaRPr lang="en-US" dirty="0"/>
          </a:p>
        </p:txBody>
      </p:sp>
      <p:sp>
        <p:nvSpPr>
          <p:cNvPr id="3" name="Title 2"/>
          <p:cNvSpPr>
            <a:spLocks noGrp="1"/>
          </p:cNvSpPr>
          <p:nvPr>
            <p:ph type="title"/>
          </p:nvPr>
        </p:nvSpPr>
        <p:spPr/>
        <p:txBody>
          <a:bodyPr lIns="91440" tIns="45720" rIns="91440" bIns="45720" anchor="b" anchorCtr="0"/>
          <a:lstStyle/>
          <a:p>
            <a:r>
              <a:rPr lang="en-US" dirty="0"/>
              <a:t>In F2 this term we are teaching Phase 2 </a:t>
            </a:r>
            <a:endParaRPr lang="en-GB" dirty="0"/>
          </a:p>
        </p:txBody>
      </p:sp>
      <p:pic>
        <p:nvPicPr>
          <p:cNvPr id="6" name="Picture 5" descr="A person standing in front of a white board&#10;&#10;Description automatically generated">
            <a:extLst>
              <a:ext uri="{FF2B5EF4-FFF2-40B4-BE49-F238E27FC236}">
                <a16:creationId xmlns:a16="http://schemas.microsoft.com/office/drawing/2014/main" id="{8B582A44-D7E4-1196-3C08-4B381A10E86B}"/>
              </a:ext>
            </a:extLst>
          </p:cNvPr>
          <p:cNvPicPr>
            <a:picLocks noChangeAspect="1"/>
          </p:cNvPicPr>
          <p:nvPr/>
        </p:nvPicPr>
        <p:blipFill>
          <a:blip r:embed="rId3"/>
          <a:stretch>
            <a:fillRect/>
          </a:stretch>
        </p:blipFill>
        <p:spPr>
          <a:xfrm>
            <a:off x="7073100" y="2221992"/>
            <a:ext cx="4558917" cy="2840372"/>
          </a:xfrm>
          <a:prstGeom prst="roundRect">
            <a:avLst/>
          </a:prstGeom>
        </p:spPr>
      </p:pic>
    </p:spTree>
    <p:extLst>
      <p:ext uri="{BB962C8B-B14F-4D97-AF65-F5344CB8AC3E}">
        <p14:creationId xmlns:p14="http://schemas.microsoft.com/office/powerpoint/2010/main" val="260380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a:xfrm>
            <a:off x="500701" y="116632"/>
            <a:ext cx="9793088" cy="1152128"/>
          </a:xfrm>
        </p:spPr>
        <p:txBody>
          <a:bodyPr lIns="91440" tIns="45720" rIns="91440" bIns="45720" anchor="b" anchorCtr="0"/>
          <a:lstStyle/>
          <a:p>
            <a:r>
              <a:rPr lang="en-US">
                <a:ea typeface="Calibri"/>
                <a:cs typeface="Calibri"/>
              </a:rPr>
              <a:t>We teach Phase 2 in this order</a:t>
            </a:r>
            <a:endParaRPr lang="en-US"/>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79976" y="2289746"/>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6317" y="1412776"/>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lIns="91440" tIns="45720" rIns="91440" bIns="45720" anchor="t"/>
          <a:lstStyle/>
          <a:p>
            <a:r>
              <a:rPr lang="en-US">
                <a:solidFill>
                  <a:schemeClr val="accent2"/>
                </a:solidFill>
              </a:rPr>
              <a:t>Teacher-led blending is taught throughout Phase 2.</a:t>
            </a:r>
            <a:endParaRPr lang="en-US">
              <a:solidFill>
                <a:schemeClr val="accent2"/>
              </a:solidFill>
              <a:cs typeface="Calibri"/>
            </a:endParaRPr>
          </a:p>
          <a:p>
            <a:endParaRPr lang="en-US">
              <a:solidFill>
                <a:schemeClr val="accent2"/>
              </a:solidFill>
              <a:cs typeface="Calibri"/>
            </a:endParaRPr>
          </a:p>
          <a:p>
            <a:r>
              <a:rPr lang="en-US">
                <a:solidFill>
                  <a:schemeClr val="accent2"/>
                </a:solidFill>
              </a:rPr>
              <a:t>Our aim to is to teach every child to blend by Christmas.</a:t>
            </a:r>
            <a:endParaRPr lang="en-US">
              <a:solidFill>
                <a:schemeClr val="accent2"/>
              </a:solidFill>
              <a:cs typeface="Calibri"/>
            </a:endParaRPr>
          </a:p>
          <a:p>
            <a:endParaRPr lang="en-US">
              <a:solidFill>
                <a:schemeClr val="accent2"/>
              </a:solidFill>
              <a:cs typeface="Calibri"/>
            </a:endParaRPr>
          </a:p>
          <a:p>
            <a:r>
              <a:rPr lang="en-US">
                <a:solidFill>
                  <a:schemeClr val="accent2"/>
                </a:solidFill>
              </a:rPr>
              <a:t>We will inform you if your child needs additional practice.</a:t>
            </a:r>
            <a:endParaRPr lang="en-GB">
              <a:solidFill>
                <a:schemeClr val="accent2"/>
              </a:solidFill>
            </a:endParaRPr>
          </a:p>
        </p:txBody>
      </p:sp>
      <p:sp>
        <p:nvSpPr>
          <p:cNvPr id="5" name="Title 4"/>
          <p:cNvSpPr>
            <a:spLocks noGrp="1"/>
          </p:cNvSpPr>
          <p:nvPr>
            <p:ph type="title"/>
          </p:nvPr>
        </p:nvSpPr>
        <p:spPr>
          <a:xfrm>
            <a:off x="479376" y="332656"/>
            <a:ext cx="10145410" cy="1152128"/>
          </a:xfrm>
        </p:spPr>
        <p:txBody>
          <a:bodyPr lIns="91440" tIns="45720" rIns="91440" bIns="45720" anchor="b" anchorCtr="0"/>
          <a:lstStyle/>
          <a:p>
            <a:r>
              <a:rPr lang="en-US"/>
              <a:t>We teach blending so your child learns to read </a:t>
            </a:r>
            <a:endParaRPr lang="en-US">
              <a:cs typeface="Calibri"/>
            </a:endParaRPr>
          </a:p>
        </p:txBody>
      </p:sp>
      <p:pic>
        <p:nvPicPr>
          <p:cNvPr id="3" name="Picture 2" descr="A person teaching a group of children&#10;&#10;Description automatically generated">
            <a:extLst>
              <a:ext uri="{FF2B5EF4-FFF2-40B4-BE49-F238E27FC236}">
                <a16:creationId xmlns:a16="http://schemas.microsoft.com/office/drawing/2014/main" id="{24357F3E-28E2-6C3E-5352-DD9D4511C927}"/>
              </a:ext>
            </a:extLst>
          </p:cNvPr>
          <p:cNvPicPr>
            <a:picLocks noChangeAspect="1"/>
          </p:cNvPicPr>
          <p:nvPr/>
        </p:nvPicPr>
        <p:blipFill>
          <a:blip r:embed="rId3"/>
          <a:stretch>
            <a:fillRect/>
          </a:stretch>
        </p:blipFill>
        <p:spPr>
          <a:xfrm>
            <a:off x="6255712" y="1916832"/>
            <a:ext cx="5192396" cy="3598904"/>
          </a:xfrm>
          <a:prstGeom prst="roundRect">
            <a:avLst/>
          </a:prstGeom>
        </p:spPr>
      </p:pic>
    </p:spTree>
    <p:extLst>
      <p:ext uri="{BB962C8B-B14F-4D97-AF65-F5344CB8AC3E}">
        <p14:creationId xmlns:p14="http://schemas.microsoft.com/office/powerpoint/2010/main" val="150881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700808"/>
            <a:ext cx="5256584" cy="4941168"/>
          </a:xfrm>
        </p:spPr>
        <p:txBody>
          <a:bodyPr lIns="91440" tIns="45720" rIns="91440" bIns="45720" anchor="t"/>
          <a:lstStyle/>
          <a:p>
            <a:r>
              <a:rPr lang="en-US" dirty="0">
                <a:solidFill>
                  <a:schemeClr val="accent2"/>
                </a:solidFill>
              </a:rPr>
              <a:t>These words have unusual spellings e.g. he, the, was.</a:t>
            </a:r>
            <a:endParaRPr lang="en-US" dirty="0">
              <a:solidFill>
                <a:schemeClr val="accent2"/>
              </a:solidFill>
              <a:cs typeface="Calibri"/>
            </a:endParaRPr>
          </a:p>
          <a:p>
            <a:endParaRPr lang="en-US" dirty="0">
              <a:solidFill>
                <a:schemeClr val="accent2"/>
              </a:solidFill>
              <a:cs typeface="Calibri"/>
            </a:endParaRPr>
          </a:p>
          <a:p>
            <a:r>
              <a:rPr lang="en-US" dirty="0">
                <a:solidFill>
                  <a:schemeClr val="accent2"/>
                </a:solidFill>
              </a:rPr>
              <a:t>They are taught in a systematic way.</a:t>
            </a:r>
            <a:endParaRPr lang="en-US" dirty="0">
              <a:solidFill>
                <a:schemeClr val="accent2"/>
              </a:solidFill>
              <a:cs typeface="Calibri"/>
            </a:endParaRPr>
          </a:p>
          <a:p>
            <a:endParaRPr lang="en-US" dirty="0">
              <a:solidFill>
                <a:schemeClr val="accent2"/>
              </a:solidFill>
            </a:endParaRPr>
          </a:p>
          <a:p>
            <a:r>
              <a:rPr lang="en-US" dirty="0">
                <a:solidFill>
                  <a:schemeClr val="accent2"/>
                </a:solidFill>
              </a:rPr>
              <a:t>Children are now learning to read the Phase 2 tricky words: is, I, the, put, pull, full, as, and, has, his, her, go, no, to, into, she, push, he, of, we, me, be.</a:t>
            </a:r>
            <a:endParaRPr lang="en-US" dirty="0">
              <a:solidFill>
                <a:schemeClr val="accent2"/>
              </a:solidFill>
              <a:ea typeface="Calibri"/>
              <a:cs typeface="Calibri"/>
            </a:endParaRPr>
          </a:p>
        </p:txBody>
      </p:sp>
      <p:sp>
        <p:nvSpPr>
          <p:cNvPr id="3" name="Title 2"/>
          <p:cNvSpPr>
            <a:spLocks noGrp="1"/>
          </p:cNvSpPr>
          <p:nvPr>
            <p:ph type="title"/>
          </p:nvPr>
        </p:nvSpPr>
        <p:spPr/>
        <p:txBody>
          <a:bodyPr lIns="91440" tIns="45720" rIns="91440" bIns="45720" anchor="b" anchorCtr="0"/>
          <a:lstStyle/>
          <a:p>
            <a:r>
              <a:rPr lang="en-US"/>
              <a:t>Tricky words</a:t>
            </a:r>
            <a:endParaRPr lang="en-GB"/>
          </a:p>
        </p:txBody>
      </p:sp>
      <p:pic>
        <p:nvPicPr>
          <p:cNvPr id="6" name="Picture 5" descr="A person holding a piece of paper&#10;&#10;Description automatically generated">
            <a:extLst>
              <a:ext uri="{FF2B5EF4-FFF2-40B4-BE49-F238E27FC236}">
                <a16:creationId xmlns:a16="http://schemas.microsoft.com/office/drawing/2014/main" id="{176920EE-42B5-CBC7-1B8E-CDD75BAA7B85}"/>
              </a:ext>
            </a:extLst>
          </p:cNvPr>
          <p:cNvPicPr>
            <a:picLocks noChangeAspect="1"/>
          </p:cNvPicPr>
          <p:nvPr/>
        </p:nvPicPr>
        <p:blipFill>
          <a:blip r:embed="rId3"/>
          <a:stretch>
            <a:fillRect/>
          </a:stretch>
        </p:blipFill>
        <p:spPr>
          <a:xfrm>
            <a:off x="6096000" y="1984248"/>
            <a:ext cx="5479846" cy="3383121"/>
          </a:xfrm>
          <a:prstGeom prst="roundRect">
            <a:avLst/>
          </a:prstGeom>
        </p:spPr>
      </p:pic>
    </p:spTree>
    <p:extLst>
      <p:ext uri="{BB962C8B-B14F-4D97-AF65-F5344CB8AC3E}">
        <p14:creationId xmlns:p14="http://schemas.microsoft.com/office/powerpoint/2010/main" val="3529452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422587"/>
            <a:ext cx="10526224" cy="944310"/>
          </a:xfrm>
        </p:spPr>
        <p:txBody>
          <a:bodyPr lIns="91440" tIns="45720" rIns="91440" bIns="45720" anchor="b" anchorCtr="0"/>
          <a:lstStyle/>
          <a:p>
            <a:r>
              <a:rPr lang="en-US">
                <a:cs typeface="Calibri"/>
              </a:rPr>
              <a:t>Our progression</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478810" y="1713260"/>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2186478"/>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5864568" cy="4824536"/>
          </a:xfrm>
        </p:spPr>
        <p:txBody>
          <a:bodyPr lIns="91440" tIns="45720" rIns="91440" bIns="45720" anchor="t"/>
          <a:lstStyle/>
          <a:p>
            <a:pPr marL="0" indent="0">
              <a:buNone/>
            </a:pPr>
            <a:r>
              <a:rPr lang="en-US" dirty="0">
                <a:solidFill>
                  <a:schemeClr val="accent2"/>
                </a:solidFill>
              </a:rPr>
              <a:t>In Phase 5 children learn:</a:t>
            </a:r>
            <a:endParaRPr lang="en-US" dirty="0">
              <a:solidFill>
                <a:schemeClr val="accent2"/>
              </a:solidFill>
              <a:cs typeface="Calibri"/>
            </a:endParaRPr>
          </a:p>
          <a:p>
            <a:r>
              <a:rPr lang="en-US" dirty="0">
                <a:solidFill>
                  <a:schemeClr val="accent2"/>
                </a:solidFill>
              </a:rPr>
              <a:t>new graphemes for the sounds they already know</a:t>
            </a:r>
            <a:endParaRPr lang="en-US" dirty="0">
              <a:solidFill>
                <a:schemeClr val="accent2"/>
              </a:solidFill>
              <a:cs typeface="Calibri"/>
            </a:endParaRPr>
          </a:p>
          <a:p>
            <a:r>
              <a:rPr lang="en-US" dirty="0">
                <a:solidFill>
                  <a:schemeClr val="accent2"/>
                </a:solidFill>
                <a:cs typeface="Calibri"/>
              </a:rPr>
              <a:t>that the same </a:t>
            </a:r>
            <a:r>
              <a:rPr lang="en-US" dirty="0">
                <a:solidFill>
                  <a:schemeClr val="accent2"/>
                </a:solidFill>
              </a:rPr>
              <a:t>grapheme can have alternative pronunciations.</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cs typeface="Calibri"/>
              </a:rPr>
              <a:t>The </a:t>
            </a:r>
            <a:r>
              <a:rPr lang="en-US" dirty="0">
                <a:solidFill>
                  <a:schemeClr val="accent2"/>
                </a:solidFill>
              </a:rPr>
              <a:t>‘Grow the code’ lessons support children with reading and spelling these alternative spellings.</a:t>
            </a:r>
            <a:endParaRPr lang="en-US" dirty="0">
              <a:solidFill>
                <a:schemeClr val="accent2"/>
              </a:solidFill>
              <a:cs typeface="Calibri"/>
            </a:endParaRPr>
          </a:p>
          <a:p>
            <a:endParaRPr lang="en-US" dirty="0">
              <a:solidFill>
                <a:schemeClr val="accent2"/>
              </a:solidFill>
              <a:cs typeface="Calibri"/>
            </a:endParaRPr>
          </a:p>
          <a:p>
            <a:endParaRPr lang="en-US" dirty="0"/>
          </a:p>
        </p:txBody>
      </p:sp>
      <p:sp>
        <p:nvSpPr>
          <p:cNvPr id="3" name="Title 2"/>
          <p:cNvSpPr>
            <a:spLocks noGrp="1"/>
          </p:cNvSpPr>
          <p:nvPr>
            <p:ph type="title"/>
          </p:nvPr>
        </p:nvSpPr>
        <p:spPr/>
        <p:txBody>
          <a:bodyPr lIns="91440" tIns="45720" rIns="91440" bIns="45720" anchor="b" anchorCtr="0"/>
          <a:lstStyle/>
          <a:p>
            <a:r>
              <a:rPr lang="en-US"/>
              <a:t>In Year 1 </a:t>
            </a:r>
            <a:r>
              <a:rPr lang="en-US" dirty="0"/>
              <a:t>t</a:t>
            </a:r>
            <a:r>
              <a:rPr lang="en-US"/>
              <a:t>his </a:t>
            </a:r>
            <a:r>
              <a:rPr lang="en-US" dirty="0"/>
              <a:t>term we are teaching Phase 5 </a:t>
            </a:r>
            <a:endParaRPr lang="en-GB" dirty="0">
              <a:cs typeface="Calibri"/>
            </a:endParaRPr>
          </a:p>
        </p:txBody>
      </p:sp>
      <p:pic>
        <p:nvPicPr>
          <p:cNvPr id="5" name="Picture 5" descr="Graphical user interface, website&#10;&#10;Description automatically generated">
            <a:extLst>
              <a:ext uri="{FF2B5EF4-FFF2-40B4-BE49-F238E27FC236}">
                <a16:creationId xmlns:a16="http://schemas.microsoft.com/office/drawing/2014/main" id="{619B5458-B127-2FFC-7F26-A997D4559752}"/>
              </a:ext>
            </a:extLst>
          </p:cNvPr>
          <p:cNvPicPr>
            <a:picLocks noChangeAspect="1"/>
          </p:cNvPicPr>
          <p:nvPr/>
        </p:nvPicPr>
        <p:blipFill>
          <a:blip r:embed="rId3"/>
          <a:stretch>
            <a:fillRect/>
          </a:stretch>
        </p:blipFill>
        <p:spPr>
          <a:xfrm>
            <a:off x="6902138" y="2036095"/>
            <a:ext cx="4662773" cy="3901745"/>
          </a:xfrm>
          <a:prstGeom prst="rect">
            <a:avLst/>
          </a:prstGeom>
        </p:spPr>
      </p:pic>
    </p:spTree>
    <p:extLst>
      <p:ext uri="{BB962C8B-B14F-4D97-AF65-F5344CB8AC3E}">
        <p14:creationId xmlns:p14="http://schemas.microsoft.com/office/powerpoint/2010/main" val="9754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916832"/>
            <a:ext cx="5502117" cy="4392488"/>
          </a:xfrm>
        </p:spPr>
        <p:txBody>
          <a:bodyPr lIns="91440" tIns="45720" rIns="91440" bIns="45720" anchor="t"/>
          <a:lstStyle/>
          <a:p>
            <a:pPr marL="0" indent="0">
              <a:buNone/>
            </a:pPr>
            <a:r>
              <a:rPr lang="en-US" dirty="0">
                <a:solidFill>
                  <a:schemeClr val="accent2"/>
                </a:solidFill>
              </a:rPr>
              <a:t>Children will be able to:</a:t>
            </a:r>
            <a:endParaRPr lang="en-US" dirty="0">
              <a:solidFill>
                <a:schemeClr val="accent2"/>
              </a:solidFill>
              <a:cs typeface="Calibri" panose="020F0502020204030204"/>
            </a:endParaRPr>
          </a:p>
          <a:p>
            <a:r>
              <a:rPr lang="en-US" dirty="0">
                <a:solidFill>
                  <a:schemeClr val="accent2"/>
                </a:solidFill>
              </a:rPr>
              <a:t>blend independently</a:t>
            </a:r>
            <a:endParaRPr lang="en-US" dirty="0">
              <a:solidFill>
                <a:schemeClr val="accent2"/>
              </a:solidFill>
              <a:cs typeface="Calibri"/>
            </a:endParaRPr>
          </a:p>
          <a:p>
            <a:r>
              <a:rPr lang="en-US" dirty="0">
                <a:solidFill>
                  <a:schemeClr val="accent2"/>
                </a:solidFill>
              </a:rPr>
              <a:t>blend in their heads with increasing fluency and confidence.</a:t>
            </a:r>
            <a:endParaRPr lang="en-US" dirty="0">
              <a:solidFill>
                <a:schemeClr val="accent2"/>
              </a:solidFill>
              <a:cs typeface="Calibri"/>
            </a:endParaRPr>
          </a:p>
          <a:p>
            <a:pPr marL="0" indent="0">
              <a:buNone/>
            </a:pPr>
            <a:r>
              <a:rPr lang="en-US" dirty="0">
                <a:solidFill>
                  <a:schemeClr val="accent2"/>
                </a:solidFill>
              </a:rPr>
              <a:t>They will also begin to distinguish between different phonemes/graphemes.</a:t>
            </a:r>
            <a:endParaRPr lang="en-GB" dirty="0"/>
          </a:p>
        </p:txBody>
      </p:sp>
      <p:sp>
        <p:nvSpPr>
          <p:cNvPr id="5" name="Title 4"/>
          <p:cNvSpPr>
            <a:spLocks noGrp="1"/>
          </p:cNvSpPr>
          <p:nvPr>
            <p:ph type="title"/>
          </p:nvPr>
        </p:nvSpPr>
        <p:spPr/>
        <p:txBody>
          <a:bodyPr lIns="91440" tIns="45720" rIns="91440" bIns="45720" anchor="b" anchorCtr="0"/>
          <a:lstStyle/>
          <a:p>
            <a:r>
              <a:rPr lang="en-US" dirty="0"/>
              <a:t>Reading words</a:t>
            </a:r>
            <a:endParaRPr lang="en-GB" dirty="0">
              <a:cs typeface="Calibri"/>
            </a:endParaRPr>
          </a:p>
        </p:txBody>
      </p:sp>
      <p:pic>
        <p:nvPicPr>
          <p:cNvPr id="4" name="Picture 3" descr="A person in a red dress holding a sign&#10;&#10;Description automatically generated">
            <a:extLst>
              <a:ext uri="{FF2B5EF4-FFF2-40B4-BE49-F238E27FC236}">
                <a16:creationId xmlns:a16="http://schemas.microsoft.com/office/drawing/2014/main" id="{E22DAF30-57D8-C89E-1085-10AAB4472F39}"/>
              </a:ext>
            </a:extLst>
          </p:cNvPr>
          <p:cNvPicPr>
            <a:picLocks noChangeAspect="1"/>
          </p:cNvPicPr>
          <p:nvPr/>
        </p:nvPicPr>
        <p:blipFill>
          <a:blip r:embed="rId3"/>
          <a:stretch>
            <a:fillRect/>
          </a:stretch>
        </p:blipFill>
        <p:spPr>
          <a:xfrm>
            <a:off x="6009498" y="2060848"/>
            <a:ext cx="5647259" cy="2963810"/>
          </a:xfrm>
          <a:prstGeom prst="roundRect">
            <a:avLst/>
          </a:prstGeom>
        </p:spPr>
      </p:pic>
    </p:spTree>
    <p:extLst>
      <p:ext uri="{BB962C8B-B14F-4D97-AF65-F5344CB8AC3E}">
        <p14:creationId xmlns:p14="http://schemas.microsoft.com/office/powerpoint/2010/main" val="298505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 in F2</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a:solidFill>
                  <a:schemeClr val="accent2"/>
                </a:solidFill>
              </a:rPr>
              <a:t>Say the word.</a:t>
            </a:r>
            <a:endParaRPr lang="en-US">
              <a:solidFill>
                <a:schemeClr val="accent2"/>
              </a:solidFill>
              <a:cs typeface="Calibri"/>
            </a:endParaRPr>
          </a:p>
          <a:p>
            <a:r>
              <a:rPr lang="en-US">
                <a:solidFill>
                  <a:schemeClr val="accent2"/>
                </a:solidFill>
              </a:rPr>
              <a:t>Segment the sounds.</a:t>
            </a:r>
            <a:endParaRPr lang="en-US">
              <a:solidFill>
                <a:schemeClr val="accent2"/>
              </a:solidFill>
              <a:cs typeface="Calibri"/>
            </a:endParaRPr>
          </a:p>
          <a:p>
            <a:r>
              <a:rPr lang="en-US">
                <a:solidFill>
                  <a:schemeClr val="accent2"/>
                </a:solidFill>
              </a:rPr>
              <a:t>Count the sounds.</a:t>
            </a:r>
            <a:endParaRPr lang="en-US">
              <a:solidFill>
                <a:schemeClr val="accent2"/>
              </a:solidFill>
              <a:cs typeface="Calibri"/>
            </a:endParaRPr>
          </a:p>
          <a:p>
            <a:r>
              <a:rPr lang="en-US">
                <a:solidFill>
                  <a:schemeClr val="accent2"/>
                </a:solidFill>
              </a:rPr>
              <a:t>Write them down.</a:t>
            </a:r>
            <a:endParaRPr lang="en-US">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b="1"/>
              <a:t>How do we teach 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 in </a:t>
            </a:r>
            <a:r>
              <a:rPr lang="en-US" sz="6500" b="1" dirty="0" err="1">
                <a:solidFill>
                  <a:schemeClr val="bg1"/>
                </a:solidFill>
              </a:rPr>
              <a:t>Yr</a:t>
            </a:r>
            <a:r>
              <a:rPr lang="en-US" sz="6500" b="1" dirty="0">
                <a:solidFill>
                  <a:schemeClr val="bg1"/>
                </a:solidFill>
              </a:rPr>
              <a:t> 1</a:t>
            </a:r>
          </a:p>
        </p:txBody>
      </p:sp>
    </p:spTree>
    <p:extLst>
      <p:ext uri="{BB962C8B-B14F-4D97-AF65-F5344CB8AC3E}">
        <p14:creationId xmlns:p14="http://schemas.microsoft.com/office/powerpoint/2010/main" val="39794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548A259-7EA6-DF1D-FF4B-EACC4B374343}"/>
              </a:ext>
            </a:extLst>
          </p:cNvPr>
          <p:cNvSpPr>
            <a:spLocks noGrp="1"/>
          </p:cNvSpPr>
          <p:nvPr>
            <p:ph type="body" sz="quarter" idx="4294967295"/>
          </p:nvPr>
        </p:nvSpPr>
        <p:spPr>
          <a:xfrm>
            <a:off x="457200" y="2786637"/>
            <a:ext cx="6710775" cy="3168352"/>
          </a:xfrm>
          <a:prstGeom prst="rect">
            <a:avLst/>
          </a:prstGeom>
          <a:ln>
            <a:noFill/>
          </a:ln>
        </p:spPr>
        <p:txBody>
          <a:bodyPr lIns="91440" tIns="45720" rIns="91440" bIns="45720" anchor="t"/>
          <a:lstStyle/>
          <a:p>
            <a:pPr marL="0" indent="0">
              <a:buNone/>
            </a:pPr>
            <a:r>
              <a:rPr lang="en-GB" dirty="0">
                <a:solidFill>
                  <a:schemeClr val="accent2"/>
                </a:solidFill>
                <a:ea typeface="+mn-lt"/>
                <a:cs typeface="+mn-lt"/>
              </a:rPr>
              <a:t>Our school has chosen to use the </a:t>
            </a:r>
            <a:br>
              <a:rPr lang="en-GB" dirty="0">
                <a:solidFill>
                  <a:schemeClr val="accent2"/>
                </a:solidFill>
                <a:ea typeface="+mn-lt"/>
                <a:cs typeface="+mn-lt"/>
              </a:rPr>
            </a:br>
            <a:r>
              <a:rPr lang="en-GB" b="1" dirty="0">
                <a:solidFill>
                  <a:schemeClr val="accent2"/>
                </a:solidFill>
                <a:ea typeface="+mn-lt"/>
                <a:cs typeface="+mn-lt"/>
              </a:rPr>
              <a:t>Little </a:t>
            </a:r>
            <a:r>
              <a:rPr lang="en-GB" b="1" dirty="0">
                <a:solidFill>
                  <a:schemeClr val="accent2"/>
                </a:solidFill>
                <a:cs typeface="Calibri"/>
              </a:rPr>
              <a:t>Wandle Foundations for Phonics</a:t>
            </a:r>
            <a:r>
              <a:rPr lang="en-GB" dirty="0">
                <a:solidFill>
                  <a:schemeClr val="accent2"/>
                </a:solidFill>
                <a:cs typeface="Calibri"/>
              </a:rPr>
              <a:t> programme to give every child the best possible start to their reading journey.</a:t>
            </a:r>
          </a:p>
          <a:p>
            <a:pPr marL="0" indent="0">
              <a:buNone/>
            </a:pPr>
            <a:r>
              <a:rPr lang="en-GB" dirty="0">
                <a:solidFill>
                  <a:schemeClr val="accent2"/>
                </a:solidFill>
                <a:cs typeface="Calibri"/>
              </a:rPr>
              <a:t>We build the foundations for children to succeed with phonics in Reception.</a:t>
            </a:r>
          </a:p>
          <a:p>
            <a:pPr marL="0" indent="0">
              <a:buNone/>
            </a:pPr>
            <a:r>
              <a:rPr lang="en-GB" dirty="0">
                <a:solidFill>
                  <a:schemeClr val="accent2"/>
                </a:solidFill>
                <a:cs typeface="Calibri"/>
              </a:rPr>
              <a:t>We do this using Little Wandle’s </a:t>
            </a:r>
            <a:r>
              <a:rPr lang="en-GB" b="1" dirty="0">
                <a:solidFill>
                  <a:schemeClr val="accent2"/>
                </a:solidFill>
                <a:cs typeface="Calibri"/>
              </a:rPr>
              <a:t>Tuning </a:t>
            </a:r>
            <a:br>
              <a:rPr lang="en-GB" b="1" dirty="0">
                <a:solidFill>
                  <a:schemeClr val="accent2"/>
                </a:solidFill>
                <a:cs typeface="Calibri"/>
              </a:rPr>
            </a:br>
            <a:r>
              <a:rPr lang="en-GB" b="1" dirty="0">
                <a:solidFill>
                  <a:schemeClr val="accent2"/>
                </a:solidFill>
                <a:cs typeface="Calibri"/>
              </a:rPr>
              <a:t>into sounds</a:t>
            </a:r>
            <a:r>
              <a:rPr lang="en-GB" dirty="0">
                <a:solidFill>
                  <a:schemeClr val="accent2"/>
                </a:solidFill>
                <a:cs typeface="Calibri"/>
              </a:rPr>
              <a:t> and </a:t>
            </a:r>
            <a:r>
              <a:rPr lang="en-GB" b="1" dirty="0">
                <a:solidFill>
                  <a:schemeClr val="accent2"/>
                </a:solidFill>
                <a:cs typeface="Calibri"/>
              </a:rPr>
              <a:t>Rhyme time</a:t>
            </a:r>
            <a:r>
              <a:rPr lang="en-GB" dirty="0">
                <a:solidFill>
                  <a:schemeClr val="accent2"/>
                </a:solidFill>
                <a:cs typeface="Calibri"/>
              </a:rPr>
              <a:t> activities.</a:t>
            </a:r>
          </a:p>
        </p:txBody>
      </p:sp>
      <p:pic>
        <p:nvPicPr>
          <p:cNvPr id="5" name="Picture 5">
            <a:extLst>
              <a:ext uri="{FF2B5EF4-FFF2-40B4-BE49-F238E27FC236}">
                <a16:creationId xmlns:a16="http://schemas.microsoft.com/office/drawing/2014/main" id="{B03D4883-3D4A-692A-7011-91E5E34A595A}"/>
              </a:ext>
            </a:extLst>
          </p:cNvPr>
          <p:cNvPicPr>
            <a:picLocks noChangeAspect="1"/>
          </p:cNvPicPr>
          <p:nvPr/>
        </p:nvPicPr>
        <p:blipFill>
          <a:blip r:embed="rId3"/>
          <a:stretch>
            <a:fillRect/>
          </a:stretch>
        </p:blipFill>
        <p:spPr>
          <a:xfrm>
            <a:off x="6827510" y="2683801"/>
            <a:ext cx="5073727" cy="3374024"/>
          </a:xfrm>
          <a:prstGeom prst="roundRect">
            <a:avLst/>
          </a:prstGeom>
        </p:spPr>
      </p:pic>
      <p:sp>
        <p:nvSpPr>
          <p:cNvPr id="6" name="Title 6">
            <a:extLst>
              <a:ext uri="{FF2B5EF4-FFF2-40B4-BE49-F238E27FC236}">
                <a16:creationId xmlns:a16="http://schemas.microsoft.com/office/drawing/2014/main" id="{B0B2CBB7-12BB-02A7-CC58-7172C7CE53AC}"/>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ea typeface="+mj-lt"/>
                <a:cs typeface="+mj-lt"/>
              </a:rPr>
              <a:t>Little </a:t>
            </a:r>
            <a:r>
              <a:rPr lang="en-US" sz="4000" b="1" dirty="0" err="1">
                <a:solidFill>
                  <a:schemeClr val="accent2"/>
                </a:solidFill>
                <a:ea typeface="+mj-lt"/>
                <a:cs typeface="+mj-lt"/>
              </a:rPr>
              <a:t>Wandle</a:t>
            </a:r>
            <a:r>
              <a:rPr lang="en-US" sz="4000" b="1" dirty="0">
                <a:solidFill>
                  <a:schemeClr val="accent2"/>
                </a:solidFill>
                <a:ea typeface="+mj-lt"/>
                <a:cs typeface="+mj-lt"/>
              </a:rPr>
              <a:t> Foundations for Phonics</a:t>
            </a:r>
            <a:endParaRPr lang="en-US" sz="4000" b="1" dirty="0">
              <a:solidFill>
                <a:schemeClr val="tx2"/>
              </a:solidFill>
            </a:endParaRPr>
          </a:p>
        </p:txBody>
      </p:sp>
    </p:spTree>
    <p:extLst>
      <p:ext uri="{BB962C8B-B14F-4D97-AF65-F5344CB8AC3E}">
        <p14:creationId xmlns:p14="http://schemas.microsoft.com/office/powerpoint/2010/main" val="1463542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pPr marL="0" indent="0">
              <a:buNone/>
            </a:pPr>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Spelling	</a:t>
            </a:r>
            <a:endParaRPr lang="en-GB" dirty="0">
              <a:cs typeface="Calibri"/>
            </a:endParaRPr>
          </a:p>
        </p:txBody>
      </p:sp>
      <p:pic>
        <p:nvPicPr>
          <p:cNvPr id="5" name="Picture 4"/>
          <p:cNvPicPr>
            <a:picLocks noChangeAspect="1"/>
          </p:cNvPicPr>
          <p:nvPr/>
        </p:nvPicPr>
        <p:blipFill>
          <a:blip r:embed="rId3"/>
          <a:stretch>
            <a:fillRect/>
          </a:stretch>
        </p:blipFill>
        <p:spPr>
          <a:xfrm>
            <a:off x="9424242" y="2348331"/>
            <a:ext cx="1485705" cy="1512168"/>
          </a:xfrm>
          <a:prstGeom prst="rect">
            <a:avLst/>
          </a:prstGeom>
        </p:spPr>
      </p:pic>
    </p:spTree>
    <p:extLst>
      <p:ext uri="{BB962C8B-B14F-4D97-AF65-F5344CB8AC3E}">
        <p14:creationId xmlns:p14="http://schemas.microsoft.com/office/powerpoint/2010/main" val="884666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148447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many of the words by silent blending (in their head) – their reading will be automatic</a:t>
            </a:r>
            <a:endParaRPr lang="en-US" sz="2400" dirty="0">
              <a:solidFill>
                <a:schemeClr val="accent2"/>
              </a:solidFill>
              <a:cs typeface="Calibri"/>
            </a:endParaRPr>
          </a:p>
          <a:p>
            <a:r>
              <a:rPr lang="en-US" sz="2400" dirty="0">
                <a:solidFill>
                  <a:schemeClr val="accent2"/>
                </a:solidFill>
              </a:rPr>
              <a:t>only need to stop and sound out about 5% of the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b="1" dirty="0"/>
              <a:t>Reading a book at the right level</a:t>
            </a:r>
            <a:endParaRPr lang="en-US" sz="3600" b="1" dirty="0">
              <a:cs typeface="Calibri"/>
            </a:endParaRP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616624" cy="4176464"/>
          </a:xfrm>
        </p:spPr>
        <p:txBody>
          <a:bodyPr lIns="91440" tIns="45720" rIns="91440" bIns="45720" anchor="t"/>
          <a:lstStyle/>
          <a:p>
            <a:pPr marL="0" indent="0">
              <a:buNone/>
            </a:pPr>
            <a:r>
              <a:rPr lang="en-GB" b="1" dirty="0">
                <a:solidFill>
                  <a:schemeClr val="accent2"/>
                </a:solidFill>
              </a:rPr>
              <a:t>Reading practice sessions are: </a:t>
            </a:r>
            <a:endParaRPr lang="en-GB" b="1" dirty="0">
              <a:solidFill>
                <a:schemeClr val="tx2"/>
              </a:solidFill>
            </a:endParaRPr>
          </a:p>
          <a:p>
            <a:r>
              <a:rPr lang="en-GB" dirty="0">
                <a:solidFill>
                  <a:schemeClr val="accent2"/>
                </a:solidFill>
              </a:rPr>
              <a:t>timetabled three times a week </a:t>
            </a:r>
            <a:endParaRPr lang="en-GB" dirty="0">
              <a:solidFill>
                <a:schemeClr val="accent2"/>
              </a:solidFill>
              <a:cs typeface="Calibri"/>
            </a:endParaRP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cs typeface="Calibri"/>
            </a:endParaRPr>
          </a:p>
          <a:p>
            <a:r>
              <a:rPr lang="en-US" dirty="0">
                <a:solidFill>
                  <a:schemeClr val="accent2"/>
                </a:solidFill>
              </a:rPr>
              <a:t>children in Reception will bring </a:t>
            </a:r>
            <a:r>
              <a:rPr lang="en-US">
                <a:solidFill>
                  <a:schemeClr val="accent2"/>
                </a:solidFill>
              </a:rPr>
              <a:t>a decodable book </a:t>
            </a:r>
            <a:r>
              <a:rPr lang="en-US" dirty="0">
                <a:solidFill>
                  <a:schemeClr val="accent2"/>
                </a:solidFill>
              </a:rPr>
              <a:t>home by first week of Advent 2 half-term.</a:t>
            </a:r>
            <a:endParaRPr lang="en-US" dirty="0">
              <a:solidFill>
                <a:schemeClr val="accent2"/>
              </a:solidFill>
              <a:cs typeface="Calibri"/>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lIns="91440" tIns="45720" rIns="91440" bIns="45720" anchor="b" anchorCtr="0"/>
          <a:lstStyle/>
          <a:p>
            <a:r>
              <a:rPr lang="en-US"/>
              <a:t>How do we </a:t>
            </a:r>
            <a:r>
              <a:rPr lang="en-US" err="1"/>
              <a:t>practise</a:t>
            </a:r>
            <a:r>
              <a:rPr lang="en-US"/>
              <a:t>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10368213" cy="1152128"/>
          </a:xfrm>
        </p:spPr>
        <p:txBody>
          <a:bodyPr lIns="91440" tIns="45720" rIns="91440" bIns="45720" anchor="b" anchorCtr="0"/>
          <a:lstStyle/>
          <a:p>
            <a:r>
              <a:rPr lang="en-US" dirty="0"/>
              <a:t>How do we find the right book for your child?</a:t>
            </a:r>
            <a:endParaRPr lang="en-US" dirty="0">
              <a:cs typeface="Calibri"/>
            </a:endParaRP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a:t>
            </a:r>
            <a:endParaRPr lang="en-US" dirty="0">
              <a:cs typeface="Calibri"/>
            </a:endParaRP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dirty="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dirty="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689134"/>
            <a:ext cx="9332136" cy="1152128"/>
          </a:xfrm>
        </p:spPr>
        <p:txBody>
          <a:bodyPr lIns="91440" tIns="45720" rIns="91440" bIns="45720" anchor="b" anchorCtr="0"/>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a:solidFill>
                  <a:schemeClr val="tx1">
                    <a:lumMod val="65000"/>
                    <a:lumOff val="35000"/>
                  </a:schemeClr>
                </a:solidFill>
                <a:latin typeface="Calibri"/>
                <a:cs typeface="Calibri"/>
              </a:rPr>
              <a:t>Parental involvement in the development of children’s reading skills:  A five-year longitudinal study </a:t>
            </a:r>
            <a:r>
              <a:rPr lang="en-US" sz="1400">
                <a:solidFill>
                  <a:schemeClr val="tx1">
                    <a:lumMod val="65000"/>
                    <a:lumOff val="35000"/>
                  </a:schemeClr>
                </a:solidFill>
                <a:latin typeface="Calibri"/>
                <a:cs typeface="Calibri"/>
              </a:rPr>
              <a:t>(2002) </a:t>
            </a:r>
            <a:r>
              <a:rPr lang="en-US" sz="1400" err="1">
                <a:solidFill>
                  <a:schemeClr val="tx1">
                    <a:lumMod val="65000"/>
                    <a:lumOff val="35000"/>
                  </a:schemeClr>
                </a:solidFill>
                <a:latin typeface="Calibri"/>
                <a:cs typeface="Calibri"/>
              </a:rPr>
              <a:t>Senechal</a:t>
            </a:r>
            <a:r>
              <a:rPr lang="en-US" sz="1400">
                <a:solidFill>
                  <a:schemeClr val="tx1">
                    <a:lumMod val="65000"/>
                    <a:lumOff val="35000"/>
                  </a:schemeClr>
                </a:solidFill>
                <a:latin typeface="Calibri"/>
                <a:cs typeface="Calibri"/>
              </a:rPr>
              <a:t>, M. and </a:t>
            </a:r>
            <a:r>
              <a:rPr lang="en-US" sz="1400" err="1">
                <a:solidFill>
                  <a:schemeClr val="tx1">
                    <a:lumMod val="65000"/>
                    <a:lumOff val="35000"/>
                  </a:schemeClr>
                </a:solidFill>
                <a:latin typeface="Calibri"/>
                <a:cs typeface="Calibri"/>
              </a:rPr>
              <a:t>Lefvre</a:t>
            </a:r>
            <a:r>
              <a:rPr lang="en-US" sz="140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41262"/>
            <a:ext cx="4392488" cy="3909005"/>
          </a:xfrm>
          <a:prstGeom prst="roundRect">
            <a:avLst/>
          </a:prstGeom>
        </p:spPr>
      </p:pic>
    </p:spTree>
    <p:extLst>
      <p:ext uri="{BB962C8B-B14F-4D97-AF65-F5344CB8AC3E}">
        <p14:creationId xmlns:p14="http://schemas.microsoft.com/office/powerpoint/2010/main" val="57122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a:t>One of the greatest gifts adults can give is to read to children </a:t>
            </a:r>
          </a:p>
          <a:p>
            <a:r>
              <a:rPr lang="en-US" b="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2E0810-9411-4A16-8EC0-7C98FA8020C4}"/>
              </a:ext>
            </a:extLst>
          </p:cNvPr>
          <p:cNvSpPr>
            <a:spLocks noGrp="1"/>
          </p:cNvSpPr>
          <p:nvPr>
            <p:ph type="body" sz="quarter" idx="10"/>
          </p:nvPr>
        </p:nvSpPr>
        <p:spPr>
          <a:xfrm>
            <a:off x="479376" y="1484784"/>
            <a:ext cx="11161240" cy="4822710"/>
          </a:xfrm>
        </p:spPr>
        <p:txBody>
          <a:bodyPr/>
          <a:lstStyle/>
          <a:p>
            <a:r>
              <a:rPr lang="en-US" dirty="0"/>
              <a:t>Logging in</a:t>
            </a:r>
          </a:p>
          <a:p>
            <a:pPr marL="0" indent="0">
              <a:buNone/>
            </a:pPr>
            <a:r>
              <a:rPr lang="en-US" dirty="0"/>
              <a:t>Your child has been set up to access the Big Cat eBook Library with a username and password</a:t>
            </a:r>
          </a:p>
          <a:p>
            <a:pPr marL="0" indent="0">
              <a:buNone/>
            </a:pPr>
            <a:endParaRPr lang="en-US" dirty="0"/>
          </a:p>
          <a:p>
            <a:pPr marL="0" indent="0">
              <a:buNone/>
            </a:pPr>
            <a:r>
              <a:rPr lang="en-US" u="sng" dirty="0"/>
              <a:t>Reading the eBooks</a:t>
            </a:r>
          </a:p>
          <a:p>
            <a:pPr marL="0" indent="0">
              <a:buNone/>
            </a:pPr>
            <a:r>
              <a:rPr lang="en-US" dirty="0"/>
              <a:t> Once you have logged in you will see the Library screen, which contains the Big Cat eBooks assigned to your child by their teacher. To open a book, click on the cover</a:t>
            </a:r>
            <a:endParaRPr lang="en-GB" dirty="0"/>
          </a:p>
        </p:txBody>
      </p:sp>
      <p:sp>
        <p:nvSpPr>
          <p:cNvPr id="3" name="Title 2">
            <a:extLst>
              <a:ext uri="{FF2B5EF4-FFF2-40B4-BE49-F238E27FC236}">
                <a16:creationId xmlns:a16="http://schemas.microsoft.com/office/drawing/2014/main" id="{C6F37E08-5CD1-4D64-AD22-FA6450D2AEA3}"/>
              </a:ext>
            </a:extLst>
          </p:cNvPr>
          <p:cNvSpPr>
            <a:spLocks noGrp="1"/>
          </p:cNvSpPr>
          <p:nvPr>
            <p:ph type="title"/>
          </p:nvPr>
        </p:nvSpPr>
        <p:spPr/>
        <p:txBody>
          <a:bodyPr/>
          <a:lstStyle/>
          <a:p>
            <a:r>
              <a:rPr lang="en-US" dirty="0"/>
              <a:t>Big Cat Collins </a:t>
            </a:r>
            <a:endParaRPr lang="en-GB" dirty="0"/>
          </a:p>
        </p:txBody>
      </p:sp>
    </p:spTree>
    <p:extLst>
      <p:ext uri="{BB962C8B-B14F-4D97-AF65-F5344CB8AC3E}">
        <p14:creationId xmlns:p14="http://schemas.microsoft.com/office/powerpoint/2010/main" val="163610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77294" y="2914315"/>
            <a:ext cx="7878338" cy="3168352"/>
          </a:xfrm>
          <a:prstGeom prst="rect">
            <a:avLst/>
          </a:prstGeom>
          <a:ln>
            <a:noFill/>
          </a:ln>
        </p:spPr>
        <p:txBody>
          <a:bodyPr lIns="91440" tIns="45720" rIns="91440" bIns="45720" anchor="t"/>
          <a:lstStyle/>
          <a:p>
            <a:pPr marL="0" indent="0">
              <a:buNone/>
            </a:pPr>
            <a:r>
              <a:rPr lang="en-GB" dirty="0">
                <a:solidFill>
                  <a:schemeClr val="accent2"/>
                </a:solidFill>
                <a:cs typeface="Calibri"/>
              </a:rPr>
              <a:t>Research tells us that there are important skills that children need to practise to help them learn phonics.</a:t>
            </a:r>
          </a:p>
          <a:p>
            <a:pPr marL="0" indent="0">
              <a:buNone/>
            </a:pPr>
            <a:r>
              <a:rPr lang="en-GB" dirty="0">
                <a:solidFill>
                  <a:schemeClr val="accent2"/>
                </a:solidFill>
                <a:cs typeface="Calibri"/>
              </a:rPr>
              <a:t>Nursery is where we practise these skills. Formal phonics teaching begins in Reception.</a:t>
            </a:r>
          </a:p>
          <a:p>
            <a:pPr marL="0" indent="0">
              <a:buNone/>
            </a:pPr>
            <a:r>
              <a:rPr lang="en-GB" b="1" dirty="0">
                <a:solidFill>
                  <a:schemeClr val="accent2"/>
                </a:solidFill>
                <a:cs typeface="Calibri"/>
              </a:rPr>
              <a:t>Let’s look at what we focus on in Nursery and what you can do at home, too.</a:t>
            </a:r>
          </a:p>
        </p:txBody>
      </p:sp>
      <p:sp>
        <p:nvSpPr>
          <p:cNvPr id="2" name="Title 6">
            <a:extLst>
              <a:ext uri="{FF2B5EF4-FFF2-40B4-BE49-F238E27FC236}">
                <a16:creationId xmlns:a16="http://schemas.microsoft.com/office/drawing/2014/main" id="{BA9D4D5E-7C07-7E2D-7977-C33467F7FEBF}"/>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What helps children get ready for phonics?</a:t>
            </a:r>
            <a:endParaRPr lang="en-US" sz="4000" b="1" dirty="0">
              <a:solidFill>
                <a:schemeClr val="tx2"/>
              </a:solidFill>
            </a:endParaRPr>
          </a:p>
        </p:txBody>
      </p:sp>
    </p:spTree>
    <p:extLst>
      <p:ext uri="{BB962C8B-B14F-4D97-AF65-F5344CB8AC3E}">
        <p14:creationId xmlns:p14="http://schemas.microsoft.com/office/powerpoint/2010/main" val="2186337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B298F-E275-4279-ABEA-E941F88C9FAC}"/>
              </a:ext>
            </a:extLst>
          </p:cNvPr>
          <p:cNvPicPr>
            <a:picLocks noChangeAspect="1"/>
          </p:cNvPicPr>
          <p:nvPr/>
        </p:nvPicPr>
        <p:blipFill>
          <a:blip r:embed="rId2"/>
          <a:stretch>
            <a:fillRect/>
          </a:stretch>
        </p:blipFill>
        <p:spPr>
          <a:xfrm>
            <a:off x="2418788" y="0"/>
            <a:ext cx="7354424" cy="6858000"/>
          </a:xfrm>
          <a:prstGeom prst="rect">
            <a:avLst/>
          </a:prstGeom>
        </p:spPr>
      </p:pic>
    </p:spTree>
    <p:extLst>
      <p:ext uri="{BB962C8B-B14F-4D97-AF65-F5344CB8AC3E}">
        <p14:creationId xmlns:p14="http://schemas.microsoft.com/office/powerpoint/2010/main" val="43161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77078" y="2424372"/>
            <a:ext cx="701174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talk about different types of sounds</a:t>
            </a:r>
          </a:p>
          <a:p>
            <a:pPr marL="457200" indent="-457200"/>
            <a:r>
              <a:rPr lang="en-GB" dirty="0">
                <a:solidFill>
                  <a:schemeClr val="accent2"/>
                </a:solidFill>
                <a:cs typeface="Calibri"/>
              </a:rPr>
              <a:t>play listening games, </a:t>
            </a:r>
            <a:br>
              <a:rPr lang="en-GB" dirty="0">
                <a:solidFill>
                  <a:schemeClr val="accent2"/>
                </a:solidFill>
                <a:cs typeface="Calibri"/>
              </a:rPr>
            </a:br>
            <a:r>
              <a:rPr lang="en-GB" dirty="0">
                <a:solidFill>
                  <a:schemeClr val="accent2"/>
                </a:solidFill>
                <a:cs typeface="Calibri"/>
              </a:rPr>
              <a:t>for example, </a:t>
            </a:r>
            <a:r>
              <a:rPr lang="en-GB" b="1" dirty="0">
                <a:solidFill>
                  <a:schemeClr val="accent2"/>
                </a:solidFill>
                <a:cs typeface="Calibri"/>
              </a:rPr>
              <a:t>Voice sounds</a:t>
            </a:r>
            <a:r>
              <a:rPr lang="en-GB" dirty="0">
                <a:solidFill>
                  <a:schemeClr val="accent2"/>
                </a:solidFill>
                <a:cs typeface="Calibri"/>
              </a:rPr>
              <a:t>.</a:t>
            </a:r>
          </a:p>
          <a:p>
            <a:pPr marL="0" indent="0">
              <a:buNone/>
            </a:pP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draw your child’s attention to different sounds around them, for example, ‘Listen to the loud noise! It sounds like an engine.’</a:t>
            </a:r>
          </a:p>
          <a:p>
            <a:pPr marL="457200" indent="-457200"/>
            <a:endParaRPr lang="en-GB" dirty="0">
              <a:solidFill>
                <a:srgbClr val="0C4F76"/>
              </a:solidFill>
              <a:cs typeface="Calibri"/>
            </a:endParaRPr>
          </a:p>
        </p:txBody>
      </p:sp>
      <p:pic>
        <p:nvPicPr>
          <p:cNvPr id="12" name="Picture 12">
            <a:extLst>
              <a:ext uri="{FF2B5EF4-FFF2-40B4-BE49-F238E27FC236}">
                <a16:creationId xmlns:a16="http://schemas.microsoft.com/office/drawing/2014/main" id="{92B242BB-29B3-2475-D7FA-1C7A6429E682}"/>
              </a:ext>
            </a:extLst>
          </p:cNvPr>
          <p:cNvPicPr>
            <a:picLocks noChangeAspect="1"/>
          </p:cNvPicPr>
          <p:nvPr/>
        </p:nvPicPr>
        <p:blipFill>
          <a:blip r:embed="rId3"/>
          <a:stretch>
            <a:fillRect/>
          </a:stretch>
        </p:blipFill>
        <p:spPr>
          <a:xfrm>
            <a:off x="7674796" y="2938686"/>
            <a:ext cx="4244920" cy="3246355"/>
          </a:xfrm>
          <a:prstGeom prst="roundRect">
            <a:avLst/>
          </a:prstGeom>
        </p:spPr>
      </p:pic>
      <p:pic>
        <p:nvPicPr>
          <p:cNvPr id="5" name="Picture 5">
            <a:extLst>
              <a:ext uri="{FF2B5EF4-FFF2-40B4-BE49-F238E27FC236}">
                <a16:creationId xmlns:a16="http://schemas.microsoft.com/office/drawing/2014/main" id="{1B20DC9E-8976-7AD5-AB26-A9FA4AAFF8A4}"/>
              </a:ext>
            </a:extLst>
          </p:cNvPr>
          <p:cNvPicPr>
            <a:picLocks noChangeAspect="1"/>
          </p:cNvPicPr>
          <p:nvPr/>
        </p:nvPicPr>
        <p:blipFill>
          <a:blip r:embed="rId4"/>
          <a:stretch>
            <a:fillRect/>
          </a:stretch>
        </p:blipFill>
        <p:spPr>
          <a:xfrm>
            <a:off x="613859" y="495556"/>
            <a:ext cx="874144" cy="859767"/>
          </a:xfrm>
          <a:prstGeom prst="rect">
            <a:avLst/>
          </a:prstGeom>
        </p:spPr>
      </p:pic>
      <p:sp>
        <p:nvSpPr>
          <p:cNvPr id="2" name="Title 6">
            <a:extLst>
              <a:ext uri="{FF2B5EF4-FFF2-40B4-BE49-F238E27FC236}">
                <a16:creationId xmlns:a16="http://schemas.microsoft.com/office/drawing/2014/main" id="{77B61001-C6F2-9FD0-A8C9-8BBB8F44B51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Listening games</a:t>
            </a:r>
            <a:endParaRPr lang="en-US" sz="4000" b="1" dirty="0">
              <a:solidFill>
                <a:schemeClr val="tx2"/>
              </a:solidFill>
            </a:endParaRPr>
          </a:p>
        </p:txBody>
      </p:sp>
    </p:spTree>
    <p:extLst>
      <p:ext uri="{BB962C8B-B14F-4D97-AF65-F5344CB8AC3E}">
        <p14:creationId xmlns:p14="http://schemas.microsoft.com/office/powerpoint/2010/main" val="372003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68007" y="2329971"/>
            <a:ext cx="1047922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sing rhymes regularly</a:t>
            </a:r>
            <a:endParaRPr lang="en-US" dirty="0">
              <a:solidFill>
                <a:schemeClr val="accent2"/>
              </a:solidFill>
              <a:cs typeface="Calibri"/>
            </a:endParaRPr>
          </a:p>
          <a:p>
            <a:pPr marL="457200" indent="-457200"/>
            <a:r>
              <a:rPr lang="en-GB" dirty="0">
                <a:solidFill>
                  <a:schemeClr val="accent2"/>
                </a:solidFill>
                <a:cs typeface="Calibri"/>
              </a:rPr>
              <a:t>leave gaps at the end of the line for children to complete the rhyme, for example, ‘Hickory dickory dock, the mouse ran up the ______.’</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read lots of rhymes and sing songs</a:t>
            </a:r>
          </a:p>
          <a:p>
            <a:pPr marL="457200" indent="-457200"/>
            <a:r>
              <a:rPr lang="en-GB" dirty="0">
                <a:solidFill>
                  <a:schemeClr val="accent2"/>
                </a:solidFill>
                <a:cs typeface="Calibri"/>
              </a:rPr>
              <a:t>pause for your child to complete the rhyme</a:t>
            </a:r>
          </a:p>
          <a:p>
            <a:pPr marL="457200" indent="-457200"/>
            <a:r>
              <a:rPr lang="en-GB" dirty="0">
                <a:solidFill>
                  <a:schemeClr val="accent2"/>
                </a:solidFill>
                <a:cs typeface="Calibri"/>
              </a:rPr>
              <a:t>make up silly rhymes, for example, ‘Get your coat, </a:t>
            </a:r>
            <a:br>
              <a:rPr lang="en-GB" dirty="0">
                <a:solidFill>
                  <a:schemeClr val="accent2"/>
                </a:solidFill>
                <a:cs typeface="Calibri"/>
              </a:rPr>
            </a:br>
            <a:r>
              <a:rPr lang="en-GB" dirty="0">
                <a:solidFill>
                  <a:schemeClr val="accent2"/>
                </a:solidFill>
                <a:cs typeface="Calibri"/>
              </a:rPr>
              <a:t>you little goat! So we can leave the house, little mouse!’</a:t>
            </a:r>
          </a:p>
          <a:p>
            <a:pPr marL="457200" indent="-457200"/>
            <a:endParaRPr lang="en-GB" dirty="0">
              <a:solidFill>
                <a:srgbClr val="0C4F76"/>
              </a:solidFill>
              <a:cs typeface="Calibri"/>
            </a:endParaRPr>
          </a:p>
        </p:txBody>
      </p:sp>
      <p:pic>
        <p:nvPicPr>
          <p:cNvPr id="6" name="Picture 8">
            <a:extLst>
              <a:ext uri="{FF2B5EF4-FFF2-40B4-BE49-F238E27FC236}">
                <a16:creationId xmlns:a16="http://schemas.microsoft.com/office/drawing/2014/main" id="{00CC06D9-1575-3F45-13B3-63C9A8E90E1B}"/>
              </a:ext>
            </a:extLst>
          </p:cNvPr>
          <p:cNvPicPr>
            <a:picLocks noChangeAspect="1"/>
          </p:cNvPicPr>
          <p:nvPr/>
        </p:nvPicPr>
        <p:blipFill>
          <a:blip r:embed="rId3"/>
          <a:stretch>
            <a:fillRect/>
          </a:stretch>
        </p:blipFill>
        <p:spPr>
          <a:xfrm>
            <a:off x="568007" y="527715"/>
            <a:ext cx="802257" cy="787880"/>
          </a:xfrm>
          <a:prstGeom prst="rect">
            <a:avLst/>
          </a:prstGeom>
        </p:spPr>
      </p:pic>
      <p:sp>
        <p:nvSpPr>
          <p:cNvPr id="2" name="Title 6">
            <a:extLst>
              <a:ext uri="{FF2B5EF4-FFF2-40B4-BE49-F238E27FC236}">
                <a16:creationId xmlns:a16="http://schemas.microsoft.com/office/drawing/2014/main" id="{E9E8BFFA-2CFB-5BE8-5B5F-998552F1068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Songs and rhymes</a:t>
            </a:r>
            <a:endParaRPr lang="en-US" sz="4000" b="1" dirty="0">
              <a:solidFill>
                <a:schemeClr val="tx2"/>
              </a:solidFill>
            </a:endParaRPr>
          </a:p>
        </p:txBody>
      </p:sp>
      <p:pic>
        <p:nvPicPr>
          <p:cNvPr id="4" name="Picture 3" descr="A mouse next to a clock&#10;&#10;Description automatically generated">
            <a:extLst>
              <a:ext uri="{FF2B5EF4-FFF2-40B4-BE49-F238E27FC236}">
                <a16:creationId xmlns:a16="http://schemas.microsoft.com/office/drawing/2014/main" id="{9694327B-18B9-121B-2D2D-39D083C157BC}"/>
              </a:ext>
            </a:extLst>
          </p:cNvPr>
          <p:cNvPicPr>
            <a:picLocks noChangeAspect="1"/>
          </p:cNvPicPr>
          <p:nvPr/>
        </p:nvPicPr>
        <p:blipFill rotWithShape="1">
          <a:blip r:embed="rId4"/>
          <a:srcRect l="72059"/>
          <a:stretch/>
        </p:blipFill>
        <p:spPr>
          <a:xfrm rot="21446043">
            <a:off x="10652495" y="3810100"/>
            <a:ext cx="1322774" cy="3134447"/>
          </a:xfrm>
          <a:prstGeom prst="rect">
            <a:avLst/>
          </a:prstGeom>
        </p:spPr>
      </p:pic>
      <p:pic>
        <p:nvPicPr>
          <p:cNvPr id="7" name="Picture 6" descr="A mouse next to a clock&#10;&#10;Description automatically generated">
            <a:extLst>
              <a:ext uri="{FF2B5EF4-FFF2-40B4-BE49-F238E27FC236}">
                <a16:creationId xmlns:a16="http://schemas.microsoft.com/office/drawing/2014/main" id="{525634EA-84C4-357B-1DB8-5EE70B5D4FAC}"/>
              </a:ext>
            </a:extLst>
          </p:cNvPr>
          <p:cNvPicPr>
            <a:picLocks noChangeAspect="1"/>
          </p:cNvPicPr>
          <p:nvPr/>
        </p:nvPicPr>
        <p:blipFill rotWithShape="1">
          <a:blip r:embed="rId4"/>
          <a:srcRect l="-341" r="28009"/>
          <a:stretch/>
        </p:blipFill>
        <p:spPr>
          <a:xfrm>
            <a:off x="9005324" y="4670326"/>
            <a:ext cx="1809160" cy="1655993"/>
          </a:xfrm>
          <a:prstGeom prst="rect">
            <a:avLst/>
          </a:prstGeom>
        </p:spPr>
      </p:pic>
    </p:spTree>
    <p:extLst>
      <p:ext uri="{BB962C8B-B14F-4D97-AF65-F5344CB8AC3E}">
        <p14:creationId xmlns:p14="http://schemas.microsoft.com/office/powerpoint/2010/main" val="2446099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83720" y="2445526"/>
            <a:ext cx="7422595"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clap the number of syllables in different words</a:t>
            </a:r>
            <a:endParaRPr lang="en-US" dirty="0">
              <a:solidFill>
                <a:schemeClr val="accent2"/>
              </a:solidFill>
              <a:cs typeface="Calibri"/>
            </a:endParaRPr>
          </a:p>
          <a:p>
            <a:pPr marL="457200" indent="-457200"/>
            <a:r>
              <a:rPr lang="en-GB" dirty="0">
                <a:solidFill>
                  <a:schemeClr val="accent2"/>
                </a:solidFill>
                <a:cs typeface="Calibri"/>
              </a:rPr>
              <a:t>highlight long and short words.</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clap the syllables of words</a:t>
            </a:r>
          </a:p>
          <a:p>
            <a:pPr marL="457200" indent="-457200"/>
            <a:r>
              <a:rPr lang="en-GB" dirty="0">
                <a:solidFill>
                  <a:schemeClr val="accent2"/>
                </a:solidFill>
                <a:cs typeface="Calibri"/>
              </a:rPr>
              <a:t>talk about long words, for example, </a:t>
            </a:r>
            <a:br>
              <a:rPr lang="en-GB" dirty="0">
                <a:solidFill>
                  <a:schemeClr val="accent2"/>
                </a:solidFill>
                <a:cs typeface="Calibri"/>
              </a:rPr>
            </a:br>
            <a:r>
              <a:rPr lang="en-GB" dirty="0">
                <a:solidFill>
                  <a:schemeClr val="accent2"/>
                </a:solidFill>
                <a:cs typeface="Calibri"/>
              </a:rPr>
              <a:t>‘Ooh, that’s a long word! Let’s clap it out.’</a:t>
            </a:r>
          </a:p>
          <a:p>
            <a:pPr marL="457200" indent="-457200"/>
            <a:r>
              <a:rPr lang="en-GB" dirty="0">
                <a:solidFill>
                  <a:schemeClr val="accent2"/>
                </a:solidFill>
                <a:cs typeface="Calibri"/>
              </a:rPr>
              <a:t>work out how many syllables </a:t>
            </a:r>
            <a:br>
              <a:rPr lang="en-GB" dirty="0">
                <a:solidFill>
                  <a:schemeClr val="accent2"/>
                </a:solidFill>
                <a:cs typeface="Calibri"/>
              </a:rPr>
            </a:br>
            <a:r>
              <a:rPr lang="en-GB" dirty="0">
                <a:solidFill>
                  <a:schemeClr val="accent2"/>
                </a:solidFill>
                <a:cs typeface="Calibri"/>
              </a:rPr>
              <a:t>there are in your family names.</a:t>
            </a:r>
            <a:endParaRPr lang="en-GB" dirty="0">
              <a:solidFill>
                <a:srgbClr val="0C4F76"/>
              </a:solidFill>
              <a:cs typeface="Calibri"/>
            </a:endParaRPr>
          </a:p>
          <a:p>
            <a:pPr marL="457200" indent="-457200"/>
            <a:endParaRPr lang="en-GB" dirty="0">
              <a:solidFill>
                <a:srgbClr val="0C4F76"/>
              </a:solidFill>
              <a:cs typeface="Calibri"/>
            </a:endParaRPr>
          </a:p>
        </p:txBody>
      </p:sp>
      <p:pic>
        <p:nvPicPr>
          <p:cNvPr id="2" name="Picture 4">
            <a:extLst>
              <a:ext uri="{FF2B5EF4-FFF2-40B4-BE49-F238E27FC236}">
                <a16:creationId xmlns:a16="http://schemas.microsoft.com/office/drawing/2014/main" id="{9E01EFEF-D8BF-5BC4-2480-94669A9B0F8C}"/>
              </a:ext>
            </a:extLst>
          </p:cNvPr>
          <p:cNvPicPr>
            <a:picLocks noChangeAspect="1"/>
          </p:cNvPicPr>
          <p:nvPr/>
        </p:nvPicPr>
        <p:blipFill>
          <a:blip r:embed="rId3"/>
          <a:stretch>
            <a:fillRect/>
          </a:stretch>
        </p:blipFill>
        <p:spPr>
          <a:xfrm>
            <a:off x="583721" y="490268"/>
            <a:ext cx="936736" cy="898134"/>
          </a:xfrm>
          <a:prstGeom prst="rect">
            <a:avLst/>
          </a:prstGeom>
        </p:spPr>
      </p:pic>
      <p:sp>
        <p:nvSpPr>
          <p:cNvPr id="10" name="Title 6">
            <a:extLst>
              <a:ext uri="{FF2B5EF4-FFF2-40B4-BE49-F238E27FC236}">
                <a16:creationId xmlns:a16="http://schemas.microsoft.com/office/drawing/2014/main" id="{84947ABB-CED8-BA6C-0B5A-B085208B0D5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Hearing syllables</a:t>
            </a:r>
            <a:endParaRPr lang="en-US" sz="4000" b="1" dirty="0">
              <a:solidFill>
                <a:schemeClr val="tx2"/>
              </a:solidFill>
            </a:endParaRPr>
          </a:p>
        </p:txBody>
      </p:sp>
      <p:pic>
        <p:nvPicPr>
          <p:cNvPr id="13" name="Picture 12" descr="A group of children sitting on the floor&#10;&#10;Description automatically generated with medium confidence">
            <a:extLst>
              <a:ext uri="{FF2B5EF4-FFF2-40B4-BE49-F238E27FC236}">
                <a16:creationId xmlns:a16="http://schemas.microsoft.com/office/drawing/2014/main" id="{8700D32B-E3DB-E4F7-9F83-BE6F025D4A89}"/>
              </a:ext>
            </a:extLst>
          </p:cNvPr>
          <p:cNvPicPr>
            <a:picLocks noChangeAspect="1"/>
          </p:cNvPicPr>
          <p:nvPr/>
        </p:nvPicPr>
        <p:blipFill>
          <a:blip r:embed="rId4"/>
          <a:stretch>
            <a:fillRect/>
          </a:stretch>
        </p:blipFill>
        <p:spPr>
          <a:xfrm>
            <a:off x="7442791" y="3551165"/>
            <a:ext cx="4530974" cy="3018387"/>
          </a:xfrm>
          <a:prstGeom prst="roundRect">
            <a:avLst/>
          </a:prstGeom>
        </p:spPr>
      </p:pic>
    </p:spTree>
    <p:extLst>
      <p:ext uri="{BB962C8B-B14F-4D97-AF65-F5344CB8AC3E}">
        <p14:creationId xmlns:p14="http://schemas.microsoft.com/office/powerpoint/2010/main" val="377584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83720" y="2445526"/>
            <a:ext cx="7422595"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clap the number of syllables in different words</a:t>
            </a:r>
            <a:endParaRPr lang="en-US" dirty="0">
              <a:solidFill>
                <a:schemeClr val="accent2"/>
              </a:solidFill>
              <a:cs typeface="Calibri"/>
            </a:endParaRPr>
          </a:p>
          <a:p>
            <a:pPr marL="457200" indent="-457200"/>
            <a:r>
              <a:rPr lang="en-GB" dirty="0">
                <a:solidFill>
                  <a:schemeClr val="accent2"/>
                </a:solidFill>
                <a:cs typeface="Calibri"/>
              </a:rPr>
              <a:t>highlight long and short words.</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clap the syllables of words</a:t>
            </a:r>
          </a:p>
          <a:p>
            <a:pPr marL="457200" indent="-457200"/>
            <a:r>
              <a:rPr lang="en-GB" dirty="0">
                <a:solidFill>
                  <a:schemeClr val="accent2"/>
                </a:solidFill>
                <a:cs typeface="Calibri"/>
              </a:rPr>
              <a:t>talk about long words, for example, </a:t>
            </a:r>
            <a:br>
              <a:rPr lang="en-GB" dirty="0">
                <a:solidFill>
                  <a:schemeClr val="accent2"/>
                </a:solidFill>
                <a:cs typeface="Calibri"/>
              </a:rPr>
            </a:br>
            <a:r>
              <a:rPr lang="en-GB" dirty="0">
                <a:solidFill>
                  <a:schemeClr val="accent2"/>
                </a:solidFill>
                <a:cs typeface="Calibri"/>
              </a:rPr>
              <a:t>‘Ooh, that’s a long word! Let’s clap it out.’</a:t>
            </a:r>
          </a:p>
          <a:p>
            <a:pPr marL="457200" indent="-457200"/>
            <a:r>
              <a:rPr lang="en-GB" dirty="0">
                <a:solidFill>
                  <a:schemeClr val="accent2"/>
                </a:solidFill>
                <a:cs typeface="Calibri"/>
              </a:rPr>
              <a:t>work out how many syllables </a:t>
            </a:r>
            <a:br>
              <a:rPr lang="en-GB" dirty="0">
                <a:solidFill>
                  <a:schemeClr val="accent2"/>
                </a:solidFill>
                <a:cs typeface="Calibri"/>
              </a:rPr>
            </a:br>
            <a:r>
              <a:rPr lang="en-GB" dirty="0">
                <a:solidFill>
                  <a:schemeClr val="accent2"/>
                </a:solidFill>
                <a:cs typeface="Calibri"/>
              </a:rPr>
              <a:t>there are in your family names.</a:t>
            </a:r>
            <a:endParaRPr lang="en-GB" dirty="0">
              <a:solidFill>
                <a:srgbClr val="0C4F76"/>
              </a:solidFill>
              <a:cs typeface="Calibri"/>
            </a:endParaRPr>
          </a:p>
          <a:p>
            <a:pPr marL="457200" indent="-457200"/>
            <a:endParaRPr lang="en-GB" dirty="0">
              <a:solidFill>
                <a:srgbClr val="0C4F76"/>
              </a:solidFill>
              <a:cs typeface="Calibri"/>
            </a:endParaRPr>
          </a:p>
        </p:txBody>
      </p:sp>
      <p:pic>
        <p:nvPicPr>
          <p:cNvPr id="2" name="Picture 4">
            <a:extLst>
              <a:ext uri="{FF2B5EF4-FFF2-40B4-BE49-F238E27FC236}">
                <a16:creationId xmlns:a16="http://schemas.microsoft.com/office/drawing/2014/main" id="{9E01EFEF-D8BF-5BC4-2480-94669A9B0F8C}"/>
              </a:ext>
            </a:extLst>
          </p:cNvPr>
          <p:cNvPicPr>
            <a:picLocks noChangeAspect="1"/>
          </p:cNvPicPr>
          <p:nvPr/>
        </p:nvPicPr>
        <p:blipFill>
          <a:blip r:embed="rId3"/>
          <a:stretch>
            <a:fillRect/>
          </a:stretch>
        </p:blipFill>
        <p:spPr>
          <a:xfrm>
            <a:off x="583721" y="490268"/>
            <a:ext cx="936736" cy="898134"/>
          </a:xfrm>
          <a:prstGeom prst="rect">
            <a:avLst/>
          </a:prstGeom>
        </p:spPr>
      </p:pic>
      <p:sp>
        <p:nvSpPr>
          <p:cNvPr id="10" name="Title 6">
            <a:extLst>
              <a:ext uri="{FF2B5EF4-FFF2-40B4-BE49-F238E27FC236}">
                <a16:creationId xmlns:a16="http://schemas.microsoft.com/office/drawing/2014/main" id="{84947ABB-CED8-BA6C-0B5A-B085208B0D5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Hearing syllables</a:t>
            </a:r>
            <a:endParaRPr lang="en-US" sz="4000" b="1" dirty="0">
              <a:solidFill>
                <a:schemeClr val="tx2"/>
              </a:solidFill>
            </a:endParaRPr>
          </a:p>
        </p:txBody>
      </p:sp>
      <p:pic>
        <p:nvPicPr>
          <p:cNvPr id="13" name="Picture 12" descr="A group of children sitting on the floor&#10;&#10;Description automatically generated with medium confidence">
            <a:extLst>
              <a:ext uri="{FF2B5EF4-FFF2-40B4-BE49-F238E27FC236}">
                <a16:creationId xmlns:a16="http://schemas.microsoft.com/office/drawing/2014/main" id="{8700D32B-E3DB-E4F7-9F83-BE6F025D4A89}"/>
              </a:ext>
            </a:extLst>
          </p:cNvPr>
          <p:cNvPicPr>
            <a:picLocks noChangeAspect="1"/>
          </p:cNvPicPr>
          <p:nvPr/>
        </p:nvPicPr>
        <p:blipFill>
          <a:blip r:embed="rId4"/>
          <a:stretch>
            <a:fillRect/>
          </a:stretch>
        </p:blipFill>
        <p:spPr>
          <a:xfrm>
            <a:off x="7442791" y="3551165"/>
            <a:ext cx="4530974" cy="3018387"/>
          </a:xfrm>
          <a:prstGeom prst="roundRect">
            <a:avLst/>
          </a:prstGeom>
        </p:spPr>
      </p:pic>
    </p:spTree>
    <p:extLst>
      <p:ext uri="{BB962C8B-B14F-4D97-AF65-F5344CB8AC3E}">
        <p14:creationId xmlns:p14="http://schemas.microsoft.com/office/powerpoint/2010/main" val="29892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a:t>making connections between the sounds of our spoken words and the letters that are used to write them down.</a:t>
            </a:r>
            <a:endParaRPr lang="en-US" sz="400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096000" y="108297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096000" y="2147903"/>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Trigraph</a:t>
            </a:r>
          </a:p>
        </p:txBody>
      </p:sp>
      <p:sp>
        <p:nvSpPr>
          <p:cNvPr id="12" name="Rounded Rectangle 11">
            <a:extLst>
              <a:ext uri="{FF2B5EF4-FFF2-40B4-BE49-F238E27FC236}">
                <a16:creationId xmlns:a16="http://schemas.microsoft.com/office/drawing/2014/main" id="{1F809C9B-4961-4B2A-BFAF-BDC4B0494E4B}"/>
              </a:ext>
            </a:extLst>
          </p:cNvPr>
          <p:cNvSpPr/>
          <p:nvPr/>
        </p:nvSpPr>
        <p:spPr>
          <a:xfrm>
            <a:off x="6149111" y="419243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Adjacent consonant</a:t>
            </a:r>
          </a:p>
        </p:txBody>
      </p:sp>
      <p:sp>
        <p:nvSpPr>
          <p:cNvPr id="13" name="Rounded Rectangle 12">
            <a:extLst>
              <a:ext uri="{FF2B5EF4-FFF2-40B4-BE49-F238E27FC236}">
                <a16:creationId xmlns:a16="http://schemas.microsoft.com/office/drawing/2014/main" id="{F205CE69-8B9F-4170-9BD6-062405B98DA0}"/>
              </a:ext>
            </a:extLst>
          </p:cNvPr>
          <p:cNvSpPr/>
          <p:nvPr/>
        </p:nvSpPr>
        <p:spPr>
          <a:xfrm>
            <a:off x="6149111" y="5137938"/>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digraph</a:t>
            </a:r>
          </a:p>
        </p:txBody>
      </p:sp>
      <p:sp>
        <p:nvSpPr>
          <p:cNvPr id="14" name="Rounded Rectangle 12">
            <a:extLst>
              <a:ext uri="{FF2B5EF4-FFF2-40B4-BE49-F238E27FC236}">
                <a16:creationId xmlns:a16="http://schemas.microsoft.com/office/drawing/2014/main" id="{42FAD619-39AB-4982-ABB0-80F1C5AD0863}"/>
              </a:ext>
            </a:extLst>
          </p:cNvPr>
          <p:cNvSpPr/>
          <p:nvPr/>
        </p:nvSpPr>
        <p:spPr>
          <a:xfrm>
            <a:off x="6149111" y="3184683"/>
            <a:ext cx="4608512" cy="7200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Year 1 also use</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schemas.microsoft.com/office/2006/metadata/properties"/>
    <ds:schemaRef ds:uri="http://schemas.openxmlformats.org/package/2006/metadata/core-properties"/>
    <ds:schemaRef ds:uri="http://purl.org/dc/dcmitype/"/>
    <ds:schemaRef ds:uri="http://schemas.microsoft.com/sharepoint/v3"/>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6d6ce26d-438a-4f93-8ad7-b70bc8847f7f"/>
    <ds:schemaRef ds:uri="b390c623-81a0-476f-984a-5b2ad478ef4f"/>
  </ds:schemaRefs>
</ds:datastoreItem>
</file>

<file path=customXml/itemProps3.xml><?xml version="1.0" encoding="utf-8"?>
<ds:datastoreItem xmlns:ds="http://schemas.openxmlformats.org/officeDocument/2006/customXml" ds:itemID="{EC35CB54-28F2-4157-A5A4-5F8B2640DC04}">
  <ds:schemaRefs>
    <ds:schemaRef ds:uri="6d6ce26d-438a-4f93-8ad7-b70bc8847f7f"/>
    <ds:schemaRef ds:uri="b390c623-81a0-476f-984a-5b2ad478ef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223</TotalTime>
  <Words>2934</Words>
  <Application>Microsoft Office PowerPoint</Application>
  <PresentationFormat>Widescreen</PresentationFormat>
  <Paragraphs>284</Paragraphs>
  <Slides>30</Slides>
  <Notes>28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Arial</vt:lpstr>
      <vt:lpstr>Arial,Sans-Serif</vt:lpstr>
      <vt:lpstr>Calibri</vt:lpstr>
      <vt:lpstr>Calibri Light</vt:lpstr>
      <vt:lpstr>Gotham Narrow Bold</vt:lpstr>
      <vt:lpstr>Helvetica</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Phonics is:</vt:lpstr>
      <vt:lpstr>Terminology </vt:lpstr>
      <vt:lpstr>In F2 this term we are teaching Phase 2 </vt:lpstr>
      <vt:lpstr>We teach Phase 2 in this order</vt:lpstr>
      <vt:lpstr>We teach blending so your child learns to read </vt:lpstr>
      <vt:lpstr>Tricky words</vt:lpstr>
      <vt:lpstr>Our progression</vt:lpstr>
      <vt:lpstr>In Year 1 this term we are teaching Phase 5 </vt:lpstr>
      <vt:lpstr>Reading words</vt:lpstr>
      <vt:lpstr>PowerPoint Presentation</vt:lpstr>
      <vt:lpstr>How do we teach spelling?</vt:lpstr>
      <vt:lpstr>PowerPoint Presentation</vt:lpstr>
      <vt:lpstr>Spelling </vt:lpstr>
      <vt:lpstr>We use assessment to match your child the right level of book</vt:lpstr>
      <vt:lpstr>Reading a book at the right level</vt:lpstr>
      <vt:lpstr>How do we practise reading in books?</vt:lpstr>
      <vt:lpstr>How do we find the right book for your child?</vt:lpstr>
      <vt:lpstr>PowerPoint Presentation</vt:lpstr>
      <vt:lpstr>Books going home</vt:lpstr>
      <vt:lpstr>The most important thing you can do is read with your child</vt:lpstr>
      <vt:lpstr>PowerPoint Presentation</vt:lpstr>
      <vt:lpstr>Big Cat Collins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Jerry Lucas</cp:lastModifiedBy>
  <cp:revision>32</cp:revision>
  <cp:lastPrinted>2021-11-08T18:32:12Z</cp:lastPrinted>
  <dcterms:modified xsi:type="dcterms:W3CDTF">2024-12-08T19:30:29Z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