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56" r:id="rId5"/>
    <p:sldId id="266" r:id="rId6"/>
    <p:sldId id="265" r:id="rId7"/>
    <p:sldId id="272" r:id="rId8"/>
    <p:sldId id="258" r:id="rId9"/>
    <p:sldId id="259" r:id="rId10"/>
    <p:sldId id="268" r:id="rId11"/>
    <p:sldId id="269" r:id="rId12"/>
    <p:sldId id="260" r:id="rId13"/>
    <p:sldId id="271" r:id="rId14"/>
    <p:sldId id="261" r:id="rId15"/>
    <p:sldId id="262" r:id="rId16"/>
    <p:sldId id="263" r:id="rId17"/>
    <p:sldId id="270" r:id="rId18"/>
    <p:sldId id="257" r:id="rId19"/>
    <p:sldId id="264" r:id="rId20"/>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Dekko" panose="020B0604020202020204" charset="0"/>
      <p:regular r:id="rId26"/>
    </p:embeddedFont>
    <p:embeddedFont>
      <p:font typeface="Fredoka"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E7FF"/>
    <a:srgbClr val="FFD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8704" autoAdjust="0"/>
  </p:normalViewPr>
  <p:slideViewPr>
    <p:cSldViewPr>
      <p:cViewPr varScale="1">
        <p:scale>
          <a:sx n="39" d="100"/>
          <a:sy n="39" d="100"/>
        </p:scale>
        <p:origin x="941"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A84475-45BF-4323-B1B8-819FC7C3F791}" type="datetimeFigureOut">
              <a:rPr lang="en-GB" smtClean="0"/>
              <a:t>04/10/2024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6C140-A259-4E6C-AFD7-3056F6D90CCA}" type="slidenum">
              <a:rPr lang="en-GB" smtClean="0"/>
              <a:t>‹#›</a:t>
            </a:fld>
            <a:endParaRPr lang="en-GB"/>
          </a:p>
        </p:txBody>
      </p:sp>
    </p:spTree>
    <p:extLst>
      <p:ext uri="{BB962C8B-B14F-4D97-AF65-F5344CB8AC3E}">
        <p14:creationId xmlns:p14="http://schemas.microsoft.com/office/powerpoint/2010/main" val="51902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you have the correct year group on here and the correct staff names.</a:t>
            </a:r>
          </a:p>
          <a:p>
            <a:r>
              <a:rPr lang="en-GB" dirty="0"/>
              <a:t>Welcome the parents, explain that today you are going to run through what class X will be learning this year, where things can be found on the website, how they can help at home. </a:t>
            </a:r>
          </a:p>
          <a:p>
            <a:r>
              <a:rPr lang="en-GB" dirty="0"/>
              <a:t>Explain that after the presentation, you are happy to speak to parents about individual children if they have any concerns or worries. </a:t>
            </a:r>
          </a:p>
        </p:txBody>
      </p:sp>
      <p:sp>
        <p:nvSpPr>
          <p:cNvPr id="4" name="Slide Number Placeholder 3"/>
          <p:cNvSpPr>
            <a:spLocks noGrp="1"/>
          </p:cNvSpPr>
          <p:nvPr>
            <p:ph type="sldNum" sz="quarter" idx="5"/>
          </p:nvPr>
        </p:nvSpPr>
        <p:spPr/>
        <p:txBody>
          <a:bodyPr/>
          <a:lstStyle/>
          <a:p>
            <a:fld id="{E616C140-A259-4E6C-AFD7-3056F6D90CCA}" type="slidenum">
              <a:rPr lang="en-GB" smtClean="0"/>
              <a:t>1</a:t>
            </a:fld>
            <a:endParaRPr lang="en-GB"/>
          </a:p>
        </p:txBody>
      </p:sp>
    </p:spTree>
    <p:extLst>
      <p:ext uri="{BB962C8B-B14F-4D97-AF65-F5344CB8AC3E}">
        <p14:creationId xmlns:p14="http://schemas.microsoft.com/office/powerpoint/2010/main" val="939847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to add in information about phonics here</a:t>
            </a:r>
          </a:p>
        </p:txBody>
      </p:sp>
      <p:sp>
        <p:nvSpPr>
          <p:cNvPr id="4" name="Slide Number Placeholder 3"/>
          <p:cNvSpPr>
            <a:spLocks noGrp="1"/>
          </p:cNvSpPr>
          <p:nvPr>
            <p:ph type="sldNum" sz="quarter" idx="5"/>
          </p:nvPr>
        </p:nvSpPr>
        <p:spPr/>
        <p:txBody>
          <a:bodyPr/>
          <a:lstStyle/>
          <a:p>
            <a:fld id="{E616C140-A259-4E6C-AFD7-3056F6D90CCA}" type="slidenum">
              <a:rPr lang="en-GB" smtClean="0"/>
              <a:t>10</a:t>
            </a:fld>
            <a:endParaRPr lang="en-GB"/>
          </a:p>
        </p:txBody>
      </p:sp>
    </p:spTree>
    <p:extLst>
      <p:ext uri="{BB962C8B-B14F-4D97-AF65-F5344CB8AC3E}">
        <p14:creationId xmlns:p14="http://schemas.microsoft.com/office/powerpoint/2010/main" val="163232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the importance of reading </a:t>
            </a:r>
          </a:p>
          <a:p>
            <a:r>
              <a:rPr lang="en-GB" dirty="0"/>
              <a:t>Year 1 to add in the Bog Cat reading here and the difference in books  - to read with parents and to read phonetically. </a:t>
            </a:r>
          </a:p>
        </p:txBody>
      </p:sp>
      <p:sp>
        <p:nvSpPr>
          <p:cNvPr id="4" name="Slide Number Placeholder 3"/>
          <p:cNvSpPr>
            <a:spLocks noGrp="1"/>
          </p:cNvSpPr>
          <p:nvPr>
            <p:ph type="sldNum" sz="quarter" idx="5"/>
          </p:nvPr>
        </p:nvSpPr>
        <p:spPr/>
        <p:txBody>
          <a:bodyPr/>
          <a:lstStyle/>
          <a:p>
            <a:fld id="{E616C140-A259-4E6C-AFD7-3056F6D90CCA}" type="slidenum">
              <a:rPr lang="en-GB" smtClean="0"/>
              <a:t>11</a:t>
            </a:fld>
            <a:endParaRPr lang="en-GB"/>
          </a:p>
        </p:txBody>
      </p:sp>
    </p:spTree>
    <p:extLst>
      <p:ext uri="{BB962C8B-B14F-4D97-AF65-F5344CB8AC3E}">
        <p14:creationId xmlns:p14="http://schemas.microsoft.com/office/powerpoint/2010/main" val="2645960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Edit  to fit your class needs</a:t>
            </a:r>
          </a:p>
        </p:txBody>
      </p:sp>
      <p:sp>
        <p:nvSpPr>
          <p:cNvPr id="4" name="Slide Number Placeholder 3"/>
          <p:cNvSpPr>
            <a:spLocks noGrp="1"/>
          </p:cNvSpPr>
          <p:nvPr>
            <p:ph type="sldNum" sz="quarter" idx="5"/>
          </p:nvPr>
        </p:nvSpPr>
        <p:spPr/>
        <p:txBody>
          <a:bodyPr/>
          <a:lstStyle/>
          <a:p>
            <a:fld id="{E616C140-A259-4E6C-AFD7-3056F6D90CCA}" type="slidenum">
              <a:rPr lang="en-GB" smtClean="0"/>
              <a:t>12</a:t>
            </a:fld>
            <a:endParaRPr lang="en-GB"/>
          </a:p>
        </p:txBody>
      </p:sp>
    </p:spTree>
    <p:extLst>
      <p:ext uri="{BB962C8B-B14F-4D97-AF65-F5344CB8AC3E}">
        <p14:creationId xmlns:p14="http://schemas.microsoft.com/office/powerpoint/2010/main" val="1867199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Edit to fit your Key Stage </a:t>
            </a:r>
          </a:p>
        </p:txBody>
      </p:sp>
      <p:sp>
        <p:nvSpPr>
          <p:cNvPr id="4" name="Slide Number Placeholder 3"/>
          <p:cNvSpPr>
            <a:spLocks noGrp="1"/>
          </p:cNvSpPr>
          <p:nvPr>
            <p:ph type="sldNum" sz="quarter" idx="5"/>
          </p:nvPr>
        </p:nvSpPr>
        <p:spPr/>
        <p:txBody>
          <a:bodyPr/>
          <a:lstStyle/>
          <a:p>
            <a:fld id="{E616C140-A259-4E6C-AFD7-3056F6D90CCA}" type="slidenum">
              <a:rPr lang="en-GB" smtClean="0"/>
              <a:t>13</a:t>
            </a:fld>
            <a:endParaRPr lang="en-GB"/>
          </a:p>
        </p:txBody>
      </p:sp>
    </p:spTree>
    <p:extLst>
      <p:ext uri="{BB962C8B-B14F-4D97-AF65-F5344CB8AC3E}">
        <p14:creationId xmlns:p14="http://schemas.microsoft.com/office/powerpoint/2010/main" val="1244775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and edit appropriately to your phase. </a:t>
            </a:r>
          </a:p>
        </p:txBody>
      </p:sp>
      <p:sp>
        <p:nvSpPr>
          <p:cNvPr id="4" name="Slide Number Placeholder 3"/>
          <p:cNvSpPr>
            <a:spLocks noGrp="1"/>
          </p:cNvSpPr>
          <p:nvPr>
            <p:ph type="sldNum" sz="quarter" idx="5"/>
          </p:nvPr>
        </p:nvSpPr>
        <p:spPr/>
        <p:txBody>
          <a:bodyPr/>
          <a:lstStyle/>
          <a:p>
            <a:fld id="{E616C140-A259-4E6C-AFD7-3056F6D90CCA}" type="slidenum">
              <a:rPr lang="en-GB" smtClean="0"/>
              <a:t>14</a:t>
            </a:fld>
            <a:endParaRPr lang="en-GB"/>
          </a:p>
        </p:txBody>
      </p:sp>
    </p:spTree>
    <p:extLst>
      <p:ext uri="{BB962C8B-B14F-4D97-AF65-F5344CB8AC3E}">
        <p14:creationId xmlns:p14="http://schemas.microsoft.com/office/powerpoint/2010/main" val="387801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Edit </a:t>
            </a:r>
          </a:p>
        </p:txBody>
      </p:sp>
      <p:sp>
        <p:nvSpPr>
          <p:cNvPr id="4" name="Slide Number Placeholder 3"/>
          <p:cNvSpPr>
            <a:spLocks noGrp="1"/>
          </p:cNvSpPr>
          <p:nvPr>
            <p:ph type="sldNum" sz="quarter" idx="5"/>
          </p:nvPr>
        </p:nvSpPr>
        <p:spPr/>
        <p:txBody>
          <a:bodyPr/>
          <a:lstStyle/>
          <a:p>
            <a:fld id="{E616C140-A259-4E6C-AFD7-3056F6D90CCA}" type="slidenum">
              <a:rPr lang="en-GB" smtClean="0"/>
              <a:t>15</a:t>
            </a:fld>
            <a:endParaRPr lang="en-GB"/>
          </a:p>
        </p:txBody>
      </p:sp>
    </p:spTree>
    <p:extLst>
      <p:ext uri="{BB962C8B-B14F-4D97-AF65-F5344CB8AC3E}">
        <p14:creationId xmlns:p14="http://schemas.microsoft.com/office/powerpoint/2010/main" val="112254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May 2023 we introduced our behaviour curriculum  - we introduced slow walking PETS, star listening  and this has had an impact in class learning time. However,  in June 2024 we reviewed the curriculum and strategies with the children and staff.  The pupils and staff agreed that we needed more visuals to help the children see where their behaviour was. We worked with the children and developed the cloud system. </a:t>
            </a:r>
          </a:p>
          <a:p>
            <a:r>
              <a:rPr lang="en-GB" dirty="0"/>
              <a:t>Every child starts everyday on the heart – these represent out heart values of hardworking, enthusiastic, aspirational, respectfulness and togetherness.  This is the least we expect off every child. </a:t>
            </a:r>
          </a:p>
          <a:p>
            <a:r>
              <a:rPr lang="en-GB" dirty="0"/>
              <a:t>The start is for exceptional behaviour – always on the heart, helping others, going above and beyond in politeness, effort, care or the school and care of others. </a:t>
            </a:r>
          </a:p>
          <a:p>
            <a:r>
              <a:rPr lang="en-GB" dirty="0"/>
              <a:t>Explain the clouds </a:t>
            </a:r>
          </a:p>
          <a:p>
            <a:r>
              <a:rPr lang="en-GB" dirty="0"/>
              <a:t>Straight to blue for calling a name</a:t>
            </a:r>
          </a:p>
          <a:p>
            <a:r>
              <a:rPr lang="en-GB" dirty="0"/>
              <a:t>Straight to red for hurting others </a:t>
            </a:r>
          </a:p>
          <a:p>
            <a:r>
              <a:rPr lang="en-GB" dirty="0"/>
              <a:t>Three reds and SLT becomes involved and a behaviour plan is created. </a:t>
            </a:r>
          </a:p>
          <a:p>
            <a:r>
              <a:rPr lang="en-GB" dirty="0"/>
              <a:t>Racist and homophobic incidents will automatically involve SLT. </a:t>
            </a:r>
          </a:p>
          <a:p>
            <a:endParaRPr lang="en-GB" dirty="0"/>
          </a:p>
        </p:txBody>
      </p:sp>
      <p:sp>
        <p:nvSpPr>
          <p:cNvPr id="4" name="Slide Number Placeholder 3"/>
          <p:cNvSpPr>
            <a:spLocks noGrp="1"/>
          </p:cNvSpPr>
          <p:nvPr>
            <p:ph type="sldNum" sz="quarter" idx="5"/>
          </p:nvPr>
        </p:nvSpPr>
        <p:spPr/>
        <p:txBody>
          <a:bodyPr/>
          <a:lstStyle/>
          <a:p>
            <a:fld id="{E616C140-A259-4E6C-AFD7-3056F6D90CCA}" type="slidenum">
              <a:rPr lang="en-GB" smtClean="0"/>
              <a:t>2</a:t>
            </a:fld>
            <a:endParaRPr lang="en-GB"/>
          </a:p>
        </p:txBody>
      </p:sp>
    </p:spTree>
    <p:extLst>
      <p:ext uri="{BB962C8B-B14F-4D97-AF65-F5344CB8AC3E}">
        <p14:creationId xmlns:p14="http://schemas.microsoft.com/office/powerpoint/2010/main" val="408869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 year, we worked with a parent party, staff and governors to have a new communication policy.  This was to reduce frustration of Dojo messages being missed and so at all times a second person had oversight of messages coming into school. </a:t>
            </a:r>
          </a:p>
          <a:p>
            <a:r>
              <a:rPr lang="en-GB" dirty="0"/>
              <a:t>Arbor is a full communication system. You can send messages and teachers can send messages. Messages sent to the office  will be acknowledged and are passed onto the member of staff the same day.  If it is an urgent matter, the class teacher will get back to you however if it is non- urgent the class teacher has three days to respond. </a:t>
            </a:r>
          </a:p>
          <a:p>
            <a:endParaRPr lang="en-GB" dirty="0"/>
          </a:p>
          <a:p>
            <a:r>
              <a:rPr lang="en-GB" dirty="0"/>
              <a:t>Newsletters are sent out every month via email and placed on the website under newsletters.  These give you important information regarding what is happening or happened in school and had a diary dates page which is updated monthly. </a:t>
            </a:r>
          </a:p>
          <a:p>
            <a:endParaRPr lang="en-GB" dirty="0"/>
          </a:p>
          <a:p>
            <a:r>
              <a:rPr lang="en-GB" dirty="0"/>
              <a:t>Please do check ARBOR for messages. </a:t>
            </a:r>
          </a:p>
        </p:txBody>
      </p:sp>
      <p:sp>
        <p:nvSpPr>
          <p:cNvPr id="4" name="Slide Number Placeholder 3"/>
          <p:cNvSpPr>
            <a:spLocks noGrp="1"/>
          </p:cNvSpPr>
          <p:nvPr>
            <p:ph type="sldNum" sz="quarter" idx="5"/>
          </p:nvPr>
        </p:nvSpPr>
        <p:spPr/>
        <p:txBody>
          <a:bodyPr/>
          <a:lstStyle/>
          <a:p>
            <a:fld id="{E616C140-A259-4E6C-AFD7-3056F6D90CCA}" type="slidenum">
              <a:rPr lang="en-GB" smtClean="0"/>
              <a:t>3</a:t>
            </a:fld>
            <a:endParaRPr lang="en-GB"/>
          </a:p>
        </p:txBody>
      </p:sp>
    </p:spTree>
    <p:extLst>
      <p:ext uri="{BB962C8B-B14F-4D97-AF65-F5344CB8AC3E}">
        <p14:creationId xmlns:p14="http://schemas.microsoft.com/office/powerpoint/2010/main" val="171091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May 2023 we introduced our behaviour curriculum  - we introduced slow walking PETS, star listening  and this has had an impact in class learning time. However,  in June 2024 we reviewed the curriculum and strategies with the children and staff.  The pupils and staff agreed that we needed more visuals to help the children see where their behaviour was. We worked with the children and developed the cloud system. </a:t>
            </a:r>
          </a:p>
          <a:p>
            <a:r>
              <a:rPr lang="en-GB" dirty="0"/>
              <a:t>Every child starts everyday on the heart – these represent out heart values of hardworking, enthusiastic, aspirational, respectfulness and togetherness.  This is the least we expect off every child. </a:t>
            </a:r>
          </a:p>
          <a:p>
            <a:r>
              <a:rPr lang="en-GB" dirty="0"/>
              <a:t>The start is for exceptional behaviour – always on the heart, helping others, going above and beyond in politeness, effort, care or the school and care of others. </a:t>
            </a:r>
          </a:p>
          <a:p>
            <a:r>
              <a:rPr lang="en-GB" dirty="0"/>
              <a:t>Explain the clouds </a:t>
            </a:r>
          </a:p>
          <a:p>
            <a:r>
              <a:rPr lang="en-GB" dirty="0"/>
              <a:t>Straight to blue for calling a name</a:t>
            </a:r>
          </a:p>
          <a:p>
            <a:r>
              <a:rPr lang="en-GB" dirty="0"/>
              <a:t>Straight to red for hurting others </a:t>
            </a:r>
          </a:p>
          <a:p>
            <a:r>
              <a:rPr lang="en-GB" dirty="0"/>
              <a:t>Three reds and SLT becomes involved and a behaviour plan is created. </a:t>
            </a:r>
          </a:p>
          <a:p>
            <a:r>
              <a:rPr lang="en-GB" dirty="0"/>
              <a:t>Racist and homophobic incidents will automatically involve SLT. </a:t>
            </a:r>
          </a:p>
          <a:p>
            <a:endParaRPr lang="en-GB" dirty="0"/>
          </a:p>
        </p:txBody>
      </p:sp>
      <p:sp>
        <p:nvSpPr>
          <p:cNvPr id="4" name="Slide Number Placeholder 3"/>
          <p:cNvSpPr>
            <a:spLocks noGrp="1"/>
          </p:cNvSpPr>
          <p:nvPr>
            <p:ph type="sldNum" sz="quarter" idx="5"/>
          </p:nvPr>
        </p:nvSpPr>
        <p:spPr/>
        <p:txBody>
          <a:bodyPr/>
          <a:lstStyle/>
          <a:p>
            <a:fld id="{E616C140-A259-4E6C-AFD7-3056F6D90CCA}" type="slidenum">
              <a:rPr lang="en-GB" smtClean="0"/>
              <a:t>4</a:t>
            </a:fld>
            <a:endParaRPr lang="en-GB"/>
          </a:p>
        </p:txBody>
      </p:sp>
    </p:spTree>
    <p:extLst>
      <p:ext uri="{BB962C8B-B14F-4D97-AF65-F5344CB8AC3E}">
        <p14:creationId xmlns:p14="http://schemas.microsoft.com/office/powerpoint/2010/main" val="3761912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in what are your main topics during the year in here. </a:t>
            </a:r>
          </a:p>
        </p:txBody>
      </p:sp>
      <p:sp>
        <p:nvSpPr>
          <p:cNvPr id="4" name="Slide Number Placeholder 3"/>
          <p:cNvSpPr>
            <a:spLocks noGrp="1"/>
          </p:cNvSpPr>
          <p:nvPr>
            <p:ph type="sldNum" sz="quarter" idx="5"/>
          </p:nvPr>
        </p:nvSpPr>
        <p:spPr/>
        <p:txBody>
          <a:bodyPr/>
          <a:lstStyle/>
          <a:p>
            <a:fld id="{E616C140-A259-4E6C-AFD7-3056F6D90CCA}" type="slidenum">
              <a:rPr lang="en-GB" smtClean="0"/>
              <a:t>5</a:t>
            </a:fld>
            <a:endParaRPr lang="en-GB"/>
          </a:p>
        </p:txBody>
      </p:sp>
    </p:spTree>
    <p:extLst>
      <p:ext uri="{BB962C8B-B14F-4D97-AF65-F5344CB8AC3E}">
        <p14:creationId xmlns:p14="http://schemas.microsoft.com/office/powerpoint/2010/main" val="2667112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in snips of your OWN overview. Explain that this can be found on your class page and that further information can be found on the curriculum pages.</a:t>
            </a:r>
          </a:p>
        </p:txBody>
      </p:sp>
      <p:sp>
        <p:nvSpPr>
          <p:cNvPr id="4" name="Slide Number Placeholder 3"/>
          <p:cNvSpPr>
            <a:spLocks noGrp="1"/>
          </p:cNvSpPr>
          <p:nvPr>
            <p:ph type="sldNum" sz="quarter" idx="5"/>
          </p:nvPr>
        </p:nvSpPr>
        <p:spPr/>
        <p:txBody>
          <a:bodyPr/>
          <a:lstStyle/>
          <a:p>
            <a:fld id="{E616C140-A259-4E6C-AFD7-3056F6D90CCA}" type="slidenum">
              <a:rPr lang="en-GB" smtClean="0"/>
              <a:t>6</a:t>
            </a:fld>
            <a:endParaRPr lang="en-GB"/>
          </a:p>
        </p:txBody>
      </p:sp>
    </p:spTree>
    <p:extLst>
      <p:ext uri="{BB962C8B-B14F-4D97-AF65-F5344CB8AC3E}">
        <p14:creationId xmlns:p14="http://schemas.microsoft.com/office/powerpoint/2010/main" val="4095899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16C140-A259-4E6C-AFD7-3056F6D90CCA}" type="slidenum">
              <a:rPr lang="en-GB" smtClean="0"/>
              <a:t>7</a:t>
            </a:fld>
            <a:endParaRPr lang="en-GB"/>
          </a:p>
        </p:txBody>
      </p:sp>
    </p:spTree>
    <p:extLst>
      <p:ext uri="{BB962C8B-B14F-4D97-AF65-F5344CB8AC3E}">
        <p14:creationId xmlns:p14="http://schemas.microsoft.com/office/powerpoint/2010/main" val="212623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a:t>
            </a:r>
          </a:p>
          <a:p>
            <a:r>
              <a:rPr lang="en-GB" dirty="0"/>
              <a:t>We are currently working on parent guides for each year group which will be shared on the schools website. </a:t>
            </a:r>
          </a:p>
          <a:p>
            <a:endParaRPr lang="en-GB" dirty="0"/>
          </a:p>
          <a:p>
            <a:r>
              <a:rPr lang="en-GB" dirty="0"/>
              <a:t>Explain that the all pupil voice and a national survey completed by the Children’s commissioner has clearly demonstrated that they pupils want to learn more about world faiths too. </a:t>
            </a:r>
          </a:p>
        </p:txBody>
      </p:sp>
      <p:sp>
        <p:nvSpPr>
          <p:cNvPr id="4" name="Slide Number Placeholder 3"/>
          <p:cNvSpPr>
            <a:spLocks noGrp="1"/>
          </p:cNvSpPr>
          <p:nvPr>
            <p:ph type="sldNum" sz="quarter" idx="5"/>
          </p:nvPr>
        </p:nvSpPr>
        <p:spPr/>
        <p:txBody>
          <a:bodyPr/>
          <a:lstStyle/>
          <a:p>
            <a:fld id="{E616C140-A259-4E6C-AFD7-3056F6D90CCA}" type="slidenum">
              <a:rPr lang="en-GB" smtClean="0"/>
              <a:t>8</a:t>
            </a:fld>
            <a:endParaRPr lang="en-GB"/>
          </a:p>
        </p:txBody>
      </p:sp>
    </p:spTree>
    <p:extLst>
      <p:ext uri="{BB962C8B-B14F-4D97-AF65-F5344CB8AC3E}">
        <p14:creationId xmlns:p14="http://schemas.microsoft.com/office/powerpoint/2010/main" val="965574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what a lesson looks and feels like – resources we use – importance of problem solving and reasoning every lesson </a:t>
            </a:r>
          </a:p>
          <a:p>
            <a:r>
              <a:rPr lang="en-GB" dirty="0"/>
              <a:t>Edit where needed for year group/ phase. </a:t>
            </a:r>
          </a:p>
        </p:txBody>
      </p:sp>
      <p:sp>
        <p:nvSpPr>
          <p:cNvPr id="4" name="Slide Number Placeholder 3"/>
          <p:cNvSpPr>
            <a:spLocks noGrp="1"/>
          </p:cNvSpPr>
          <p:nvPr>
            <p:ph type="sldNum" sz="quarter" idx="5"/>
          </p:nvPr>
        </p:nvSpPr>
        <p:spPr/>
        <p:txBody>
          <a:bodyPr/>
          <a:lstStyle/>
          <a:p>
            <a:fld id="{E616C140-A259-4E6C-AFD7-3056F6D90CCA}" type="slidenum">
              <a:rPr lang="en-GB" smtClean="0"/>
              <a:t>9</a:t>
            </a:fld>
            <a:endParaRPr lang="en-GB"/>
          </a:p>
        </p:txBody>
      </p:sp>
    </p:spTree>
    <p:extLst>
      <p:ext uri="{BB962C8B-B14F-4D97-AF65-F5344CB8AC3E}">
        <p14:creationId xmlns:p14="http://schemas.microsoft.com/office/powerpoint/2010/main" val="1687909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62.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65.png"/><Relationship Id="rId4" Type="http://schemas.openxmlformats.org/officeDocument/2006/relationships/image" Target="../media/image63.svg"/><Relationship Id="rId9" Type="http://schemas.openxmlformats.org/officeDocument/2006/relationships/image" Target="../media/image64.png"/></Relationships>
</file>

<file path=ppt/slides/_rels/slide11.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55.svg"/><Relationship Id="rId3" Type="http://schemas.openxmlformats.org/officeDocument/2006/relationships/image" Target="../media/image47.png"/><Relationship Id="rId7" Type="http://schemas.openxmlformats.org/officeDocument/2006/relationships/image" Target="../media/image66.png"/><Relationship Id="rId12"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3.svg"/><Relationship Id="rId5" Type="http://schemas.openxmlformats.org/officeDocument/2006/relationships/image" Target="../media/image49.png"/><Relationship Id="rId10" Type="http://schemas.openxmlformats.org/officeDocument/2006/relationships/image" Target="../media/image52.png"/><Relationship Id="rId4" Type="http://schemas.openxmlformats.org/officeDocument/2006/relationships/image" Target="../media/image48.svg"/><Relationship Id="rId9" Type="http://schemas.openxmlformats.org/officeDocument/2006/relationships/image" Target="../media/image51.png"/><Relationship Id="rId14" Type="http://schemas.openxmlformats.org/officeDocument/2006/relationships/image" Target="../media/image65.png"/></Relationships>
</file>

<file path=ppt/slides/_rels/slide12.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30.svg"/><Relationship Id="rId3" Type="http://schemas.openxmlformats.org/officeDocument/2006/relationships/image" Target="../media/image47.png"/><Relationship Id="rId7" Type="http://schemas.openxmlformats.org/officeDocument/2006/relationships/image" Target="../media/image62.png"/><Relationship Id="rId12"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7.svg"/><Relationship Id="rId11" Type="http://schemas.openxmlformats.org/officeDocument/2006/relationships/image" Target="../media/image70.svg"/><Relationship Id="rId5" Type="http://schemas.openxmlformats.org/officeDocument/2006/relationships/image" Target="../media/image56.png"/><Relationship Id="rId15" Type="http://schemas.openxmlformats.org/officeDocument/2006/relationships/image" Target="../media/image32.svg"/><Relationship Id="rId10" Type="http://schemas.openxmlformats.org/officeDocument/2006/relationships/image" Target="../media/image69.png"/><Relationship Id="rId4" Type="http://schemas.openxmlformats.org/officeDocument/2006/relationships/image" Target="../media/image48.svg"/><Relationship Id="rId9" Type="http://schemas.openxmlformats.org/officeDocument/2006/relationships/image" Target="../media/image68.pn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5.png"/><Relationship Id="rId3" Type="http://schemas.openxmlformats.org/officeDocument/2006/relationships/image" Target="../media/image47.png"/><Relationship Id="rId7" Type="http://schemas.openxmlformats.org/officeDocument/2006/relationships/image" Target="../media/image66.png"/><Relationship Id="rId12" Type="http://schemas.openxmlformats.org/officeDocument/2006/relationships/image" Target="../media/image74.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73.png"/><Relationship Id="rId5" Type="http://schemas.openxmlformats.org/officeDocument/2006/relationships/image" Target="../media/image49.png"/><Relationship Id="rId10" Type="http://schemas.openxmlformats.org/officeDocument/2006/relationships/image" Target="../media/image72.svg"/><Relationship Id="rId4" Type="http://schemas.openxmlformats.org/officeDocument/2006/relationships/image" Target="../media/image48.svg"/><Relationship Id="rId9" Type="http://schemas.openxmlformats.org/officeDocument/2006/relationships/image" Target="../media/image71.png"/><Relationship Id="rId14" Type="http://schemas.openxmlformats.org/officeDocument/2006/relationships/image" Target="../media/image76.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62.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63.svg"/></Relationships>
</file>

<file path=ppt/slides/_rels/slide1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78.svg"/><Relationship Id="rId7" Type="http://schemas.openxmlformats.org/officeDocument/2006/relationships/image" Target="../media/image82.sv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84.svg"/><Relationship Id="rId5" Type="http://schemas.openxmlformats.org/officeDocument/2006/relationships/image" Target="../media/image80.svg"/><Relationship Id="rId10" Type="http://schemas.openxmlformats.org/officeDocument/2006/relationships/image" Target="../media/image83.png"/><Relationship Id="rId4" Type="http://schemas.openxmlformats.org/officeDocument/2006/relationships/image" Target="../media/image79.png"/><Relationship Id="rId9" Type="http://schemas.openxmlformats.org/officeDocument/2006/relationships/image" Target="../media/image42.svg"/></Relationships>
</file>

<file path=ppt/slides/_rels/slide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svg"/><Relationship Id="rId3" Type="http://schemas.openxmlformats.org/officeDocument/2006/relationships/image" Target="../media/image18.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30.svg"/><Relationship Id="rId5" Type="http://schemas.openxmlformats.org/officeDocument/2006/relationships/image" Target="../media/image20.png"/><Relationship Id="rId10" Type="http://schemas.openxmlformats.org/officeDocument/2006/relationships/image" Target="../media/image29.png"/><Relationship Id="rId4" Type="http://schemas.openxmlformats.org/officeDocument/2006/relationships/image" Target="../media/image19.sv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5.sv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svg"/><Relationship Id="rId9" Type="http://schemas.openxmlformats.org/officeDocument/2006/relationships/image" Target="../media/image53.svg"/></Relationships>
</file>

<file path=ppt/slides/_rels/slide9.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47.png"/><Relationship Id="rId7"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48.svg"/><Relationship Id="rId9"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pic>
        <p:nvPicPr>
          <p:cNvPr id="18" name="Picture 17" descr="A black and white shield with a cross and heart&#10;&#10;Description automatically generated">
            <a:extLst>
              <a:ext uri="{FF2B5EF4-FFF2-40B4-BE49-F238E27FC236}">
                <a16:creationId xmlns:a16="http://schemas.microsoft.com/office/drawing/2014/main" id="{E3FE096C-5822-7886-091E-7363DCC5D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0612" y="4258423"/>
            <a:ext cx="3016591" cy="2833767"/>
          </a:xfrm>
          <a:prstGeom prst="rect">
            <a:avLst/>
          </a:prstGeom>
        </p:spPr>
      </p:pic>
      <p:grpSp>
        <p:nvGrpSpPr>
          <p:cNvPr id="2" name="Group 2"/>
          <p:cNvGrpSpPr/>
          <p:nvPr/>
        </p:nvGrpSpPr>
        <p:grpSpPr>
          <a:xfrm>
            <a:off x="-4186450" y="5465625"/>
            <a:ext cx="7985483" cy="6594112"/>
            <a:chOff x="0" y="0"/>
            <a:chExt cx="10647311" cy="8792149"/>
          </a:xfrm>
        </p:grpSpPr>
        <p:sp>
          <p:nvSpPr>
            <p:cNvPr id="3" name="Freeform 3"/>
            <p:cNvSpPr/>
            <p:nvPr/>
          </p:nvSpPr>
          <p:spPr>
            <a:xfrm rot="-1055697">
              <a:off x="740302" y="1237728"/>
              <a:ext cx="9166706" cy="6316694"/>
            </a:xfrm>
            <a:custGeom>
              <a:avLst/>
              <a:gdLst/>
              <a:ahLst/>
              <a:cxnLst/>
              <a:rect l="l" t="t" r="r" b="b"/>
              <a:pathLst>
                <a:path w="9166706" h="6316694">
                  <a:moveTo>
                    <a:pt x="0" y="0"/>
                  </a:moveTo>
                  <a:lnTo>
                    <a:pt x="9166706" y="0"/>
                  </a:lnTo>
                  <a:lnTo>
                    <a:pt x="9166706" y="6316693"/>
                  </a:lnTo>
                  <a:lnTo>
                    <a:pt x="0" y="63166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690495">
              <a:off x="5972426" y="1881504"/>
              <a:ext cx="3185376" cy="2942129"/>
            </a:xfrm>
            <a:custGeom>
              <a:avLst/>
              <a:gdLst/>
              <a:ahLst/>
              <a:cxnLst/>
              <a:rect l="l" t="t" r="r" b="b"/>
              <a:pathLst>
                <a:path w="3185376" h="2942129">
                  <a:moveTo>
                    <a:pt x="0" y="0"/>
                  </a:moveTo>
                  <a:lnTo>
                    <a:pt x="3185376" y="0"/>
                  </a:lnTo>
                  <a:lnTo>
                    <a:pt x="3185376" y="2942129"/>
                  </a:lnTo>
                  <a:lnTo>
                    <a:pt x="0" y="29421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785449" y="2636829"/>
              <a:ext cx="1559331" cy="1516804"/>
            </a:xfrm>
            <a:custGeom>
              <a:avLst/>
              <a:gdLst/>
              <a:ahLst/>
              <a:cxnLst/>
              <a:rect l="l" t="t" r="r" b="b"/>
              <a:pathLst>
                <a:path w="1559331" h="1516804">
                  <a:moveTo>
                    <a:pt x="0" y="0"/>
                  </a:moveTo>
                  <a:lnTo>
                    <a:pt x="1559331" y="0"/>
                  </a:lnTo>
                  <a:lnTo>
                    <a:pt x="1559331" y="1516804"/>
                  </a:lnTo>
                  <a:lnTo>
                    <a:pt x="0" y="15168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6" name="Freeform 6"/>
          <p:cNvSpPr/>
          <p:nvPr/>
        </p:nvSpPr>
        <p:spPr>
          <a:xfrm rot="-5400000" flipH="1">
            <a:off x="5236713" y="-1178560"/>
            <a:ext cx="8229600" cy="12538172"/>
          </a:xfrm>
          <a:custGeom>
            <a:avLst/>
            <a:gdLst/>
            <a:ahLst/>
            <a:cxnLst/>
            <a:rect l="l" t="t" r="r" b="b"/>
            <a:pathLst>
              <a:path w="8229600" h="12538172">
                <a:moveTo>
                  <a:pt x="8229600" y="0"/>
                </a:moveTo>
                <a:lnTo>
                  <a:pt x="0" y="0"/>
                </a:lnTo>
                <a:lnTo>
                  <a:pt x="0" y="12538172"/>
                </a:lnTo>
                <a:lnTo>
                  <a:pt x="8229600" y="12538172"/>
                </a:lnTo>
                <a:lnTo>
                  <a:pt x="822960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rot="-8729098">
            <a:off x="14916795" y="6826416"/>
            <a:ext cx="3284227" cy="3039403"/>
          </a:xfrm>
          <a:custGeom>
            <a:avLst/>
            <a:gdLst/>
            <a:ahLst/>
            <a:cxnLst/>
            <a:rect l="l" t="t" r="r" b="b"/>
            <a:pathLst>
              <a:path w="3284227" h="3039403">
                <a:moveTo>
                  <a:pt x="0" y="0"/>
                </a:moveTo>
                <a:lnTo>
                  <a:pt x="3284228" y="0"/>
                </a:lnTo>
                <a:lnTo>
                  <a:pt x="3284228" y="3039403"/>
                </a:lnTo>
                <a:lnTo>
                  <a:pt x="0" y="30394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6455886" y="1538175"/>
            <a:ext cx="5405536" cy="2263186"/>
          </a:xfrm>
          <a:prstGeom prst="rect">
            <a:avLst/>
          </a:prstGeom>
        </p:spPr>
        <p:txBody>
          <a:bodyPr lIns="0" tIns="0" rIns="0" bIns="0" rtlCol="0" anchor="t">
            <a:spAutoFit/>
          </a:bodyPr>
          <a:lstStyle/>
          <a:p>
            <a:pPr algn="ctr">
              <a:lnSpc>
                <a:spcPts val="8999"/>
              </a:lnSpc>
            </a:pPr>
            <a:r>
              <a:rPr lang="en-US" sz="7499">
                <a:solidFill>
                  <a:srgbClr val="5C67B6"/>
                </a:solidFill>
                <a:latin typeface="Fredoka"/>
                <a:ea typeface="Fredoka"/>
                <a:cs typeface="Fredoka"/>
                <a:sym typeface="Fredoka"/>
              </a:rPr>
              <a:t>Welcome to</a:t>
            </a:r>
          </a:p>
        </p:txBody>
      </p:sp>
      <p:sp>
        <p:nvSpPr>
          <p:cNvPr id="9" name="Freeform 9"/>
          <p:cNvSpPr/>
          <p:nvPr/>
        </p:nvSpPr>
        <p:spPr>
          <a:xfrm>
            <a:off x="7835214" y="3572889"/>
            <a:ext cx="2617571" cy="1499154"/>
          </a:xfrm>
          <a:custGeom>
            <a:avLst/>
            <a:gdLst/>
            <a:ahLst/>
            <a:cxnLst/>
            <a:rect l="l" t="t" r="r" b="b"/>
            <a:pathLst>
              <a:path w="2617571" h="1499154">
                <a:moveTo>
                  <a:pt x="0" y="0"/>
                </a:moveTo>
                <a:lnTo>
                  <a:pt x="2617571" y="0"/>
                </a:lnTo>
                <a:lnTo>
                  <a:pt x="2617571" y="1499154"/>
                </a:lnTo>
                <a:lnTo>
                  <a:pt x="0" y="149915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0" name="Freeform 10"/>
          <p:cNvSpPr/>
          <p:nvPr/>
        </p:nvSpPr>
        <p:spPr>
          <a:xfrm rot="1173119">
            <a:off x="14234643" y="-1044154"/>
            <a:ext cx="5350234" cy="5781195"/>
          </a:xfrm>
          <a:custGeom>
            <a:avLst/>
            <a:gdLst/>
            <a:ahLst/>
            <a:cxnLst/>
            <a:rect l="l" t="t" r="r" b="b"/>
            <a:pathLst>
              <a:path w="5350234" h="5781195">
                <a:moveTo>
                  <a:pt x="0" y="0"/>
                </a:moveTo>
                <a:lnTo>
                  <a:pt x="5350233" y="0"/>
                </a:lnTo>
                <a:lnTo>
                  <a:pt x="5350233" y="5781196"/>
                </a:lnTo>
                <a:lnTo>
                  <a:pt x="0" y="578119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Freeform 11"/>
          <p:cNvSpPr/>
          <p:nvPr/>
        </p:nvSpPr>
        <p:spPr>
          <a:xfrm>
            <a:off x="490910" y="555457"/>
            <a:ext cx="1907151" cy="2394824"/>
          </a:xfrm>
          <a:custGeom>
            <a:avLst/>
            <a:gdLst/>
            <a:ahLst/>
            <a:cxnLst/>
            <a:rect l="l" t="t" r="r" b="b"/>
            <a:pathLst>
              <a:path w="1907151" h="2394824">
                <a:moveTo>
                  <a:pt x="0" y="0"/>
                </a:moveTo>
                <a:lnTo>
                  <a:pt x="1907151" y="0"/>
                </a:lnTo>
                <a:lnTo>
                  <a:pt x="1907151" y="2394825"/>
                </a:lnTo>
                <a:lnTo>
                  <a:pt x="0" y="239482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2" name="TextBox 12"/>
          <p:cNvSpPr txBox="1"/>
          <p:nvPr/>
        </p:nvSpPr>
        <p:spPr>
          <a:xfrm>
            <a:off x="3799033" y="4778040"/>
            <a:ext cx="10636471" cy="2282676"/>
          </a:xfrm>
          <a:prstGeom prst="rect">
            <a:avLst/>
          </a:prstGeom>
        </p:spPr>
        <p:txBody>
          <a:bodyPr lIns="0" tIns="0" rIns="0" bIns="0" rtlCol="0" anchor="t">
            <a:spAutoFit/>
          </a:bodyPr>
          <a:lstStyle/>
          <a:p>
            <a:pPr algn="ctr">
              <a:lnSpc>
                <a:spcPts val="8850"/>
              </a:lnSpc>
            </a:pPr>
            <a:r>
              <a:rPr lang="en-US" sz="7500" dirty="0">
                <a:solidFill>
                  <a:srgbClr val="5C67B6"/>
                </a:solidFill>
                <a:latin typeface="Fredoka"/>
                <a:ea typeface="Fredoka"/>
                <a:cs typeface="Fredoka"/>
                <a:sym typeface="Fredoka"/>
              </a:rPr>
              <a:t>Year 1 Parents Meeting!</a:t>
            </a:r>
          </a:p>
        </p:txBody>
      </p:sp>
      <p:sp>
        <p:nvSpPr>
          <p:cNvPr id="13" name="TextBox 13"/>
          <p:cNvSpPr txBox="1"/>
          <p:nvPr/>
        </p:nvSpPr>
        <p:spPr>
          <a:xfrm>
            <a:off x="3935965" y="7486907"/>
            <a:ext cx="5222689" cy="1718419"/>
          </a:xfrm>
          <a:prstGeom prst="rect">
            <a:avLst/>
          </a:prstGeom>
        </p:spPr>
        <p:txBody>
          <a:bodyPr lIns="0" tIns="0" rIns="0" bIns="0" rtlCol="0" anchor="t">
            <a:spAutoFit/>
          </a:bodyPr>
          <a:lstStyle/>
          <a:p>
            <a:pPr algn="l">
              <a:lnSpc>
                <a:spcPts val="6719"/>
              </a:lnSpc>
            </a:pPr>
            <a:r>
              <a:rPr lang="en-US" sz="4799" dirty="0" err="1">
                <a:solidFill>
                  <a:srgbClr val="5C67B6"/>
                </a:solidFill>
                <a:latin typeface="Dekko"/>
                <a:ea typeface="Dekko"/>
                <a:cs typeface="Dekko"/>
                <a:sym typeface="Dekko"/>
              </a:rPr>
              <a:t>Mrs</a:t>
            </a:r>
            <a:r>
              <a:rPr lang="en-US" sz="4799" dirty="0">
                <a:solidFill>
                  <a:srgbClr val="5C67B6"/>
                </a:solidFill>
                <a:latin typeface="Dekko"/>
                <a:ea typeface="Dekko"/>
                <a:cs typeface="Dekko"/>
                <a:sym typeface="Dekko"/>
              </a:rPr>
              <a:t> Lucas</a:t>
            </a:r>
          </a:p>
          <a:p>
            <a:pPr algn="l">
              <a:lnSpc>
                <a:spcPts val="6719"/>
              </a:lnSpc>
            </a:pPr>
            <a:r>
              <a:rPr lang="en-US" sz="4799" dirty="0" err="1">
                <a:solidFill>
                  <a:srgbClr val="5C67B6"/>
                </a:solidFill>
                <a:latin typeface="Dekko"/>
                <a:ea typeface="Dekko"/>
                <a:cs typeface="Dekko"/>
                <a:sym typeface="Dekko"/>
              </a:rPr>
              <a:t>Mr</a:t>
            </a:r>
            <a:r>
              <a:rPr lang="en-US" sz="4799" dirty="0">
                <a:solidFill>
                  <a:srgbClr val="5C67B6"/>
                </a:solidFill>
                <a:latin typeface="Dekko"/>
                <a:ea typeface="Dekko"/>
                <a:cs typeface="Dekko"/>
                <a:sym typeface="Dekko"/>
              </a:rPr>
              <a:t> Cordes Friday</a:t>
            </a:r>
          </a:p>
        </p:txBody>
      </p:sp>
      <p:sp>
        <p:nvSpPr>
          <p:cNvPr id="14" name="TextBox 14"/>
          <p:cNvSpPr txBox="1"/>
          <p:nvPr/>
        </p:nvSpPr>
        <p:spPr>
          <a:xfrm>
            <a:off x="11047467" y="7486907"/>
            <a:ext cx="3975198" cy="859210"/>
          </a:xfrm>
          <a:prstGeom prst="rect">
            <a:avLst/>
          </a:prstGeom>
        </p:spPr>
        <p:txBody>
          <a:bodyPr lIns="0" tIns="0" rIns="0" bIns="0" rtlCol="0" anchor="t">
            <a:spAutoFit/>
          </a:bodyPr>
          <a:lstStyle/>
          <a:p>
            <a:pPr algn="r">
              <a:lnSpc>
                <a:spcPts val="6719"/>
              </a:lnSpc>
            </a:pPr>
            <a:r>
              <a:rPr lang="en-US" sz="4800" dirty="0">
                <a:solidFill>
                  <a:srgbClr val="5C67B6"/>
                </a:solidFill>
                <a:latin typeface="Dekko"/>
                <a:ea typeface="Dekko"/>
                <a:cs typeface="Dekko"/>
                <a:sym typeface="Dekko"/>
              </a:rPr>
              <a:t>Miss Marvin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9" name="TextBox 9"/>
          <p:cNvSpPr txBox="1"/>
          <p:nvPr/>
        </p:nvSpPr>
        <p:spPr>
          <a:xfrm>
            <a:off x="838200" y="552070"/>
            <a:ext cx="16235084" cy="795089"/>
          </a:xfrm>
          <a:prstGeom prst="rect">
            <a:avLst/>
          </a:prstGeom>
        </p:spPr>
        <p:txBody>
          <a:bodyPr lIns="0" tIns="0" rIns="0" bIns="0" rtlCol="0" anchor="t">
            <a:spAutoFit/>
          </a:bodyPr>
          <a:lstStyle/>
          <a:p>
            <a:pPr algn="l">
              <a:lnSpc>
                <a:spcPts val="6200"/>
              </a:lnSpc>
            </a:pPr>
            <a:r>
              <a:rPr lang="en-US" sz="6200" dirty="0">
                <a:solidFill>
                  <a:srgbClr val="5C67B6"/>
                </a:solidFill>
                <a:latin typeface="Fredoka"/>
                <a:ea typeface="Fredoka"/>
                <a:cs typeface="Fredoka"/>
                <a:sym typeface="Fredoka"/>
              </a:rPr>
              <a:t>PHONICS</a:t>
            </a:r>
          </a:p>
        </p:txBody>
      </p:sp>
      <p:sp>
        <p:nvSpPr>
          <p:cNvPr id="4" name="Freeform 4">
            <a:extLst>
              <a:ext uri="{FF2B5EF4-FFF2-40B4-BE49-F238E27FC236}">
                <a16:creationId xmlns:a16="http://schemas.microsoft.com/office/drawing/2014/main" id="{5E1D0551-2C1B-4DDC-A4D7-67ECAD4981E1}"/>
              </a:ext>
            </a:extLst>
          </p:cNvPr>
          <p:cNvSpPr/>
          <p:nvPr/>
        </p:nvSpPr>
        <p:spPr>
          <a:xfrm rot="5400000">
            <a:off x="14669775" y="-2149605"/>
            <a:ext cx="6321938" cy="6356610"/>
          </a:xfrm>
          <a:custGeom>
            <a:avLst/>
            <a:gdLst/>
            <a:ahLst/>
            <a:cxnLst/>
            <a:rect l="l" t="t" r="r" b="b"/>
            <a:pathLst>
              <a:path w="6321938" h="6356610">
                <a:moveTo>
                  <a:pt x="0" y="0"/>
                </a:moveTo>
                <a:lnTo>
                  <a:pt x="6321938" y="0"/>
                </a:lnTo>
                <a:lnTo>
                  <a:pt x="6321938" y="6356610"/>
                </a:lnTo>
                <a:lnTo>
                  <a:pt x="0" y="63566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7">
            <a:extLst>
              <a:ext uri="{FF2B5EF4-FFF2-40B4-BE49-F238E27FC236}">
                <a16:creationId xmlns:a16="http://schemas.microsoft.com/office/drawing/2014/main" id="{17203D7E-7D72-4803-BD09-38D289139666}"/>
              </a:ext>
            </a:extLst>
          </p:cNvPr>
          <p:cNvSpPr/>
          <p:nvPr/>
        </p:nvSpPr>
        <p:spPr>
          <a:xfrm>
            <a:off x="13109236" y="977775"/>
            <a:ext cx="6725952" cy="4691387"/>
          </a:xfrm>
          <a:custGeom>
            <a:avLst/>
            <a:gdLst/>
            <a:ahLst/>
            <a:cxnLst/>
            <a:rect l="l" t="t" r="r" b="b"/>
            <a:pathLst>
              <a:path w="6725952" h="4691387">
                <a:moveTo>
                  <a:pt x="0" y="0"/>
                </a:moveTo>
                <a:lnTo>
                  <a:pt x="6725952" y="0"/>
                </a:lnTo>
                <a:lnTo>
                  <a:pt x="6725952" y="4691387"/>
                </a:lnTo>
                <a:lnTo>
                  <a:pt x="0" y="46913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 name="Rectangle 1">
            <a:extLst>
              <a:ext uri="{FF2B5EF4-FFF2-40B4-BE49-F238E27FC236}">
                <a16:creationId xmlns:a16="http://schemas.microsoft.com/office/drawing/2014/main" id="{90FC8126-D5CF-413B-935C-CA5B062CA83A}"/>
              </a:ext>
            </a:extLst>
          </p:cNvPr>
          <p:cNvSpPr/>
          <p:nvPr/>
        </p:nvSpPr>
        <p:spPr>
          <a:xfrm rot="10800000" flipH="1" flipV="1">
            <a:off x="13109236" y="3485522"/>
            <a:ext cx="6550364" cy="1130951"/>
          </a:xfrm>
          <a:prstGeom prst="rect">
            <a:avLst/>
          </a:prstGeom>
        </p:spPr>
        <p:txBody>
          <a:bodyPr wrap="square">
            <a:spAutoFit/>
          </a:bodyPr>
          <a:lstStyle/>
          <a:p>
            <a:pPr algn="ctr">
              <a:lnSpc>
                <a:spcPts val="4165"/>
              </a:lnSpc>
            </a:pPr>
            <a:r>
              <a:rPr lang="en-US" sz="3200" dirty="0">
                <a:solidFill>
                  <a:srgbClr val="5C67B6"/>
                </a:solidFill>
                <a:latin typeface="Fredoka"/>
                <a:ea typeface="Fredoka"/>
                <a:cs typeface="Fredoka"/>
                <a:sym typeface="Fredoka"/>
              </a:rPr>
              <a:t>In Year 1 children undergo the National Phonics Check!</a:t>
            </a:r>
          </a:p>
        </p:txBody>
      </p:sp>
      <p:sp>
        <p:nvSpPr>
          <p:cNvPr id="3" name="Freeform 9">
            <a:extLst>
              <a:ext uri="{FF2B5EF4-FFF2-40B4-BE49-F238E27FC236}">
                <a16:creationId xmlns:a16="http://schemas.microsoft.com/office/drawing/2014/main" id="{9AC12B7E-CF49-4428-BCF3-29583DCFC16B}"/>
              </a:ext>
            </a:extLst>
          </p:cNvPr>
          <p:cNvSpPr/>
          <p:nvPr/>
        </p:nvSpPr>
        <p:spPr>
          <a:xfrm>
            <a:off x="14173200" y="190890"/>
            <a:ext cx="4992767" cy="2867827"/>
          </a:xfrm>
          <a:custGeom>
            <a:avLst/>
            <a:gdLst/>
            <a:ahLst/>
            <a:cxnLst/>
            <a:rect l="l" t="t" r="r" b="b"/>
            <a:pathLst>
              <a:path w="3432335" h="2312536">
                <a:moveTo>
                  <a:pt x="0" y="0"/>
                </a:moveTo>
                <a:lnTo>
                  <a:pt x="3432335" y="0"/>
                </a:lnTo>
                <a:lnTo>
                  <a:pt x="3432335" y="2312536"/>
                </a:lnTo>
                <a:lnTo>
                  <a:pt x="0" y="23125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6" name="Picture 5">
            <a:extLst>
              <a:ext uri="{FF2B5EF4-FFF2-40B4-BE49-F238E27FC236}">
                <a16:creationId xmlns:a16="http://schemas.microsoft.com/office/drawing/2014/main" id="{EE088E42-2B1F-4E5F-8A46-180A8C93BBC3}"/>
              </a:ext>
            </a:extLst>
          </p:cNvPr>
          <p:cNvPicPr>
            <a:picLocks noChangeAspect="1"/>
          </p:cNvPicPr>
          <p:nvPr/>
        </p:nvPicPr>
        <p:blipFill>
          <a:blip r:embed="rId9"/>
          <a:stretch>
            <a:fillRect/>
          </a:stretch>
        </p:blipFill>
        <p:spPr>
          <a:xfrm>
            <a:off x="3048000" y="4861998"/>
            <a:ext cx="10889835" cy="5425002"/>
          </a:xfrm>
          <a:prstGeom prst="rect">
            <a:avLst/>
          </a:prstGeom>
        </p:spPr>
      </p:pic>
      <p:sp>
        <p:nvSpPr>
          <p:cNvPr id="8" name="TextBox 7">
            <a:extLst>
              <a:ext uri="{FF2B5EF4-FFF2-40B4-BE49-F238E27FC236}">
                <a16:creationId xmlns:a16="http://schemas.microsoft.com/office/drawing/2014/main" id="{8CC07FC7-CBE8-4405-8588-936B990888E5}"/>
              </a:ext>
            </a:extLst>
          </p:cNvPr>
          <p:cNvSpPr txBox="1"/>
          <p:nvPr/>
        </p:nvSpPr>
        <p:spPr>
          <a:xfrm>
            <a:off x="1676400" y="1485900"/>
            <a:ext cx="899160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5C67B6"/>
                </a:solidFill>
                <a:latin typeface="Fredoka"/>
                <a:ea typeface="Fredoka"/>
                <a:cs typeface="Fredoka"/>
                <a:sym typeface="Fredoka"/>
              </a:rPr>
              <a:t>Our Phonics Lessons</a:t>
            </a:r>
          </a:p>
          <a:p>
            <a:pPr marL="285750" indent="-285750">
              <a:buFont typeface="Arial" panose="020B0604020202020204" pitchFamily="34" charset="0"/>
              <a:buChar char="•"/>
            </a:pPr>
            <a:r>
              <a:rPr lang="en-GB" sz="2800" dirty="0">
                <a:solidFill>
                  <a:schemeClr val="tx2"/>
                </a:solidFill>
                <a:latin typeface="Dekko" panose="020B0604020202020204" charset="0"/>
                <a:cs typeface="Dekko" panose="020B0604020202020204" charset="0"/>
              </a:rPr>
              <a:t>Our Phonics lessons  use Little </a:t>
            </a:r>
            <a:r>
              <a:rPr lang="en-GB" sz="2800" dirty="0" err="1">
                <a:solidFill>
                  <a:schemeClr val="tx2"/>
                </a:solidFill>
                <a:latin typeface="Dekko" panose="020B0604020202020204" charset="0"/>
                <a:cs typeface="Dekko" panose="020B0604020202020204" charset="0"/>
              </a:rPr>
              <a:t>Wandle</a:t>
            </a:r>
            <a:r>
              <a:rPr lang="en-GB" sz="2800" dirty="0">
                <a:solidFill>
                  <a:schemeClr val="tx2"/>
                </a:solidFill>
                <a:latin typeface="Dekko" panose="020B0604020202020204" charset="0"/>
                <a:cs typeface="Dekko" panose="020B0604020202020204" charset="0"/>
              </a:rPr>
              <a:t> Letters and Sounds</a:t>
            </a:r>
          </a:p>
          <a:p>
            <a:pPr marL="285750" indent="-285750">
              <a:buFont typeface="Arial" panose="020B0604020202020204" pitchFamily="34" charset="0"/>
              <a:buChar char="•"/>
            </a:pPr>
            <a:r>
              <a:rPr lang="en-GB" sz="2800" dirty="0">
                <a:latin typeface="Dekko" panose="020B0604020202020204" charset="0"/>
                <a:cs typeface="Dekko" panose="020B0604020202020204" charset="0"/>
              </a:rPr>
              <a:t>Daily phonics lesson X 5 days</a:t>
            </a:r>
          </a:p>
          <a:p>
            <a:pPr marL="285750" indent="-285750">
              <a:buFont typeface="Arial" panose="020B0604020202020204" pitchFamily="34" charset="0"/>
              <a:buChar char="•"/>
            </a:pPr>
            <a:r>
              <a:rPr lang="en-GB" sz="2800" dirty="0">
                <a:latin typeface="Dekko" panose="020B0604020202020204" charset="0"/>
                <a:cs typeface="Dekko" panose="020B0604020202020204" charset="0"/>
              </a:rPr>
              <a:t>Assessment termly</a:t>
            </a:r>
          </a:p>
          <a:p>
            <a:pPr marL="285750" indent="-285750">
              <a:buFont typeface="Arial" panose="020B0604020202020204" pitchFamily="34" charset="0"/>
              <a:buChar char="•"/>
            </a:pPr>
            <a:r>
              <a:rPr lang="en-GB" sz="2800" dirty="0">
                <a:latin typeface="Dekko" panose="020B0604020202020204" charset="0"/>
                <a:cs typeface="Dekko" panose="020B0604020202020204" charset="0"/>
              </a:rPr>
              <a:t>Homework for practising sounds</a:t>
            </a:r>
          </a:p>
          <a:p>
            <a:pPr marL="285750" indent="-285750">
              <a:buFont typeface="Arial" panose="020B0604020202020204" pitchFamily="34" charset="0"/>
              <a:buChar char="•"/>
            </a:pPr>
            <a:r>
              <a:rPr lang="en-GB" sz="2800" dirty="0">
                <a:latin typeface="Dekko" panose="020B0604020202020204" charset="0"/>
                <a:cs typeface="Dekko" panose="020B0604020202020204" charset="0"/>
              </a:rPr>
              <a:t>Three reads per week; decoding, </a:t>
            </a:r>
            <a:r>
              <a:rPr lang="en-GB" sz="2800" dirty="0" err="1">
                <a:latin typeface="Dekko" panose="020B0604020202020204" charset="0"/>
                <a:cs typeface="Dekko" panose="020B0604020202020204" charset="0"/>
              </a:rPr>
              <a:t>prosedy</a:t>
            </a:r>
            <a:r>
              <a:rPr lang="en-GB" sz="2800" dirty="0">
                <a:latin typeface="Dekko" panose="020B0604020202020204" charset="0"/>
                <a:cs typeface="Dekko" panose="020B0604020202020204" charset="0"/>
              </a:rPr>
              <a:t> and comprehension</a:t>
            </a:r>
          </a:p>
        </p:txBody>
      </p:sp>
      <p:pic>
        <p:nvPicPr>
          <p:cNvPr id="11" name="Picture 10">
            <a:extLst>
              <a:ext uri="{FF2B5EF4-FFF2-40B4-BE49-F238E27FC236}">
                <a16:creationId xmlns:a16="http://schemas.microsoft.com/office/drawing/2014/main" id="{3B4B70B1-4C7E-45BC-BDE2-1DCF059723B6}"/>
              </a:ext>
            </a:extLst>
          </p:cNvPr>
          <p:cNvPicPr>
            <a:picLocks noChangeAspect="1"/>
          </p:cNvPicPr>
          <p:nvPr/>
        </p:nvPicPr>
        <p:blipFill>
          <a:blip r:embed="rId10"/>
          <a:stretch>
            <a:fillRect/>
          </a:stretch>
        </p:blipFill>
        <p:spPr>
          <a:xfrm>
            <a:off x="10854136" y="711498"/>
            <a:ext cx="2162477" cy="1762371"/>
          </a:xfrm>
          <a:prstGeom prst="rect">
            <a:avLst/>
          </a:prstGeom>
        </p:spPr>
      </p:pic>
    </p:spTree>
    <p:extLst>
      <p:ext uri="{BB962C8B-B14F-4D97-AF65-F5344CB8AC3E}">
        <p14:creationId xmlns:p14="http://schemas.microsoft.com/office/powerpoint/2010/main" val="3466427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EDF7"/>
        </a:solidFill>
        <a:effectLst/>
      </p:bgPr>
    </p:bg>
    <p:spTree>
      <p:nvGrpSpPr>
        <p:cNvPr id="1" name=""/>
        <p:cNvGrpSpPr/>
        <p:nvPr/>
      </p:nvGrpSpPr>
      <p:grpSpPr>
        <a:xfrm>
          <a:off x="0" y="0"/>
          <a:ext cx="0" cy="0"/>
          <a:chOff x="0" y="0"/>
          <a:chExt cx="0" cy="0"/>
        </a:xfrm>
      </p:grpSpPr>
      <p:sp>
        <p:nvSpPr>
          <p:cNvPr id="2" name="Freeform 2"/>
          <p:cNvSpPr/>
          <p:nvPr/>
        </p:nvSpPr>
        <p:spPr>
          <a:xfrm>
            <a:off x="1826864" y="2412248"/>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8207917" y="2298740"/>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13801325" y="2298740"/>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400000">
            <a:off x="15124334" y="-2540560"/>
            <a:ext cx="6321938" cy="6356610"/>
          </a:xfrm>
          <a:custGeom>
            <a:avLst/>
            <a:gdLst/>
            <a:ahLst/>
            <a:cxnLst/>
            <a:rect l="l" t="t" r="r" b="b"/>
            <a:pathLst>
              <a:path w="6321938" h="6356610">
                <a:moveTo>
                  <a:pt x="0" y="0"/>
                </a:moveTo>
                <a:lnTo>
                  <a:pt x="6321937" y="0"/>
                </a:lnTo>
                <a:lnTo>
                  <a:pt x="6321937" y="6356610"/>
                </a:lnTo>
                <a:lnTo>
                  <a:pt x="0" y="63566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1995852" y="2632823"/>
            <a:ext cx="2273370" cy="2057400"/>
          </a:xfrm>
          <a:custGeom>
            <a:avLst/>
            <a:gdLst/>
            <a:ahLst/>
            <a:cxnLst/>
            <a:rect l="l" t="t" r="r" b="b"/>
            <a:pathLst>
              <a:path w="2273370" h="2057400">
                <a:moveTo>
                  <a:pt x="0" y="0"/>
                </a:moveTo>
                <a:lnTo>
                  <a:pt x="2273370" y="0"/>
                </a:lnTo>
                <a:lnTo>
                  <a:pt x="2273370" y="2057400"/>
                </a:lnTo>
                <a:lnTo>
                  <a:pt x="0" y="2057400"/>
                </a:lnTo>
                <a:lnTo>
                  <a:pt x="0" y="0"/>
                </a:lnTo>
                <a:close/>
              </a:path>
            </a:pathLst>
          </a:custGeom>
          <a:blipFill>
            <a:blip r:embed="rId9"/>
            <a:stretch>
              <a:fillRect/>
            </a:stretch>
          </a:blipFill>
        </p:spPr>
      </p:sp>
      <p:sp>
        <p:nvSpPr>
          <p:cNvPr id="7" name="Freeform 7"/>
          <p:cNvSpPr/>
          <p:nvPr/>
        </p:nvSpPr>
        <p:spPr>
          <a:xfrm>
            <a:off x="8389027" y="2838738"/>
            <a:ext cx="2249125" cy="1568765"/>
          </a:xfrm>
          <a:custGeom>
            <a:avLst/>
            <a:gdLst/>
            <a:ahLst/>
            <a:cxnLst/>
            <a:rect l="l" t="t" r="r" b="b"/>
            <a:pathLst>
              <a:path w="2249125" h="1568765">
                <a:moveTo>
                  <a:pt x="0" y="0"/>
                </a:moveTo>
                <a:lnTo>
                  <a:pt x="2249125" y="0"/>
                </a:lnTo>
                <a:lnTo>
                  <a:pt x="2249125" y="1568765"/>
                </a:lnTo>
                <a:lnTo>
                  <a:pt x="0" y="15687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a:off x="14012836" y="2513328"/>
            <a:ext cx="2198996" cy="2080800"/>
          </a:xfrm>
          <a:custGeom>
            <a:avLst/>
            <a:gdLst/>
            <a:ahLst/>
            <a:cxnLst/>
            <a:rect l="l" t="t" r="r" b="b"/>
            <a:pathLst>
              <a:path w="2198996" h="2080800">
                <a:moveTo>
                  <a:pt x="0" y="0"/>
                </a:moveTo>
                <a:lnTo>
                  <a:pt x="2198996" y="0"/>
                </a:lnTo>
                <a:lnTo>
                  <a:pt x="2198996" y="2080800"/>
                </a:lnTo>
                <a:lnTo>
                  <a:pt x="0" y="2080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TextBox 9"/>
          <p:cNvSpPr txBox="1"/>
          <p:nvPr/>
        </p:nvSpPr>
        <p:spPr>
          <a:xfrm>
            <a:off x="1028700" y="1305128"/>
            <a:ext cx="16235084" cy="824230"/>
          </a:xfrm>
          <a:prstGeom prst="rect">
            <a:avLst/>
          </a:prstGeom>
        </p:spPr>
        <p:txBody>
          <a:bodyPr lIns="0" tIns="0" rIns="0" bIns="0" rtlCol="0" anchor="t">
            <a:spAutoFit/>
          </a:bodyPr>
          <a:lstStyle/>
          <a:p>
            <a:pPr algn="l">
              <a:lnSpc>
                <a:spcPts val="6200"/>
              </a:lnSpc>
            </a:pPr>
            <a:r>
              <a:rPr lang="en-US" sz="6200">
                <a:solidFill>
                  <a:srgbClr val="5C67B6"/>
                </a:solidFill>
                <a:latin typeface="Fredoka"/>
                <a:ea typeface="Fredoka"/>
                <a:cs typeface="Fredoka"/>
                <a:sym typeface="Fredoka"/>
              </a:rPr>
              <a:t>READING</a:t>
            </a:r>
          </a:p>
        </p:txBody>
      </p:sp>
      <p:sp>
        <p:nvSpPr>
          <p:cNvPr id="10" name="TextBox 10"/>
          <p:cNvSpPr txBox="1"/>
          <p:nvPr/>
        </p:nvSpPr>
        <p:spPr>
          <a:xfrm>
            <a:off x="403049" y="5762995"/>
            <a:ext cx="6424277" cy="3462486"/>
          </a:xfrm>
          <a:prstGeom prst="rect">
            <a:avLst/>
          </a:prstGeom>
        </p:spPr>
        <p:txBody>
          <a:bodyPr lIns="0" tIns="0" rIns="0" bIns="0" rtlCol="0" anchor="t">
            <a:spAutoFit/>
          </a:bodyPr>
          <a:lstStyle/>
          <a:p>
            <a:pPr marL="804286" lvl="1" indent="-402143" algn="l">
              <a:lnSpc>
                <a:spcPts val="4470"/>
              </a:lnSpc>
              <a:buFont typeface="Arial"/>
              <a:buChar char="•"/>
            </a:pPr>
            <a:r>
              <a:rPr lang="en-US" sz="3725" dirty="0">
                <a:solidFill>
                  <a:srgbClr val="5C67B6"/>
                </a:solidFill>
                <a:latin typeface="Dekko"/>
                <a:ea typeface="Dekko"/>
                <a:cs typeface="Dekko"/>
                <a:sym typeface="Dekko"/>
              </a:rPr>
              <a:t>Reading lesson 3 times a week</a:t>
            </a:r>
          </a:p>
          <a:p>
            <a:pPr marL="804286" lvl="1" indent="-402143" algn="l">
              <a:lnSpc>
                <a:spcPts val="4470"/>
              </a:lnSpc>
              <a:buFont typeface="Arial"/>
              <a:buChar char="•"/>
            </a:pPr>
            <a:r>
              <a:rPr lang="en-US" sz="3725" dirty="0">
                <a:solidFill>
                  <a:srgbClr val="5C67B6"/>
                </a:solidFill>
                <a:latin typeface="Dekko"/>
                <a:ea typeface="Dekko"/>
                <a:cs typeface="Dekko"/>
                <a:sym typeface="Dekko"/>
              </a:rPr>
              <a:t>Small groups of six.</a:t>
            </a:r>
          </a:p>
          <a:p>
            <a:pPr marL="804286" lvl="1" indent="-402143" algn="l">
              <a:lnSpc>
                <a:spcPts val="4470"/>
              </a:lnSpc>
              <a:buFont typeface="Arial"/>
              <a:buChar char="•"/>
            </a:pPr>
            <a:r>
              <a:rPr lang="en-US" sz="3725" dirty="0">
                <a:solidFill>
                  <a:srgbClr val="5C67B6"/>
                </a:solidFill>
                <a:latin typeface="Dekko"/>
                <a:ea typeface="Dekko"/>
                <a:cs typeface="Dekko"/>
                <a:sym typeface="Dekko"/>
              </a:rPr>
              <a:t>Books closely matched to phonic </a:t>
            </a:r>
            <a:r>
              <a:rPr lang="en-US" sz="3725">
                <a:solidFill>
                  <a:srgbClr val="5C67B6"/>
                </a:solidFill>
                <a:latin typeface="Dekko"/>
                <a:ea typeface="Dekko"/>
                <a:cs typeface="Dekko"/>
                <a:sym typeface="Dekko"/>
              </a:rPr>
              <a:t>knowledge from LW.</a:t>
            </a:r>
            <a:endParaRPr lang="en-US" sz="3725" dirty="0">
              <a:solidFill>
                <a:srgbClr val="5C67B6"/>
              </a:solidFill>
              <a:latin typeface="Dekko"/>
              <a:ea typeface="Dekko"/>
              <a:cs typeface="Dekko"/>
              <a:sym typeface="Dekko"/>
            </a:endParaRPr>
          </a:p>
          <a:p>
            <a:pPr marL="804286" lvl="1" indent="-402143" algn="l">
              <a:lnSpc>
                <a:spcPts val="4470"/>
              </a:lnSpc>
              <a:buFont typeface="Arial"/>
              <a:buChar char="•"/>
            </a:pPr>
            <a:endParaRPr lang="en-US" sz="3725" dirty="0">
              <a:solidFill>
                <a:srgbClr val="5C67B6"/>
              </a:solidFill>
              <a:latin typeface="Dekko"/>
              <a:ea typeface="Dekko"/>
              <a:cs typeface="Dekko"/>
              <a:sym typeface="Dekko"/>
            </a:endParaRPr>
          </a:p>
        </p:txBody>
      </p:sp>
      <p:sp>
        <p:nvSpPr>
          <p:cNvPr id="11" name="TextBox 11"/>
          <p:cNvSpPr txBox="1"/>
          <p:nvPr/>
        </p:nvSpPr>
        <p:spPr>
          <a:xfrm>
            <a:off x="6291072" y="5828353"/>
            <a:ext cx="6797332" cy="3462486"/>
          </a:xfrm>
          <a:prstGeom prst="rect">
            <a:avLst/>
          </a:prstGeom>
        </p:spPr>
        <p:txBody>
          <a:bodyPr lIns="0" tIns="0" rIns="0" bIns="0" rtlCol="0" anchor="t">
            <a:spAutoFit/>
          </a:bodyPr>
          <a:lstStyle/>
          <a:p>
            <a:pPr marL="804286" lvl="1" indent="-402143" algn="l">
              <a:lnSpc>
                <a:spcPts val="4470"/>
              </a:lnSpc>
              <a:buFont typeface="Arial"/>
              <a:buChar char="•"/>
            </a:pPr>
            <a:r>
              <a:rPr lang="en-US" sz="3725" dirty="0">
                <a:solidFill>
                  <a:srgbClr val="5C67B6"/>
                </a:solidFill>
                <a:latin typeface="Dekko"/>
                <a:ea typeface="Dekko"/>
                <a:cs typeface="Dekko"/>
                <a:sym typeface="Dekko"/>
              </a:rPr>
              <a:t>Each week the home reading books are changed on a Wednesday.</a:t>
            </a:r>
          </a:p>
          <a:p>
            <a:pPr marL="804286" lvl="1" indent="-402143" algn="l">
              <a:lnSpc>
                <a:spcPts val="4470"/>
              </a:lnSpc>
              <a:buFont typeface="Arial"/>
              <a:buChar char="•"/>
            </a:pPr>
            <a:r>
              <a:rPr lang="en-US" sz="3725" dirty="0">
                <a:solidFill>
                  <a:srgbClr val="5C67B6"/>
                </a:solidFill>
                <a:latin typeface="Dekko"/>
                <a:ea typeface="Dekko"/>
                <a:cs typeface="Dekko"/>
                <a:sym typeface="Dekko"/>
              </a:rPr>
              <a:t>Please read at least three times a week with your child and note it in Reading diary.</a:t>
            </a:r>
          </a:p>
        </p:txBody>
      </p:sp>
      <p:sp>
        <p:nvSpPr>
          <p:cNvPr id="12" name="TextBox 12"/>
          <p:cNvSpPr txBox="1"/>
          <p:nvPr/>
        </p:nvSpPr>
        <p:spPr>
          <a:xfrm>
            <a:off x="13088404" y="5974932"/>
            <a:ext cx="5047196" cy="5193729"/>
          </a:xfrm>
          <a:prstGeom prst="rect">
            <a:avLst/>
          </a:prstGeom>
        </p:spPr>
        <p:txBody>
          <a:bodyPr wrap="square" lIns="0" tIns="0" rIns="0" bIns="0" rtlCol="0" anchor="t">
            <a:spAutoFit/>
          </a:bodyPr>
          <a:lstStyle/>
          <a:p>
            <a:pPr marL="804286" lvl="1" indent="-402143" algn="l">
              <a:lnSpc>
                <a:spcPts val="4470"/>
              </a:lnSpc>
              <a:buFont typeface="Arial"/>
              <a:buChar char="•"/>
            </a:pPr>
            <a:r>
              <a:rPr lang="en-US" sz="3725" dirty="0">
                <a:solidFill>
                  <a:srgbClr val="5C67B6"/>
                </a:solidFill>
                <a:latin typeface="Dekko"/>
                <a:ea typeface="Dekko"/>
                <a:cs typeface="Dekko"/>
                <a:sym typeface="Dekko"/>
              </a:rPr>
              <a:t>Focus on decoding; breaking into units of sound</a:t>
            </a:r>
          </a:p>
          <a:p>
            <a:pPr marL="804286" lvl="1" indent="-402143" algn="l">
              <a:lnSpc>
                <a:spcPts val="4470"/>
              </a:lnSpc>
              <a:buFont typeface="Arial"/>
              <a:buChar char="•"/>
            </a:pPr>
            <a:r>
              <a:rPr lang="en-US" sz="3725" dirty="0">
                <a:solidFill>
                  <a:srgbClr val="5C67B6"/>
                </a:solidFill>
                <a:latin typeface="Dekko"/>
                <a:ea typeface="Dekko"/>
                <a:cs typeface="Dekko"/>
                <a:sym typeface="Dekko"/>
              </a:rPr>
              <a:t>Prosody; reading </a:t>
            </a:r>
          </a:p>
          <a:p>
            <a:pPr marL="804286" lvl="1" indent="-402143" algn="l">
              <a:lnSpc>
                <a:spcPts val="4470"/>
              </a:lnSpc>
              <a:buFont typeface="Arial"/>
              <a:buChar char="•"/>
            </a:pPr>
            <a:r>
              <a:rPr lang="en-US" sz="3725" dirty="0">
                <a:solidFill>
                  <a:srgbClr val="5C67B6"/>
                </a:solidFill>
                <a:latin typeface="Dekko"/>
                <a:ea typeface="Dekko"/>
                <a:cs typeface="Dekko"/>
                <a:sym typeface="Dekko"/>
              </a:rPr>
              <a:t>with fluency and</a:t>
            </a:r>
          </a:p>
          <a:p>
            <a:pPr marL="804286" lvl="1" indent="-402143" algn="l">
              <a:lnSpc>
                <a:spcPts val="4470"/>
              </a:lnSpc>
              <a:buFont typeface="Arial"/>
              <a:buChar char="•"/>
            </a:pPr>
            <a:r>
              <a:rPr lang="en-US" sz="3725" dirty="0">
                <a:solidFill>
                  <a:srgbClr val="5C67B6"/>
                </a:solidFill>
                <a:latin typeface="Dekko"/>
                <a:ea typeface="Dekko"/>
                <a:cs typeface="Dekko"/>
                <a:sym typeface="Dekko"/>
              </a:rPr>
              <a:t> expression</a:t>
            </a:r>
          </a:p>
          <a:p>
            <a:pPr marL="804286" lvl="1" indent="-402143" algn="l">
              <a:lnSpc>
                <a:spcPts val="4470"/>
              </a:lnSpc>
              <a:buFont typeface="Arial"/>
              <a:buChar char="•"/>
            </a:pPr>
            <a:r>
              <a:rPr lang="en-US" sz="3725" dirty="0">
                <a:solidFill>
                  <a:srgbClr val="5C67B6"/>
                </a:solidFill>
                <a:latin typeface="Dekko"/>
                <a:ea typeface="Dekko"/>
                <a:cs typeface="Dekko"/>
                <a:sym typeface="Dekko"/>
              </a:rPr>
              <a:t>Comprehension; what have they understood? </a:t>
            </a:r>
          </a:p>
        </p:txBody>
      </p:sp>
      <p:sp>
        <p:nvSpPr>
          <p:cNvPr id="13" name="TextBox 13"/>
          <p:cNvSpPr txBox="1"/>
          <p:nvPr/>
        </p:nvSpPr>
        <p:spPr>
          <a:xfrm>
            <a:off x="1068382" y="5099798"/>
            <a:ext cx="5222689" cy="481965"/>
          </a:xfrm>
          <a:prstGeom prst="rect">
            <a:avLst/>
          </a:prstGeom>
        </p:spPr>
        <p:txBody>
          <a:bodyPr lIns="0" tIns="0" rIns="0" bIns="0" rtlCol="0" anchor="t">
            <a:spAutoFit/>
          </a:bodyPr>
          <a:lstStyle/>
          <a:p>
            <a:pPr algn="l">
              <a:lnSpc>
                <a:spcPts val="3600"/>
              </a:lnSpc>
            </a:pPr>
            <a:r>
              <a:rPr lang="en-US" sz="3600">
                <a:solidFill>
                  <a:srgbClr val="5C67B6"/>
                </a:solidFill>
                <a:latin typeface="Fredoka"/>
                <a:ea typeface="Fredoka"/>
                <a:cs typeface="Fredoka"/>
                <a:sym typeface="Fredoka"/>
              </a:rPr>
              <a:t>Reading in school</a:t>
            </a:r>
          </a:p>
        </p:txBody>
      </p:sp>
      <p:sp>
        <p:nvSpPr>
          <p:cNvPr id="14" name="TextBox 14"/>
          <p:cNvSpPr txBox="1"/>
          <p:nvPr/>
        </p:nvSpPr>
        <p:spPr>
          <a:xfrm>
            <a:off x="7513418" y="5138006"/>
            <a:ext cx="5222689" cy="481965"/>
          </a:xfrm>
          <a:prstGeom prst="rect">
            <a:avLst/>
          </a:prstGeom>
        </p:spPr>
        <p:txBody>
          <a:bodyPr lIns="0" tIns="0" rIns="0" bIns="0" rtlCol="0" anchor="t">
            <a:spAutoFit/>
          </a:bodyPr>
          <a:lstStyle/>
          <a:p>
            <a:pPr algn="l">
              <a:lnSpc>
                <a:spcPts val="3600"/>
              </a:lnSpc>
            </a:pPr>
            <a:r>
              <a:rPr lang="en-US" sz="3600">
                <a:solidFill>
                  <a:srgbClr val="5C67B6"/>
                </a:solidFill>
                <a:latin typeface="Fredoka"/>
                <a:ea typeface="Fredoka"/>
                <a:cs typeface="Fredoka"/>
                <a:sym typeface="Fredoka"/>
              </a:rPr>
              <a:t>Reading challenge </a:t>
            </a:r>
          </a:p>
        </p:txBody>
      </p:sp>
      <p:sp>
        <p:nvSpPr>
          <p:cNvPr id="15" name="TextBox 15"/>
          <p:cNvSpPr txBox="1"/>
          <p:nvPr/>
        </p:nvSpPr>
        <p:spPr>
          <a:xfrm>
            <a:off x="14693942" y="5251513"/>
            <a:ext cx="5222689" cy="461665"/>
          </a:xfrm>
          <a:prstGeom prst="rect">
            <a:avLst/>
          </a:prstGeom>
        </p:spPr>
        <p:txBody>
          <a:bodyPr lIns="0" tIns="0" rIns="0" bIns="0" rtlCol="0" anchor="t">
            <a:spAutoFit/>
          </a:bodyPr>
          <a:lstStyle/>
          <a:p>
            <a:pPr algn="l">
              <a:lnSpc>
                <a:spcPts val="3600"/>
              </a:lnSpc>
            </a:pPr>
            <a:r>
              <a:rPr lang="en-US" sz="3600" dirty="0">
                <a:solidFill>
                  <a:srgbClr val="5C67B6"/>
                </a:solidFill>
                <a:latin typeface="Fredoka"/>
                <a:ea typeface="Fredoka"/>
                <a:cs typeface="Fredoka"/>
                <a:sym typeface="Fredoka"/>
              </a:rPr>
              <a:t>Three reads</a:t>
            </a:r>
          </a:p>
        </p:txBody>
      </p:sp>
      <p:pic>
        <p:nvPicPr>
          <p:cNvPr id="16" name="Picture 15">
            <a:extLst>
              <a:ext uri="{FF2B5EF4-FFF2-40B4-BE49-F238E27FC236}">
                <a16:creationId xmlns:a16="http://schemas.microsoft.com/office/drawing/2014/main" id="{CF3279AF-AF14-4F9C-B6DF-85C1DDE521A9}"/>
              </a:ext>
            </a:extLst>
          </p:cNvPr>
          <p:cNvPicPr>
            <a:picLocks noChangeAspect="1"/>
          </p:cNvPicPr>
          <p:nvPr/>
        </p:nvPicPr>
        <p:blipFill>
          <a:blip r:embed="rId14"/>
          <a:stretch>
            <a:fillRect/>
          </a:stretch>
        </p:blipFill>
        <p:spPr>
          <a:xfrm>
            <a:off x="4887759" y="921072"/>
            <a:ext cx="2162477" cy="176237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a:off x="170049" y="2432019"/>
            <a:ext cx="3021530" cy="3032557"/>
          </a:xfrm>
          <a:custGeom>
            <a:avLst/>
            <a:gdLst/>
            <a:ahLst/>
            <a:cxnLst/>
            <a:rect l="l" t="t" r="r" b="b"/>
            <a:pathLst>
              <a:path w="3021530" h="3032557">
                <a:moveTo>
                  <a:pt x="0" y="0"/>
                </a:moveTo>
                <a:lnTo>
                  <a:pt x="3021530" y="0"/>
                </a:lnTo>
                <a:lnTo>
                  <a:pt x="3021530" y="3032558"/>
                </a:lnTo>
                <a:lnTo>
                  <a:pt x="0" y="30325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7630006" y="2365416"/>
            <a:ext cx="3184286" cy="3195907"/>
          </a:xfrm>
          <a:custGeom>
            <a:avLst/>
            <a:gdLst/>
            <a:ahLst/>
            <a:cxnLst/>
            <a:rect l="l" t="t" r="r" b="b"/>
            <a:pathLst>
              <a:path w="3184286" h="3195907">
                <a:moveTo>
                  <a:pt x="0" y="0"/>
                </a:moveTo>
                <a:lnTo>
                  <a:pt x="3184286" y="0"/>
                </a:lnTo>
                <a:lnTo>
                  <a:pt x="3184286" y="3195907"/>
                </a:lnTo>
                <a:lnTo>
                  <a:pt x="0" y="31959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5400000">
            <a:off x="14669775" y="-2149605"/>
            <a:ext cx="6321938" cy="6356610"/>
          </a:xfrm>
          <a:custGeom>
            <a:avLst/>
            <a:gdLst/>
            <a:ahLst/>
            <a:cxnLst/>
            <a:rect l="l" t="t" r="r" b="b"/>
            <a:pathLst>
              <a:path w="6321938" h="6356610">
                <a:moveTo>
                  <a:pt x="0" y="0"/>
                </a:moveTo>
                <a:lnTo>
                  <a:pt x="6321938" y="0"/>
                </a:lnTo>
                <a:lnTo>
                  <a:pt x="6321938" y="6356610"/>
                </a:lnTo>
                <a:lnTo>
                  <a:pt x="0" y="63566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a:off x="389432" y="2786116"/>
            <a:ext cx="2227581" cy="1887875"/>
          </a:xfrm>
          <a:custGeom>
            <a:avLst/>
            <a:gdLst/>
            <a:ahLst/>
            <a:cxnLst/>
            <a:rect l="l" t="t" r="r" b="b"/>
            <a:pathLst>
              <a:path w="2227581" h="1887875">
                <a:moveTo>
                  <a:pt x="0" y="0"/>
                </a:moveTo>
                <a:lnTo>
                  <a:pt x="2227581" y="0"/>
                </a:lnTo>
                <a:lnTo>
                  <a:pt x="2227581" y="1887875"/>
                </a:lnTo>
                <a:lnTo>
                  <a:pt x="0" y="1887875"/>
                </a:lnTo>
                <a:lnTo>
                  <a:pt x="0" y="0"/>
                </a:lnTo>
                <a:close/>
              </a:path>
            </a:pathLst>
          </a:custGeom>
          <a:blipFill>
            <a:blip r:embed="rId9"/>
            <a:stretch>
              <a:fillRect/>
            </a:stretch>
          </a:blipFill>
        </p:spPr>
      </p:sp>
      <p:sp>
        <p:nvSpPr>
          <p:cNvPr id="6" name="Freeform 6"/>
          <p:cNvSpPr/>
          <p:nvPr/>
        </p:nvSpPr>
        <p:spPr>
          <a:xfrm>
            <a:off x="7988042" y="2719968"/>
            <a:ext cx="2515629" cy="2305231"/>
          </a:xfrm>
          <a:custGeom>
            <a:avLst/>
            <a:gdLst/>
            <a:ahLst/>
            <a:cxnLst/>
            <a:rect l="l" t="t" r="r" b="b"/>
            <a:pathLst>
              <a:path w="2515629" h="2305231">
                <a:moveTo>
                  <a:pt x="0" y="0"/>
                </a:moveTo>
                <a:lnTo>
                  <a:pt x="2515629" y="0"/>
                </a:lnTo>
                <a:lnTo>
                  <a:pt x="2515629" y="2305231"/>
                </a:lnTo>
                <a:lnTo>
                  <a:pt x="0" y="230523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TextBox 7"/>
          <p:cNvSpPr txBox="1"/>
          <p:nvPr/>
        </p:nvSpPr>
        <p:spPr>
          <a:xfrm>
            <a:off x="1028700" y="1305128"/>
            <a:ext cx="16235084" cy="824230"/>
          </a:xfrm>
          <a:prstGeom prst="rect">
            <a:avLst/>
          </a:prstGeom>
        </p:spPr>
        <p:txBody>
          <a:bodyPr lIns="0" tIns="0" rIns="0" bIns="0" rtlCol="0" anchor="t">
            <a:spAutoFit/>
          </a:bodyPr>
          <a:lstStyle/>
          <a:p>
            <a:pPr algn="l">
              <a:lnSpc>
                <a:spcPts val="6200"/>
              </a:lnSpc>
            </a:pPr>
            <a:r>
              <a:rPr lang="en-US" sz="6200">
                <a:solidFill>
                  <a:srgbClr val="5C67B6"/>
                </a:solidFill>
                <a:latin typeface="Fredoka"/>
                <a:ea typeface="Fredoka"/>
                <a:cs typeface="Fredoka"/>
                <a:sym typeface="Fredoka"/>
              </a:rPr>
              <a:t>WRITING</a:t>
            </a:r>
          </a:p>
        </p:txBody>
      </p:sp>
      <p:sp>
        <p:nvSpPr>
          <p:cNvPr id="8" name="TextBox 8"/>
          <p:cNvSpPr txBox="1"/>
          <p:nvPr/>
        </p:nvSpPr>
        <p:spPr>
          <a:xfrm>
            <a:off x="170049" y="6818067"/>
            <a:ext cx="7433180" cy="3334246"/>
          </a:xfrm>
          <a:prstGeom prst="rect">
            <a:avLst/>
          </a:prstGeom>
        </p:spPr>
        <p:txBody>
          <a:bodyPr lIns="0" tIns="0" rIns="0" bIns="0" rtlCol="0" anchor="t">
            <a:spAutoFit/>
          </a:bodyPr>
          <a:lstStyle/>
          <a:p>
            <a:pPr marL="930595" lvl="1" indent="-465298" algn="l">
              <a:lnSpc>
                <a:spcPts val="5172"/>
              </a:lnSpc>
              <a:buFont typeface="Arial"/>
              <a:buChar char="•"/>
            </a:pPr>
            <a:r>
              <a:rPr lang="en-US" sz="4310" dirty="0">
                <a:solidFill>
                  <a:srgbClr val="5C67B6"/>
                </a:solidFill>
                <a:latin typeface="Dekko"/>
                <a:ea typeface="Dekko"/>
                <a:cs typeface="Dekko"/>
                <a:sym typeface="Dekko"/>
              </a:rPr>
              <a:t>Model text or story-based learning </a:t>
            </a:r>
          </a:p>
          <a:p>
            <a:pPr marL="930595" lvl="1" indent="-465298" algn="l">
              <a:lnSpc>
                <a:spcPts val="5172"/>
              </a:lnSpc>
              <a:buFont typeface="Arial"/>
              <a:buChar char="•"/>
            </a:pPr>
            <a:r>
              <a:rPr lang="en-US" sz="4310" dirty="0">
                <a:solidFill>
                  <a:srgbClr val="5C67B6"/>
                </a:solidFill>
                <a:latin typeface="Dekko"/>
                <a:ea typeface="Dekko"/>
                <a:cs typeface="Dekko"/>
                <a:sym typeface="Dekko"/>
              </a:rPr>
              <a:t>Grammar focus</a:t>
            </a:r>
          </a:p>
          <a:p>
            <a:pPr marL="930595" lvl="1" indent="-465298" algn="l">
              <a:lnSpc>
                <a:spcPts val="5172"/>
              </a:lnSpc>
              <a:buFont typeface="Arial"/>
              <a:buChar char="•"/>
            </a:pPr>
            <a:r>
              <a:rPr lang="en-US" sz="4310" dirty="0">
                <a:solidFill>
                  <a:srgbClr val="5C67B6"/>
                </a:solidFill>
                <a:latin typeface="Dekko"/>
                <a:ea typeface="Dekko"/>
                <a:cs typeface="Dekko"/>
                <a:sym typeface="Dekko"/>
              </a:rPr>
              <a:t>Short date and learning objective.</a:t>
            </a:r>
          </a:p>
        </p:txBody>
      </p:sp>
      <p:sp>
        <p:nvSpPr>
          <p:cNvPr id="9" name="TextBox 9"/>
          <p:cNvSpPr txBox="1"/>
          <p:nvPr/>
        </p:nvSpPr>
        <p:spPr>
          <a:xfrm>
            <a:off x="7630006" y="7165321"/>
            <a:ext cx="9633778" cy="705321"/>
          </a:xfrm>
          <a:prstGeom prst="rect">
            <a:avLst/>
          </a:prstGeom>
        </p:spPr>
        <p:txBody>
          <a:bodyPr wrap="square" lIns="0" tIns="0" rIns="0" bIns="0" rtlCol="0" anchor="t">
            <a:spAutoFit/>
          </a:bodyPr>
          <a:lstStyle/>
          <a:p>
            <a:pPr marL="980723" lvl="1" indent="-490362" algn="l">
              <a:lnSpc>
                <a:spcPts val="5450"/>
              </a:lnSpc>
              <a:buFont typeface="Arial"/>
              <a:buChar char="•"/>
            </a:pPr>
            <a:r>
              <a:rPr lang="en-US" sz="4542" dirty="0">
                <a:solidFill>
                  <a:srgbClr val="5C67B6"/>
                </a:solidFill>
                <a:latin typeface="Dekko"/>
                <a:ea typeface="Dekko"/>
                <a:cs typeface="Dekko"/>
                <a:sym typeface="Dekko"/>
              </a:rPr>
              <a:t>Handwriting lessons 3 times a week</a:t>
            </a:r>
          </a:p>
        </p:txBody>
      </p:sp>
      <p:sp>
        <p:nvSpPr>
          <p:cNvPr id="10" name="TextBox 10"/>
          <p:cNvSpPr txBox="1"/>
          <p:nvPr/>
        </p:nvSpPr>
        <p:spPr>
          <a:xfrm>
            <a:off x="170049" y="6168983"/>
            <a:ext cx="6043060" cy="558619"/>
          </a:xfrm>
          <a:prstGeom prst="rect">
            <a:avLst/>
          </a:prstGeom>
        </p:spPr>
        <p:txBody>
          <a:bodyPr lIns="0" tIns="0" rIns="0" bIns="0" rtlCol="0" anchor="t">
            <a:spAutoFit/>
          </a:bodyPr>
          <a:lstStyle/>
          <a:p>
            <a:pPr algn="l">
              <a:lnSpc>
                <a:spcPts val="4165"/>
              </a:lnSpc>
            </a:pPr>
            <a:r>
              <a:rPr lang="en-US" sz="4165">
                <a:solidFill>
                  <a:srgbClr val="5C67B6"/>
                </a:solidFill>
                <a:latin typeface="Fredoka"/>
                <a:ea typeface="Fredoka"/>
                <a:cs typeface="Fredoka"/>
                <a:sym typeface="Fredoka"/>
              </a:rPr>
              <a:t>Our lessons</a:t>
            </a:r>
          </a:p>
        </p:txBody>
      </p:sp>
      <p:sp>
        <p:nvSpPr>
          <p:cNvPr id="11" name="TextBox 11"/>
          <p:cNvSpPr txBox="1"/>
          <p:nvPr/>
        </p:nvSpPr>
        <p:spPr>
          <a:xfrm>
            <a:off x="7630006" y="6309093"/>
            <a:ext cx="6368571" cy="583289"/>
          </a:xfrm>
          <a:prstGeom prst="rect">
            <a:avLst/>
          </a:prstGeom>
        </p:spPr>
        <p:txBody>
          <a:bodyPr lIns="0" tIns="0" rIns="0" bIns="0" rtlCol="0" anchor="t">
            <a:spAutoFit/>
          </a:bodyPr>
          <a:lstStyle/>
          <a:p>
            <a:pPr algn="l">
              <a:lnSpc>
                <a:spcPts val="4389"/>
              </a:lnSpc>
            </a:pPr>
            <a:r>
              <a:rPr lang="en-US" sz="4389" dirty="0">
                <a:solidFill>
                  <a:srgbClr val="5C67B6"/>
                </a:solidFill>
                <a:latin typeface="Fredoka"/>
                <a:ea typeface="Fredoka"/>
                <a:cs typeface="Fredoka"/>
                <a:sym typeface="Fredoka"/>
              </a:rPr>
              <a:t>Hand writing</a:t>
            </a:r>
          </a:p>
        </p:txBody>
      </p:sp>
      <p:sp>
        <p:nvSpPr>
          <p:cNvPr id="12" name="Freeform 7">
            <a:extLst>
              <a:ext uri="{FF2B5EF4-FFF2-40B4-BE49-F238E27FC236}">
                <a16:creationId xmlns:a16="http://schemas.microsoft.com/office/drawing/2014/main" id="{0405A377-D33D-4660-ADFF-5F4FE460DB16}"/>
              </a:ext>
            </a:extLst>
          </p:cNvPr>
          <p:cNvSpPr/>
          <p:nvPr/>
        </p:nvSpPr>
        <p:spPr>
          <a:xfrm>
            <a:off x="11886594" y="715511"/>
            <a:ext cx="6725952" cy="4691387"/>
          </a:xfrm>
          <a:custGeom>
            <a:avLst/>
            <a:gdLst/>
            <a:ahLst/>
            <a:cxnLst/>
            <a:rect l="l" t="t" r="r" b="b"/>
            <a:pathLst>
              <a:path w="6725952" h="4691387">
                <a:moveTo>
                  <a:pt x="0" y="0"/>
                </a:moveTo>
                <a:lnTo>
                  <a:pt x="6725952" y="0"/>
                </a:lnTo>
                <a:lnTo>
                  <a:pt x="6725952" y="4691387"/>
                </a:lnTo>
                <a:lnTo>
                  <a:pt x="0" y="469138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9">
            <a:extLst>
              <a:ext uri="{FF2B5EF4-FFF2-40B4-BE49-F238E27FC236}">
                <a16:creationId xmlns:a16="http://schemas.microsoft.com/office/drawing/2014/main" id="{D480AE08-511A-4803-A4FD-7704EC80459C}"/>
              </a:ext>
            </a:extLst>
          </p:cNvPr>
          <p:cNvSpPr/>
          <p:nvPr/>
        </p:nvSpPr>
        <p:spPr>
          <a:xfrm>
            <a:off x="13533403" y="81383"/>
            <a:ext cx="3432335" cy="2312536"/>
          </a:xfrm>
          <a:custGeom>
            <a:avLst/>
            <a:gdLst/>
            <a:ahLst/>
            <a:cxnLst/>
            <a:rect l="l" t="t" r="r" b="b"/>
            <a:pathLst>
              <a:path w="3432335" h="2312536">
                <a:moveTo>
                  <a:pt x="0" y="0"/>
                </a:moveTo>
                <a:lnTo>
                  <a:pt x="3432335" y="0"/>
                </a:lnTo>
                <a:lnTo>
                  <a:pt x="3432335" y="2312536"/>
                </a:lnTo>
                <a:lnTo>
                  <a:pt x="0" y="231253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TextBox 14">
            <a:extLst>
              <a:ext uri="{FF2B5EF4-FFF2-40B4-BE49-F238E27FC236}">
                <a16:creationId xmlns:a16="http://schemas.microsoft.com/office/drawing/2014/main" id="{936FB3AA-E04A-4B50-BAB9-9A33854340C5}"/>
              </a:ext>
            </a:extLst>
          </p:cNvPr>
          <p:cNvSpPr txBox="1"/>
          <p:nvPr/>
        </p:nvSpPr>
        <p:spPr>
          <a:xfrm>
            <a:off x="12228040" y="2470119"/>
            <a:ext cx="6043060" cy="2154436"/>
          </a:xfrm>
          <a:prstGeom prst="rect">
            <a:avLst/>
          </a:prstGeom>
        </p:spPr>
        <p:txBody>
          <a:bodyPr lIns="0" tIns="0" rIns="0" bIns="0" rtlCol="0" anchor="t">
            <a:spAutoFit/>
          </a:bodyPr>
          <a:lstStyle/>
          <a:p>
            <a:pPr algn="ctr">
              <a:lnSpc>
                <a:spcPts val="4165"/>
              </a:lnSpc>
            </a:pPr>
            <a:r>
              <a:rPr lang="en-US" sz="4165" dirty="0">
                <a:solidFill>
                  <a:srgbClr val="5C67B6"/>
                </a:solidFill>
                <a:latin typeface="Fredoka"/>
                <a:ea typeface="Fredoka"/>
                <a:cs typeface="Fredoka"/>
                <a:sym typeface="Fredoka"/>
              </a:rPr>
              <a:t>Please encourage children to </a:t>
            </a:r>
            <a:r>
              <a:rPr lang="en-US" sz="4165" dirty="0" err="1">
                <a:solidFill>
                  <a:srgbClr val="5C67B6"/>
                </a:solidFill>
                <a:latin typeface="Fredoka"/>
                <a:ea typeface="Fredoka"/>
                <a:cs typeface="Fredoka"/>
                <a:sym typeface="Fredoka"/>
              </a:rPr>
              <a:t>practise</a:t>
            </a:r>
            <a:r>
              <a:rPr lang="en-US" sz="4165" dirty="0">
                <a:solidFill>
                  <a:srgbClr val="5C67B6"/>
                </a:solidFill>
                <a:latin typeface="Fredoka"/>
                <a:ea typeface="Fredoka"/>
                <a:cs typeface="Fredoka"/>
                <a:sym typeface="Fredoka"/>
              </a:rPr>
              <a:t> handwriting at home too.</a:t>
            </a:r>
          </a:p>
        </p:txBody>
      </p:sp>
      <p:sp>
        <p:nvSpPr>
          <p:cNvPr id="21" name="TextBox 9">
            <a:extLst>
              <a:ext uri="{FF2B5EF4-FFF2-40B4-BE49-F238E27FC236}">
                <a16:creationId xmlns:a16="http://schemas.microsoft.com/office/drawing/2014/main" id="{712904B4-BC14-490D-8291-AACE10AF525A}"/>
              </a:ext>
            </a:extLst>
          </p:cNvPr>
          <p:cNvSpPr txBox="1"/>
          <p:nvPr/>
        </p:nvSpPr>
        <p:spPr>
          <a:xfrm>
            <a:off x="7500304" y="9313264"/>
            <a:ext cx="10617647" cy="1410643"/>
          </a:xfrm>
          <a:prstGeom prst="rect">
            <a:avLst/>
          </a:prstGeom>
        </p:spPr>
        <p:txBody>
          <a:bodyPr wrap="square" lIns="0" tIns="0" rIns="0" bIns="0" rtlCol="0" anchor="t">
            <a:spAutoFit/>
          </a:bodyPr>
          <a:lstStyle/>
          <a:p>
            <a:pPr marL="980723" lvl="1" indent="-490362" algn="l">
              <a:lnSpc>
                <a:spcPts val="5450"/>
              </a:lnSpc>
              <a:buFont typeface="Arial"/>
              <a:buChar char="•"/>
            </a:pPr>
            <a:r>
              <a:rPr lang="en-US" sz="4542" dirty="0">
                <a:solidFill>
                  <a:srgbClr val="5C67B6"/>
                </a:solidFill>
                <a:latin typeface="Dekko"/>
                <a:ea typeface="Dekko"/>
                <a:cs typeface="Dekko"/>
                <a:sym typeface="Dekko"/>
              </a:rPr>
              <a:t>Always segment for spelling in phonics lessons using graphemes/phonemes.</a:t>
            </a:r>
          </a:p>
        </p:txBody>
      </p:sp>
      <p:sp>
        <p:nvSpPr>
          <p:cNvPr id="22" name="TextBox 11">
            <a:extLst>
              <a:ext uri="{FF2B5EF4-FFF2-40B4-BE49-F238E27FC236}">
                <a16:creationId xmlns:a16="http://schemas.microsoft.com/office/drawing/2014/main" id="{62FBC08D-2F55-4DD5-BBB6-195B124B04C5}"/>
              </a:ext>
            </a:extLst>
          </p:cNvPr>
          <p:cNvSpPr txBox="1"/>
          <p:nvPr/>
        </p:nvSpPr>
        <p:spPr>
          <a:xfrm>
            <a:off x="7630006" y="8575550"/>
            <a:ext cx="6368571" cy="583289"/>
          </a:xfrm>
          <a:prstGeom prst="rect">
            <a:avLst/>
          </a:prstGeom>
        </p:spPr>
        <p:txBody>
          <a:bodyPr lIns="0" tIns="0" rIns="0" bIns="0" rtlCol="0" anchor="t">
            <a:spAutoFit/>
          </a:bodyPr>
          <a:lstStyle/>
          <a:p>
            <a:pPr algn="l">
              <a:lnSpc>
                <a:spcPts val="4389"/>
              </a:lnSpc>
            </a:pPr>
            <a:r>
              <a:rPr lang="en-US" sz="4389" dirty="0">
                <a:solidFill>
                  <a:srgbClr val="5C67B6"/>
                </a:solidFill>
                <a:latin typeface="Fredoka"/>
                <a:ea typeface="Fredoka"/>
                <a:cs typeface="Fredoka"/>
                <a:sym typeface="Fredoka"/>
              </a:rPr>
              <a:t>Spellings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EDF7"/>
        </a:solidFill>
        <a:effectLst/>
      </p:bgPr>
    </p:bg>
    <p:spTree>
      <p:nvGrpSpPr>
        <p:cNvPr id="1" name=""/>
        <p:cNvGrpSpPr/>
        <p:nvPr/>
      </p:nvGrpSpPr>
      <p:grpSpPr>
        <a:xfrm>
          <a:off x="0" y="0"/>
          <a:ext cx="0" cy="0"/>
          <a:chOff x="0" y="0"/>
          <a:chExt cx="0" cy="0"/>
        </a:xfrm>
      </p:grpSpPr>
      <p:sp>
        <p:nvSpPr>
          <p:cNvPr id="2" name="Freeform 2"/>
          <p:cNvSpPr/>
          <p:nvPr/>
        </p:nvSpPr>
        <p:spPr>
          <a:xfrm>
            <a:off x="1921184" y="2129358"/>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7521789" y="2129358"/>
            <a:ext cx="2611345" cy="2620875"/>
          </a:xfrm>
          <a:custGeom>
            <a:avLst/>
            <a:gdLst/>
            <a:ahLst/>
            <a:cxnLst/>
            <a:rect l="l" t="t" r="r" b="b"/>
            <a:pathLst>
              <a:path w="2611345" h="2620875">
                <a:moveTo>
                  <a:pt x="0" y="0"/>
                </a:moveTo>
                <a:lnTo>
                  <a:pt x="2611344" y="0"/>
                </a:lnTo>
                <a:lnTo>
                  <a:pt x="2611344" y="2620875"/>
                </a:lnTo>
                <a:lnTo>
                  <a:pt x="0" y="2620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5400000">
            <a:off x="14669775" y="-2149605"/>
            <a:ext cx="6321938" cy="6356610"/>
          </a:xfrm>
          <a:custGeom>
            <a:avLst/>
            <a:gdLst/>
            <a:ahLst/>
            <a:cxnLst/>
            <a:rect l="l" t="t" r="r" b="b"/>
            <a:pathLst>
              <a:path w="6321938" h="6356610">
                <a:moveTo>
                  <a:pt x="0" y="0"/>
                </a:moveTo>
                <a:lnTo>
                  <a:pt x="6321938" y="0"/>
                </a:lnTo>
                <a:lnTo>
                  <a:pt x="6321938" y="6356610"/>
                </a:lnTo>
                <a:lnTo>
                  <a:pt x="0" y="63566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TextBox 5"/>
          <p:cNvSpPr txBox="1"/>
          <p:nvPr/>
        </p:nvSpPr>
        <p:spPr>
          <a:xfrm>
            <a:off x="1028700" y="1305128"/>
            <a:ext cx="16235084" cy="824230"/>
          </a:xfrm>
          <a:prstGeom prst="rect">
            <a:avLst/>
          </a:prstGeom>
        </p:spPr>
        <p:txBody>
          <a:bodyPr lIns="0" tIns="0" rIns="0" bIns="0" rtlCol="0" anchor="t">
            <a:spAutoFit/>
          </a:bodyPr>
          <a:lstStyle/>
          <a:p>
            <a:pPr algn="l">
              <a:lnSpc>
                <a:spcPts val="6200"/>
              </a:lnSpc>
            </a:pPr>
            <a:r>
              <a:rPr lang="en-US" sz="6200">
                <a:solidFill>
                  <a:srgbClr val="5C67B6"/>
                </a:solidFill>
                <a:latin typeface="Fredoka"/>
                <a:ea typeface="Fredoka"/>
                <a:cs typeface="Fredoka"/>
                <a:sym typeface="Fredoka"/>
              </a:rPr>
              <a:t>HOME LEARNING</a:t>
            </a:r>
          </a:p>
        </p:txBody>
      </p:sp>
      <p:sp>
        <p:nvSpPr>
          <p:cNvPr id="6" name="Freeform 6"/>
          <p:cNvSpPr/>
          <p:nvPr/>
        </p:nvSpPr>
        <p:spPr>
          <a:xfrm>
            <a:off x="13755604" y="2129358"/>
            <a:ext cx="2611345" cy="2620875"/>
          </a:xfrm>
          <a:custGeom>
            <a:avLst/>
            <a:gdLst/>
            <a:ahLst/>
            <a:cxnLst/>
            <a:rect l="l" t="t" r="r" b="b"/>
            <a:pathLst>
              <a:path w="2611345" h="2620875">
                <a:moveTo>
                  <a:pt x="0" y="0"/>
                </a:moveTo>
                <a:lnTo>
                  <a:pt x="2611344" y="0"/>
                </a:lnTo>
                <a:lnTo>
                  <a:pt x="2611344" y="2620875"/>
                </a:lnTo>
                <a:lnTo>
                  <a:pt x="0" y="26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2230154" y="2354663"/>
            <a:ext cx="1912062" cy="2042256"/>
          </a:xfrm>
          <a:custGeom>
            <a:avLst/>
            <a:gdLst/>
            <a:ahLst/>
            <a:cxnLst/>
            <a:rect l="l" t="t" r="r" b="b"/>
            <a:pathLst>
              <a:path w="1912062" h="2042256">
                <a:moveTo>
                  <a:pt x="0" y="0"/>
                </a:moveTo>
                <a:lnTo>
                  <a:pt x="1912062" y="0"/>
                </a:lnTo>
                <a:lnTo>
                  <a:pt x="1912062" y="2042256"/>
                </a:lnTo>
                <a:lnTo>
                  <a:pt x="0" y="204225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a:off x="7894868" y="2520889"/>
            <a:ext cx="1920898" cy="1668780"/>
          </a:xfrm>
          <a:custGeom>
            <a:avLst/>
            <a:gdLst/>
            <a:ahLst/>
            <a:cxnLst/>
            <a:rect l="l" t="t" r="r" b="b"/>
            <a:pathLst>
              <a:path w="1920898" h="1668780">
                <a:moveTo>
                  <a:pt x="0" y="0"/>
                </a:moveTo>
                <a:lnTo>
                  <a:pt x="1920898" y="0"/>
                </a:lnTo>
                <a:lnTo>
                  <a:pt x="1920898" y="1668780"/>
                </a:lnTo>
                <a:lnTo>
                  <a:pt x="0" y="16687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9" name="Freeform 9"/>
          <p:cNvSpPr/>
          <p:nvPr/>
        </p:nvSpPr>
        <p:spPr>
          <a:xfrm>
            <a:off x="14008045" y="2482672"/>
            <a:ext cx="2106461" cy="1914247"/>
          </a:xfrm>
          <a:custGeom>
            <a:avLst/>
            <a:gdLst/>
            <a:ahLst/>
            <a:cxnLst/>
            <a:rect l="l" t="t" r="r" b="b"/>
            <a:pathLst>
              <a:path w="2106461" h="1914247">
                <a:moveTo>
                  <a:pt x="0" y="0"/>
                </a:moveTo>
                <a:lnTo>
                  <a:pt x="2106462" y="0"/>
                </a:lnTo>
                <a:lnTo>
                  <a:pt x="2106462" y="1914247"/>
                </a:lnTo>
                <a:lnTo>
                  <a:pt x="0" y="191424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0" name="TextBox 10"/>
          <p:cNvSpPr txBox="1"/>
          <p:nvPr/>
        </p:nvSpPr>
        <p:spPr>
          <a:xfrm>
            <a:off x="-1" y="5427345"/>
            <a:ext cx="6560263" cy="1205458"/>
          </a:xfrm>
          <a:prstGeom prst="rect">
            <a:avLst/>
          </a:prstGeom>
        </p:spPr>
        <p:txBody>
          <a:bodyPr wrap="square" lIns="0" tIns="0" rIns="0" bIns="0" rtlCol="0" anchor="t">
            <a:spAutoFit/>
          </a:bodyPr>
          <a:lstStyle/>
          <a:p>
            <a:pPr marL="844834" lvl="1" indent="-422417" algn="l">
              <a:lnSpc>
                <a:spcPts val="4695"/>
              </a:lnSpc>
              <a:buFont typeface="Arial"/>
              <a:buChar char="•"/>
            </a:pPr>
            <a:r>
              <a:rPr lang="en-US" sz="3913" dirty="0">
                <a:solidFill>
                  <a:srgbClr val="5C67B6"/>
                </a:solidFill>
                <a:latin typeface="Dekko"/>
                <a:ea typeface="Dekko"/>
                <a:cs typeface="Dekko"/>
                <a:sym typeface="Dekko"/>
              </a:rPr>
              <a:t>Phonics homework </a:t>
            </a:r>
            <a:r>
              <a:rPr lang="en-US" sz="3913" dirty="0" err="1">
                <a:solidFill>
                  <a:srgbClr val="5C67B6"/>
                </a:solidFill>
                <a:latin typeface="Dekko"/>
                <a:ea typeface="Dekko"/>
                <a:cs typeface="Dekko"/>
                <a:sym typeface="Dekko"/>
              </a:rPr>
              <a:t>practise</a:t>
            </a:r>
            <a:endParaRPr lang="en-US" sz="3913" dirty="0">
              <a:solidFill>
                <a:srgbClr val="5C67B6"/>
              </a:solidFill>
              <a:latin typeface="Dekko"/>
              <a:ea typeface="Dekko"/>
              <a:cs typeface="Dekko"/>
              <a:sym typeface="Dekko"/>
            </a:endParaRPr>
          </a:p>
          <a:p>
            <a:pPr marL="422417" lvl="1" algn="l">
              <a:lnSpc>
                <a:spcPts val="4695"/>
              </a:lnSpc>
            </a:pPr>
            <a:r>
              <a:rPr lang="en-US" sz="3913" dirty="0">
                <a:solidFill>
                  <a:srgbClr val="5C67B6"/>
                </a:solidFill>
                <a:latin typeface="Dekko"/>
                <a:ea typeface="Dekko"/>
                <a:cs typeface="Dekko"/>
                <a:sym typeface="Dekko"/>
              </a:rPr>
              <a:t> hand in day is Tues</a:t>
            </a:r>
            <a:r>
              <a:rPr lang="en-US" sz="3913" b="1" u="sng" dirty="0">
                <a:solidFill>
                  <a:srgbClr val="5C67B6"/>
                </a:solidFill>
                <a:latin typeface="Dekko"/>
                <a:ea typeface="Dekko"/>
                <a:cs typeface="Dekko"/>
                <a:sym typeface="Dekko"/>
              </a:rPr>
              <a:t>day</a:t>
            </a:r>
            <a:r>
              <a:rPr lang="en-US" sz="3913" dirty="0">
                <a:solidFill>
                  <a:srgbClr val="5C67B6"/>
                </a:solidFill>
                <a:latin typeface="Dekko"/>
                <a:ea typeface="Dekko"/>
                <a:cs typeface="Dekko"/>
                <a:sym typeface="Dekko"/>
              </a:rPr>
              <a:t> </a:t>
            </a:r>
          </a:p>
        </p:txBody>
      </p:sp>
      <p:sp>
        <p:nvSpPr>
          <p:cNvPr id="11" name="TextBox 11"/>
          <p:cNvSpPr txBox="1"/>
          <p:nvPr/>
        </p:nvSpPr>
        <p:spPr>
          <a:xfrm>
            <a:off x="7086599" y="5536766"/>
            <a:ext cx="4343401" cy="2410916"/>
          </a:xfrm>
          <a:prstGeom prst="rect">
            <a:avLst/>
          </a:prstGeom>
        </p:spPr>
        <p:txBody>
          <a:bodyPr wrap="square" lIns="0" tIns="0" rIns="0" bIns="0" rtlCol="0" anchor="t">
            <a:spAutoFit/>
          </a:bodyPr>
          <a:lstStyle/>
          <a:p>
            <a:pPr marL="844834" lvl="1" indent="-422417" algn="l">
              <a:lnSpc>
                <a:spcPts val="4695"/>
              </a:lnSpc>
              <a:buFont typeface="Arial"/>
              <a:buChar char="•"/>
            </a:pPr>
            <a:r>
              <a:rPr lang="en-US" sz="3913" dirty="0">
                <a:solidFill>
                  <a:srgbClr val="5C67B6"/>
                </a:solidFill>
                <a:latin typeface="Dekko"/>
                <a:ea typeface="Dekko"/>
                <a:cs typeface="Dekko"/>
                <a:sym typeface="Dekko"/>
              </a:rPr>
              <a:t>Given out on Wednesday  </a:t>
            </a:r>
          </a:p>
          <a:p>
            <a:pPr marL="422417" lvl="1" algn="l">
              <a:lnSpc>
                <a:spcPts val="4695"/>
              </a:lnSpc>
            </a:pPr>
            <a:r>
              <a:rPr lang="en-US" sz="3913" dirty="0">
                <a:solidFill>
                  <a:srgbClr val="5C67B6"/>
                </a:solidFill>
                <a:latin typeface="Dekko"/>
                <a:ea typeface="Dekko"/>
                <a:cs typeface="Dekko"/>
                <a:sym typeface="Dekko"/>
              </a:rPr>
              <a:t>   as part of Phonics               homework.</a:t>
            </a:r>
          </a:p>
        </p:txBody>
      </p:sp>
      <p:sp>
        <p:nvSpPr>
          <p:cNvPr id="12" name="TextBox 12"/>
          <p:cNvSpPr txBox="1"/>
          <p:nvPr/>
        </p:nvSpPr>
        <p:spPr>
          <a:xfrm>
            <a:off x="11724645" y="5427345"/>
            <a:ext cx="6278343" cy="4219104"/>
          </a:xfrm>
          <a:prstGeom prst="rect">
            <a:avLst/>
          </a:prstGeom>
        </p:spPr>
        <p:txBody>
          <a:bodyPr lIns="0" tIns="0" rIns="0" bIns="0" rtlCol="0" anchor="t">
            <a:spAutoFit/>
          </a:bodyPr>
          <a:lstStyle/>
          <a:p>
            <a:pPr marL="844834" lvl="1" indent="-422417" algn="l">
              <a:lnSpc>
                <a:spcPts val="4695"/>
              </a:lnSpc>
              <a:buFont typeface="Arial"/>
              <a:buChar char="•"/>
            </a:pPr>
            <a:r>
              <a:rPr lang="en-US" sz="3913" dirty="0">
                <a:solidFill>
                  <a:srgbClr val="5C67B6"/>
                </a:solidFill>
                <a:latin typeface="Dekko"/>
                <a:ea typeface="Dekko"/>
                <a:cs typeface="Dekko"/>
                <a:sym typeface="Dekko"/>
              </a:rPr>
              <a:t>We ask that children should be reading at home 3 times a week with an adult.</a:t>
            </a:r>
          </a:p>
          <a:p>
            <a:pPr marL="844834" lvl="1" indent="-422417" algn="l">
              <a:lnSpc>
                <a:spcPts val="4695"/>
              </a:lnSpc>
              <a:buFont typeface="Arial"/>
              <a:buChar char="•"/>
            </a:pPr>
            <a:r>
              <a:rPr lang="en-US" sz="3913" dirty="0">
                <a:solidFill>
                  <a:srgbClr val="5C67B6"/>
                </a:solidFill>
                <a:latin typeface="Dekko"/>
                <a:ea typeface="Dekko"/>
                <a:cs typeface="Dekko"/>
                <a:sym typeface="Dekko"/>
              </a:rPr>
              <a:t>We ask that children access TTRS throughout the week once logins are set up.</a:t>
            </a:r>
          </a:p>
        </p:txBody>
      </p:sp>
      <p:sp>
        <p:nvSpPr>
          <p:cNvPr id="13" name="TextBox 13"/>
          <p:cNvSpPr txBox="1"/>
          <p:nvPr/>
        </p:nvSpPr>
        <p:spPr>
          <a:xfrm>
            <a:off x="1028700" y="4816908"/>
            <a:ext cx="5222689" cy="481965"/>
          </a:xfrm>
          <a:prstGeom prst="rect">
            <a:avLst/>
          </a:prstGeom>
        </p:spPr>
        <p:txBody>
          <a:bodyPr lIns="0" tIns="0" rIns="0" bIns="0" rtlCol="0" anchor="t">
            <a:spAutoFit/>
          </a:bodyPr>
          <a:lstStyle/>
          <a:p>
            <a:pPr algn="l">
              <a:lnSpc>
                <a:spcPts val="3600"/>
              </a:lnSpc>
            </a:pPr>
            <a:r>
              <a:rPr lang="en-US" sz="3600">
                <a:solidFill>
                  <a:srgbClr val="5C67B6"/>
                </a:solidFill>
                <a:latin typeface="Fredoka"/>
                <a:ea typeface="Fredoka"/>
                <a:cs typeface="Fredoka"/>
                <a:sym typeface="Fredoka"/>
              </a:rPr>
              <a:t>Home learning menu</a:t>
            </a:r>
          </a:p>
        </p:txBody>
      </p:sp>
      <p:sp>
        <p:nvSpPr>
          <p:cNvPr id="14" name="TextBox 14"/>
          <p:cNvSpPr txBox="1"/>
          <p:nvPr/>
        </p:nvSpPr>
        <p:spPr>
          <a:xfrm>
            <a:off x="7894868" y="4935855"/>
            <a:ext cx="5222689" cy="481965"/>
          </a:xfrm>
          <a:prstGeom prst="rect">
            <a:avLst/>
          </a:prstGeom>
        </p:spPr>
        <p:txBody>
          <a:bodyPr lIns="0" tIns="0" rIns="0" bIns="0" rtlCol="0" anchor="t">
            <a:spAutoFit/>
          </a:bodyPr>
          <a:lstStyle/>
          <a:p>
            <a:pPr algn="l">
              <a:lnSpc>
                <a:spcPts val="3600"/>
              </a:lnSpc>
            </a:pPr>
            <a:r>
              <a:rPr lang="en-US" sz="3600">
                <a:solidFill>
                  <a:srgbClr val="5C67B6"/>
                </a:solidFill>
                <a:latin typeface="Fredoka"/>
                <a:ea typeface="Fredoka"/>
                <a:cs typeface="Fredoka"/>
                <a:sym typeface="Fredoka"/>
              </a:rPr>
              <a:t>Spellings</a:t>
            </a:r>
          </a:p>
        </p:txBody>
      </p:sp>
      <p:sp>
        <p:nvSpPr>
          <p:cNvPr id="15" name="TextBox 15"/>
          <p:cNvSpPr txBox="1"/>
          <p:nvPr/>
        </p:nvSpPr>
        <p:spPr>
          <a:xfrm>
            <a:off x="12780299" y="4816908"/>
            <a:ext cx="5222689" cy="481965"/>
          </a:xfrm>
          <a:prstGeom prst="rect">
            <a:avLst/>
          </a:prstGeom>
        </p:spPr>
        <p:txBody>
          <a:bodyPr lIns="0" tIns="0" rIns="0" bIns="0" rtlCol="0" anchor="t">
            <a:spAutoFit/>
          </a:bodyPr>
          <a:lstStyle/>
          <a:p>
            <a:pPr algn="l">
              <a:lnSpc>
                <a:spcPts val="3600"/>
              </a:lnSpc>
            </a:pPr>
            <a:r>
              <a:rPr lang="en-US" sz="3600">
                <a:solidFill>
                  <a:srgbClr val="5C67B6"/>
                </a:solidFill>
                <a:latin typeface="Fredoka"/>
                <a:ea typeface="Fredoka"/>
                <a:cs typeface="Fredoka"/>
                <a:sym typeface="Fredoka"/>
              </a:rPr>
              <a:t>Reading and TTRS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4" name="Freeform 4"/>
          <p:cNvSpPr/>
          <p:nvPr/>
        </p:nvSpPr>
        <p:spPr>
          <a:xfrm rot="5400000">
            <a:off x="14669775" y="-2149605"/>
            <a:ext cx="6321938" cy="6356610"/>
          </a:xfrm>
          <a:custGeom>
            <a:avLst/>
            <a:gdLst/>
            <a:ahLst/>
            <a:cxnLst/>
            <a:rect l="l" t="t" r="r" b="b"/>
            <a:pathLst>
              <a:path w="6321938" h="6356610">
                <a:moveTo>
                  <a:pt x="0" y="0"/>
                </a:moveTo>
                <a:lnTo>
                  <a:pt x="6321938" y="0"/>
                </a:lnTo>
                <a:lnTo>
                  <a:pt x="6321938" y="6356610"/>
                </a:lnTo>
                <a:lnTo>
                  <a:pt x="0" y="63566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028700" y="1305128"/>
            <a:ext cx="16235084" cy="824230"/>
          </a:xfrm>
          <a:prstGeom prst="rect">
            <a:avLst/>
          </a:prstGeom>
        </p:spPr>
        <p:txBody>
          <a:bodyPr lIns="0" tIns="0" rIns="0" bIns="0" rtlCol="0" anchor="t">
            <a:spAutoFit/>
          </a:bodyPr>
          <a:lstStyle/>
          <a:p>
            <a:pPr algn="l">
              <a:lnSpc>
                <a:spcPts val="6200"/>
              </a:lnSpc>
            </a:pPr>
            <a:r>
              <a:rPr lang="en-US" sz="6200" dirty="0">
                <a:solidFill>
                  <a:srgbClr val="5C67B6"/>
                </a:solidFill>
                <a:latin typeface="Fredoka"/>
                <a:ea typeface="Fredoka"/>
                <a:cs typeface="Fredoka"/>
                <a:sym typeface="Fredoka"/>
              </a:rPr>
              <a:t>How else can I help at home?</a:t>
            </a:r>
          </a:p>
        </p:txBody>
      </p:sp>
      <p:sp>
        <p:nvSpPr>
          <p:cNvPr id="12" name="Freeform 7">
            <a:extLst>
              <a:ext uri="{FF2B5EF4-FFF2-40B4-BE49-F238E27FC236}">
                <a16:creationId xmlns:a16="http://schemas.microsoft.com/office/drawing/2014/main" id="{0405A377-D33D-4660-ADFF-5F4FE460DB16}"/>
              </a:ext>
            </a:extLst>
          </p:cNvPr>
          <p:cNvSpPr/>
          <p:nvPr/>
        </p:nvSpPr>
        <p:spPr>
          <a:xfrm>
            <a:off x="11886594" y="715511"/>
            <a:ext cx="6725952" cy="4691387"/>
          </a:xfrm>
          <a:custGeom>
            <a:avLst/>
            <a:gdLst/>
            <a:ahLst/>
            <a:cxnLst/>
            <a:rect l="l" t="t" r="r" b="b"/>
            <a:pathLst>
              <a:path w="6725952" h="4691387">
                <a:moveTo>
                  <a:pt x="0" y="0"/>
                </a:moveTo>
                <a:lnTo>
                  <a:pt x="6725952" y="0"/>
                </a:lnTo>
                <a:lnTo>
                  <a:pt x="6725952" y="4691387"/>
                </a:lnTo>
                <a:lnTo>
                  <a:pt x="0" y="46913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9">
            <a:extLst>
              <a:ext uri="{FF2B5EF4-FFF2-40B4-BE49-F238E27FC236}">
                <a16:creationId xmlns:a16="http://schemas.microsoft.com/office/drawing/2014/main" id="{D480AE08-511A-4803-A4FD-7704EC80459C}"/>
              </a:ext>
            </a:extLst>
          </p:cNvPr>
          <p:cNvSpPr/>
          <p:nvPr/>
        </p:nvSpPr>
        <p:spPr>
          <a:xfrm>
            <a:off x="13533403" y="81383"/>
            <a:ext cx="3432335" cy="2312536"/>
          </a:xfrm>
          <a:custGeom>
            <a:avLst/>
            <a:gdLst/>
            <a:ahLst/>
            <a:cxnLst/>
            <a:rect l="l" t="t" r="r" b="b"/>
            <a:pathLst>
              <a:path w="3432335" h="2312536">
                <a:moveTo>
                  <a:pt x="0" y="0"/>
                </a:moveTo>
                <a:lnTo>
                  <a:pt x="3432335" y="0"/>
                </a:lnTo>
                <a:lnTo>
                  <a:pt x="3432335" y="2312536"/>
                </a:lnTo>
                <a:lnTo>
                  <a:pt x="0" y="23125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a:extLst>
              <a:ext uri="{FF2B5EF4-FFF2-40B4-BE49-F238E27FC236}">
                <a16:creationId xmlns:a16="http://schemas.microsoft.com/office/drawing/2014/main" id="{936FB3AA-E04A-4B50-BAB9-9A33854340C5}"/>
              </a:ext>
            </a:extLst>
          </p:cNvPr>
          <p:cNvSpPr txBox="1"/>
          <p:nvPr/>
        </p:nvSpPr>
        <p:spPr>
          <a:xfrm>
            <a:off x="12228040" y="2470119"/>
            <a:ext cx="6043060" cy="1615827"/>
          </a:xfrm>
          <a:prstGeom prst="rect">
            <a:avLst/>
          </a:prstGeom>
        </p:spPr>
        <p:txBody>
          <a:bodyPr lIns="0" tIns="0" rIns="0" bIns="0" rtlCol="0" anchor="t">
            <a:spAutoFit/>
          </a:bodyPr>
          <a:lstStyle/>
          <a:p>
            <a:pPr algn="ctr">
              <a:lnSpc>
                <a:spcPts val="4165"/>
              </a:lnSpc>
            </a:pPr>
            <a:r>
              <a:rPr lang="en-US" sz="4165" dirty="0">
                <a:solidFill>
                  <a:srgbClr val="5C67B6"/>
                </a:solidFill>
                <a:latin typeface="Fredoka"/>
                <a:ea typeface="Fredoka"/>
                <a:cs typeface="Fredoka"/>
                <a:sym typeface="Fredoka"/>
              </a:rPr>
              <a:t>Parents are a child’s first and best </a:t>
            </a:r>
          </a:p>
          <a:p>
            <a:pPr algn="ctr">
              <a:lnSpc>
                <a:spcPts val="4165"/>
              </a:lnSpc>
            </a:pPr>
            <a:r>
              <a:rPr lang="en-US" sz="4165" dirty="0">
                <a:solidFill>
                  <a:srgbClr val="5C67B6"/>
                </a:solidFill>
                <a:latin typeface="Fredoka"/>
                <a:ea typeface="Fredoka"/>
                <a:cs typeface="Fredoka"/>
                <a:sym typeface="Fredoka"/>
              </a:rPr>
              <a:t>teachers!</a:t>
            </a:r>
          </a:p>
        </p:txBody>
      </p:sp>
      <p:sp>
        <p:nvSpPr>
          <p:cNvPr id="15" name="TextBox 14">
            <a:extLst>
              <a:ext uri="{FF2B5EF4-FFF2-40B4-BE49-F238E27FC236}">
                <a16:creationId xmlns:a16="http://schemas.microsoft.com/office/drawing/2014/main" id="{A57A9CBE-3CCA-3216-DC05-9622485641C3}"/>
              </a:ext>
            </a:extLst>
          </p:cNvPr>
          <p:cNvSpPr txBox="1"/>
          <p:nvPr/>
        </p:nvSpPr>
        <p:spPr>
          <a:xfrm>
            <a:off x="1028700" y="2781300"/>
            <a:ext cx="10020300" cy="8402300"/>
          </a:xfrm>
          <a:prstGeom prst="rect">
            <a:avLst/>
          </a:prstGeom>
          <a:solidFill>
            <a:srgbClr val="FFD5E5"/>
          </a:solidFill>
        </p:spPr>
        <p:txBody>
          <a:bodyPr wrap="square" rtlCol="0">
            <a:spAutoFit/>
          </a:bodyPr>
          <a:lstStyle/>
          <a:p>
            <a:r>
              <a:rPr lang="en-GB" sz="3600" dirty="0">
                <a:solidFill>
                  <a:srgbClr val="0070C0"/>
                </a:solidFill>
                <a:latin typeface="Dekko" panose="020B0604020202020204" charset="0"/>
                <a:cs typeface="Dekko" panose="020B0604020202020204" charset="0"/>
              </a:rPr>
              <a:t>Writing shopping lists, diaries, letters in cards</a:t>
            </a:r>
          </a:p>
          <a:p>
            <a:r>
              <a:rPr lang="en-GB" sz="3600" dirty="0">
                <a:solidFill>
                  <a:srgbClr val="0070C0"/>
                </a:solidFill>
                <a:latin typeface="Dekko" panose="020B0604020202020204" charset="0"/>
                <a:cs typeface="Dekko" panose="020B0604020202020204" charset="0"/>
              </a:rPr>
              <a:t>Check correct letter/number formation; start from the correct starting position.</a:t>
            </a:r>
          </a:p>
          <a:p>
            <a:r>
              <a:rPr lang="en-GB" sz="3600" dirty="0">
                <a:solidFill>
                  <a:srgbClr val="0070C0"/>
                </a:solidFill>
                <a:latin typeface="Dekko" panose="020B0604020202020204" charset="0"/>
                <a:cs typeface="Dekko" panose="020B0604020202020204" charset="0"/>
              </a:rPr>
              <a:t>Completing mental maths in shops – working out how much two items may cost, how much change to be expected. </a:t>
            </a:r>
          </a:p>
          <a:p>
            <a:r>
              <a:rPr lang="en-GB" sz="3600" dirty="0">
                <a:solidFill>
                  <a:srgbClr val="0070C0"/>
                </a:solidFill>
                <a:latin typeface="Dekko" panose="020B0604020202020204" charset="0"/>
                <a:cs typeface="Dekko" panose="020B0604020202020204" charset="0"/>
              </a:rPr>
              <a:t>Using analogue clocks in the home – what time is it or setting boundaries using an analogue clock to help them tell the time. </a:t>
            </a:r>
          </a:p>
          <a:p>
            <a:r>
              <a:rPr lang="en-GB" sz="3600" dirty="0">
                <a:solidFill>
                  <a:srgbClr val="0070C0"/>
                </a:solidFill>
                <a:latin typeface="Dekko" panose="020B0604020202020204" charset="0"/>
                <a:cs typeface="Dekko" panose="020B0604020202020204" charset="0"/>
              </a:rPr>
              <a:t>Reading – anything! Asking their opinions on what they have read – diagraph/trigraph detectives/ spotting mistakes in things is a great game to play! </a:t>
            </a:r>
          </a:p>
          <a:p>
            <a:r>
              <a:rPr lang="en-GB" sz="3600" dirty="0">
                <a:solidFill>
                  <a:srgbClr val="0070C0"/>
                </a:solidFill>
                <a:latin typeface="Dekko" panose="020B0604020202020204" charset="0"/>
                <a:cs typeface="Dekko" panose="020B0604020202020204" charset="0"/>
              </a:rPr>
              <a:t>Talking – talking about the news, what is happening in their life exploring opinions and thoughts and feelings. </a:t>
            </a:r>
          </a:p>
          <a:p>
            <a:endParaRPr lang="en-GB" dirty="0"/>
          </a:p>
          <a:p>
            <a:endParaRPr lang="en-GB" dirty="0"/>
          </a:p>
        </p:txBody>
      </p:sp>
    </p:spTree>
    <p:extLst>
      <p:ext uri="{BB962C8B-B14F-4D97-AF65-F5344CB8AC3E}">
        <p14:creationId xmlns:p14="http://schemas.microsoft.com/office/powerpoint/2010/main" val="235452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rot="-5400000">
            <a:off x="7519353" y="-206204"/>
            <a:ext cx="8196540" cy="10732468"/>
          </a:xfrm>
          <a:custGeom>
            <a:avLst/>
            <a:gdLst/>
            <a:ahLst/>
            <a:cxnLst/>
            <a:rect l="l" t="t" r="r" b="b"/>
            <a:pathLst>
              <a:path w="8196540" h="10732468">
                <a:moveTo>
                  <a:pt x="0" y="0"/>
                </a:moveTo>
                <a:lnTo>
                  <a:pt x="8196540" y="0"/>
                </a:lnTo>
                <a:lnTo>
                  <a:pt x="8196540" y="10732468"/>
                </a:lnTo>
                <a:lnTo>
                  <a:pt x="0" y="10732468"/>
                </a:lnTo>
                <a:lnTo>
                  <a:pt x="0" y="0"/>
                </a:lnTo>
                <a:close/>
              </a:path>
            </a:pathLst>
          </a:custGeom>
          <a:blipFill>
            <a:blip r:embed="rId3">
              <a:extLst>
                <a:ext uri="{96DAC541-7B7A-43D3-8B79-37D633B846F1}">
                  <asvg:svgBlip xmlns:asvg="http://schemas.microsoft.com/office/drawing/2016/SVG/main" r:embed="rId4"/>
                </a:ext>
              </a:extLst>
            </a:blip>
            <a:stretch>
              <a:fillRect r="-11346" b="-2566"/>
            </a:stretch>
          </a:blipFill>
        </p:spPr>
      </p:sp>
      <p:sp>
        <p:nvSpPr>
          <p:cNvPr id="3" name="Freeform 3"/>
          <p:cNvSpPr/>
          <p:nvPr/>
        </p:nvSpPr>
        <p:spPr>
          <a:xfrm>
            <a:off x="15424648" y="1061760"/>
            <a:ext cx="1277926" cy="1718482"/>
          </a:xfrm>
          <a:custGeom>
            <a:avLst/>
            <a:gdLst/>
            <a:ahLst/>
            <a:cxnLst/>
            <a:rect l="l" t="t" r="r" b="b"/>
            <a:pathLst>
              <a:path w="1277926" h="1718482">
                <a:moveTo>
                  <a:pt x="0" y="0"/>
                </a:moveTo>
                <a:lnTo>
                  <a:pt x="1277926" y="0"/>
                </a:lnTo>
                <a:lnTo>
                  <a:pt x="1277926" y="1718483"/>
                </a:lnTo>
                <a:lnTo>
                  <a:pt x="0" y="17184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474438" y="4917960"/>
            <a:ext cx="6054168" cy="6273768"/>
            <a:chOff x="0" y="0"/>
            <a:chExt cx="8072224" cy="8365024"/>
          </a:xfrm>
        </p:grpSpPr>
        <p:sp>
          <p:nvSpPr>
            <p:cNvPr id="5" name="Freeform 5"/>
            <p:cNvSpPr/>
            <p:nvPr/>
          </p:nvSpPr>
          <p:spPr>
            <a:xfrm rot="-10730823">
              <a:off x="54652" y="2825087"/>
              <a:ext cx="5376672" cy="5486400"/>
            </a:xfrm>
            <a:custGeom>
              <a:avLst/>
              <a:gdLst/>
              <a:ahLst/>
              <a:cxnLst/>
              <a:rect l="l" t="t" r="r" b="b"/>
              <a:pathLst>
                <a:path w="5376672" h="5486400">
                  <a:moveTo>
                    <a:pt x="0" y="0"/>
                  </a:moveTo>
                  <a:lnTo>
                    <a:pt x="5376672" y="0"/>
                  </a:lnTo>
                  <a:lnTo>
                    <a:pt x="5376672" y="5486400"/>
                  </a:lnTo>
                  <a:lnTo>
                    <a:pt x="0" y="5486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9181593">
              <a:off x="3922964" y="622653"/>
              <a:ext cx="3566722" cy="3424054"/>
            </a:xfrm>
            <a:custGeom>
              <a:avLst/>
              <a:gdLst/>
              <a:ahLst/>
              <a:cxnLst/>
              <a:rect l="l" t="t" r="r" b="b"/>
              <a:pathLst>
                <a:path w="3566722" h="3424054">
                  <a:moveTo>
                    <a:pt x="0" y="0"/>
                  </a:moveTo>
                  <a:lnTo>
                    <a:pt x="3566723" y="0"/>
                  </a:lnTo>
                  <a:lnTo>
                    <a:pt x="3566723" y="3424053"/>
                  </a:lnTo>
                  <a:lnTo>
                    <a:pt x="0" y="34240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
        <p:nvSpPr>
          <p:cNvPr id="7" name="Freeform 7"/>
          <p:cNvSpPr/>
          <p:nvPr/>
        </p:nvSpPr>
        <p:spPr>
          <a:xfrm rot="-1274703">
            <a:off x="11008125" y="727893"/>
            <a:ext cx="2847139" cy="2634898"/>
          </a:xfrm>
          <a:custGeom>
            <a:avLst/>
            <a:gdLst/>
            <a:ahLst/>
            <a:cxnLst/>
            <a:rect l="l" t="t" r="r" b="b"/>
            <a:pathLst>
              <a:path w="2847139" h="2634898">
                <a:moveTo>
                  <a:pt x="0" y="0"/>
                </a:moveTo>
                <a:lnTo>
                  <a:pt x="2847140" y="0"/>
                </a:lnTo>
                <a:lnTo>
                  <a:pt x="2847140" y="2634898"/>
                </a:lnTo>
                <a:lnTo>
                  <a:pt x="0" y="26348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TextBox 8"/>
          <p:cNvSpPr txBox="1"/>
          <p:nvPr/>
        </p:nvSpPr>
        <p:spPr>
          <a:xfrm>
            <a:off x="1028700" y="1508615"/>
            <a:ext cx="5222689" cy="2526030"/>
          </a:xfrm>
          <a:prstGeom prst="rect">
            <a:avLst/>
          </a:prstGeom>
        </p:spPr>
        <p:txBody>
          <a:bodyPr lIns="0" tIns="0" rIns="0" bIns="0" rtlCol="0" anchor="t">
            <a:spAutoFit/>
          </a:bodyPr>
          <a:lstStyle/>
          <a:p>
            <a:pPr algn="l">
              <a:lnSpc>
                <a:spcPts val="6660"/>
              </a:lnSpc>
            </a:pPr>
            <a:r>
              <a:rPr lang="en-US" sz="6000">
                <a:solidFill>
                  <a:srgbClr val="5C67B6"/>
                </a:solidFill>
                <a:latin typeface="Fredoka"/>
                <a:ea typeface="Fredoka"/>
                <a:cs typeface="Fredoka"/>
                <a:sym typeface="Fredoka"/>
              </a:rPr>
              <a:t>IMPORTANT THINGS TO REMEMBER:</a:t>
            </a:r>
          </a:p>
        </p:txBody>
      </p:sp>
      <p:grpSp>
        <p:nvGrpSpPr>
          <p:cNvPr id="9" name="Group 9"/>
          <p:cNvGrpSpPr/>
          <p:nvPr/>
        </p:nvGrpSpPr>
        <p:grpSpPr>
          <a:xfrm>
            <a:off x="6629400" y="2083442"/>
            <a:ext cx="9434211" cy="7617470"/>
            <a:chOff x="-434952" y="0"/>
            <a:chExt cx="12578948" cy="10156627"/>
          </a:xfrm>
        </p:grpSpPr>
        <p:sp>
          <p:nvSpPr>
            <p:cNvPr id="10" name="TextBox 10"/>
            <p:cNvSpPr txBox="1"/>
            <p:nvPr/>
          </p:nvSpPr>
          <p:spPr>
            <a:xfrm>
              <a:off x="-434952" y="0"/>
              <a:ext cx="12578948" cy="10156627"/>
            </a:xfrm>
            <a:prstGeom prst="rect">
              <a:avLst/>
            </a:prstGeom>
          </p:spPr>
          <p:txBody>
            <a:bodyPr wrap="square" lIns="0" tIns="0" rIns="0" bIns="0" rtlCol="0" anchor="t">
              <a:spAutoFit/>
            </a:bodyPr>
            <a:lstStyle/>
            <a:p>
              <a:pPr algn="l">
                <a:lnSpc>
                  <a:spcPts val="6629"/>
                </a:lnSpc>
              </a:pPr>
              <a:r>
                <a:rPr lang="en-US" sz="4800" dirty="0">
                  <a:solidFill>
                    <a:srgbClr val="5C67B6"/>
                  </a:solidFill>
                  <a:latin typeface="Dekko"/>
                  <a:ea typeface="Dekko"/>
                  <a:cs typeface="Dekko"/>
                  <a:sym typeface="Dekko"/>
                </a:rPr>
                <a:t>PE Days are Mondays and Wednesdays </a:t>
              </a:r>
            </a:p>
            <a:p>
              <a:pPr algn="l">
                <a:lnSpc>
                  <a:spcPts val="6629"/>
                </a:lnSpc>
              </a:pPr>
              <a:r>
                <a:rPr lang="en-US" sz="4800" dirty="0">
                  <a:solidFill>
                    <a:srgbClr val="5C67B6"/>
                  </a:solidFill>
                  <a:latin typeface="Dekko"/>
                  <a:ea typeface="Dekko"/>
                  <a:cs typeface="Dekko"/>
                  <a:sym typeface="Dekko"/>
                </a:rPr>
                <a:t>Reading diaries should be brought into school every day.</a:t>
              </a:r>
            </a:p>
            <a:p>
              <a:pPr algn="l">
                <a:lnSpc>
                  <a:spcPts val="6629"/>
                </a:lnSpc>
              </a:pPr>
              <a:r>
                <a:rPr lang="en-US" sz="4800" dirty="0">
                  <a:solidFill>
                    <a:srgbClr val="5C67B6"/>
                  </a:solidFill>
                  <a:latin typeface="Dekko"/>
                  <a:ea typeface="Dekko"/>
                  <a:cs typeface="Dekko"/>
                  <a:sym typeface="Dekko"/>
                </a:rPr>
                <a:t>Please name all uniform and property so we can return it if </a:t>
              </a:r>
              <a:r>
                <a:rPr lang="en-US" sz="4800">
                  <a:solidFill>
                    <a:srgbClr val="5C67B6"/>
                  </a:solidFill>
                  <a:latin typeface="Dekko"/>
                  <a:ea typeface="Dekko"/>
                  <a:cs typeface="Dekko"/>
                  <a:sym typeface="Dekko"/>
                </a:rPr>
                <a:t>it gets lost.</a:t>
              </a:r>
              <a:endParaRPr lang="en-US" sz="4800" dirty="0">
                <a:solidFill>
                  <a:srgbClr val="5C67B6"/>
                </a:solidFill>
                <a:latin typeface="Dekko"/>
                <a:ea typeface="Dekko"/>
                <a:cs typeface="Dekko"/>
                <a:sym typeface="Dekko"/>
              </a:endParaRPr>
            </a:p>
            <a:p>
              <a:pPr algn="l">
                <a:lnSpc>
                  <a:spcPts val="6629"/>
                </a:lnSpc>
              </a:pPr>
              <a:r>
                <a:rPr lang="en-US" sz="4800" dirty="0">
                  <a:solidFill>
                    <a:srgbClr val="5C67B6"/>
                  </a:solidFill>
                  <a:latin typeface="Dekko"/>
                  <a:ea typeface="Dekko"/>
                  <a:cs typeface="Dekko"/>
                  <a:sym typeface="Dekko"/>
                </a:rPr>
                <a:t>All the information you get here today can be found on our website: https://www.sacredheart.notts.sch.uk/</a:t>
              </a:r>
            </a:p>
          </p:txBody>
        </p:sp>
        <p:sp>
          <p:nvSpPr>
            <p:cNvPr id="11" name="TextBox 11"/>
            <p:cNvSpPr txBox="1"/>
            <p:nvPr/>
          </p:nvSpPr>
          <p:spPr>
            <a:xfrm>
              <a:off x="0" y="7633773"/>
              <a:ext cx="12143996" cy="930179"/>
            </a:xfrm>
            <a:prstGeom prst="rect">
              <a:avLst/>
            </a:prstGeom>
          </p:spPr>
          <p:txBody>
            <a:bodyPr lIns="0" tIns="0" rIns="0" bIns="0" rtlCol="0" anchor="t">
              <a:spAutoFit/>
            </a:bodyPr>
            <a:lstStyle/>
            <a:p>
              <a:pPr algn="l">
                <a:lnSpc>
                  <a:spcPts val="5549"/>
                </a:lnSpc>
              </a:pPr>
              <a:endParaRPr/>
            </a:p>
          </p:txBody>
        </p:sp>
      </p:gr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5E5"/>
        </a:solidFill>
        <a:effectLst/>
      </p:bgPr>
    </p:bg>
    <p:spTree>
      <p:nvGrpSpPr>
        <p:cNvPr id="1" name=""/>
        <p:cNvGrpSpPr/>
        <p:nvPr/>
      </p:nvGrpSpPr>
      <p:grpSpPr>
        <a:xfrm>
          <a:off x="0" y="0"/>
          <a:ext cx="0" cy="0"/>
          <a:chOff x="0" y="0"/>
          <a:chExt cx="0" cy="0"/>
        </a:xfrm>
      </p:grpSpPr>
      <p:sp>
        <p:nvSpPr>
          <p:cNvPr id="2" name="Freeform 2"/>
          <p:cNvSpPr/>
          <p:nvPr/>
        </p:nvSpPr>
        <p:spPr>
          <a:xfrm>
            <a:off x="-1282341" y="-4720899"/>
            <a:ext cx="10454916" cy="10454916"/>
          </a:xfrm>
          <a:custGeom>
            <a:avLst/>
            <a:gdLst/>
            <a:ahLst/>
            <a:cxnLst/>
            <a:rect l="l" t="t" r="r" b="b"/>
            <a:pathLst>
              <a:path w="10454916" h="10454916">
                <a:moveTo>
                  <a:pt x="0" y="0"/>
                </a:moveTo>
                <a:lnTo>
                  <a:pt x="10454916" y="0"/>
                </a:lnTo>
                <a:lnTo>
                  <a:pt x="10454916" y="10454916"/>
                </a:lnTo>
                <a:lnTo>
                  <a:pt x="0" y="104549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144000" y="5734017"/>
            <a:ext cx="10454916" cy="10454916"/>
          </a:xfrm>
          <a:custGeom>
            <a:avLst/>
            <a:gdLst/>
            <a:ahLst/>
            <a:cxnLst/>
            <a:rect l="l" t="t" r="r" b="b"/>
            <a:pathLst>
              <a:path w="10454916" h="10454916">
                <a:moveTo>
                  <a:pt x="0" y="0"/>
                </a:moveTo>
                <a:lnTo>
                  <a:pt x="10454916" y="0"/>
                </a:lnTo>
                <a:lnTo>
                  <a:pt x="10454916" y="10454916"/>
                </a:lnTo>
                <a:lnTo>
                  <a:pt x="0" y="104549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4698004" y="-762905"/>
            <a:ext cx="8891993" cy="10517411"/>
          </a:xfrm>
          <a:custGeom>
            <a:avLst/>
            <a:gdLst/>
            <a:ahLst/>
            <a:cxnLst/>
            <a:rect l="l" t="t" r="r" b="b"/>
            <a:pathLst>
              <a:path w="8891993" h="10517411">
                <a:moveTo>
                  <a:pt x="0" y="0"/>
                </a:moveTo>
                <a:lnTo>
                  <a:pt x="8891992" y="0"/>
                </a:lnTo>
                <a:lnTo>
                  <a:pt x="8891992" y="10517410"/>
                </a:lnTo>
                <a:lnTo>
                  <a:pt x="0" y="105174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0212585">
            <a:off x="5905432" y="2046125"/>
            <a:ext cx="1807008" cy="1706259"/>
          </a:xfrm>
          <a:custGeom>
            <a:avLst/>
            <a:gdLst/>
            <a:ahLst/>
            <a:cxnLst/>
            <a:rect l="l" t="t" r="r" b="b"/>
            <a:pathLst>
              <a:path w="1807008" h="1706259">
                <a:moveTo>
                  <a:pt x="0" y="0"/>
                </a:moveTo>
                <a:lnTo>
                  <a:pt x="1807009" y="0"/>
                </a:lnTo>
                <a:lnTo>
                  <a:pt x="1807009" y="1706259"/>
                </a:lnTo>
                <a:lnTo>
                  <a:pt x="0" y="1706259"/>
                </a:lnTo>
                <a:lnTo>
                  <a:pt x="0" y="0"/>
                </a:lnTo>
                <a:close/>
              </a:path>
            </a:pathLst>
          </a:custGeom>
          <a:blipFill>
            <a:blip r:embed="rId6">
              <a:extLst>
                <a:ext uri="{96DAC541-7B7A-43D3-8B79-37D633B846F1}">
                  <asvg:svgBlip xmlns:asvg="http://schemas.microsoft.com/office/drawing/2016/SVG/main" r:embed="rId7"/>
                </a:ext>
              </a:extLst>
            </a:blip>
            <a:stretch>
              <a:fillRect l="-54070" t="-56640"/>
            </a:stretch>
          </a:blipFill>
        </p:spPr>
      </p:sp>
      <p:sp>
        <p:nvSpPr>
          <p:cNvPr id="6" name="Freeform 6"/>
          <p:cNvSpPr/>
          <p:nvPr/>
        </p:nvSpPr>
        <p:spPr>
          <a:xfrm rot="-10602175" flipH="1">
            <a:off x="10481772" y="2195214"/>
            <a:ext cx="1807008" cy="1706259"/>
          </a:xfrm>
          <a:custGeom>
            <a:avLst/>
            <a:gdLst/>
            <a:ahLst/>
            <a:cxnLst/>
            <a:rect l="l" t="t" r="r" b="b"/>
            <a:pathLst>
              <a:path w="1807008" h="1706259">
                <a:moveTo>
                  <a:pt x="1807008" y="0"/>
                </a:moveTo>
                <a:lnTo>
                  <a:pt x="0" y="0"/>
                </a:lnTo>
                <a:lnTo>
                  <a:pt x="0" y="1706259"/>
                </a:lnTo>
                <a:lnTo>
                  <a:pt x="1807008" y="1706259"/>
                </a:lnTo>
                <a:lnTo>
                  <a:pt x="1807008" y="0"/>
                </a:lnTo>
                <a:close/>
              </a:path>
            </a:pathLst>
          </a:custGeom>
          <a:blipFill>
            <a:blip r:embed="rId6">
              <a:extLst>
                <a:ext uri="{96DAC541-7B7A-43D3-8B79-37D633B846F1}">
                  <asvg:svgBlip xmlns:asvg="http://schemas.microsoft.com/office/drawing/2016/SVG/main" r:embed="rId7"/>
                </a:ext>
              </a:extLst>
            </a:blip>
            <a:stretch>
              <a:fillRect l="-54070" t="-56640"/>
            </a:stretch>
          </a:blipFill>
        </p:spPr>
      </p:sp>
      <p:sp>
        <p:nvSpPr>
          <p:cNvPr id="7" name="TextBox 7"/>
          <p:cNvSpPr txBox="1"/>
          <p:nvPr/>
        </p:nvSpPr>
        <p:spPr>
          <a:xfrm>
            <a:off x="6532655" y="3308623"/>
            <a:ext cx="5222689" cy="1706246"/>
          </a:xfrm>
          <a:prstGeom prst="rect">
            <a:avLst/>
          </a:prstGeom>
        </p:spPr>
        <p:txBody>
          <a:bodyPr lIns="0" tIns="0" rIns="0" bIns="0" rtlCol="0" anchor="t">
            <a:spAutoFit/>
          </a:bodyPr>
          <a:lstStyle/>
          <a:p>
            <a:pPr algn="ctr">
              <a:lnSpc>
                <a:spcPts val="12800"/>
              </a:lnSpc>
            </a:pPr>
            <a:r>
              <a:rPr lang="en-US" sz="12800">
                <a:solidFill>
                  <a:srgbClr val="5C67B6"/>
                </a:solidFill>
                <a:latin typeface="Fredoka"/>
                <a:ea typeface="Fredoka"/>
                <a:cs typeface="Fredoka"/>
                <a:sym typeface="Fredoka"/>
              </a:rPr>
              <a:t>Q&amp;A</a:t>
            </a:r>
          </a:p>
        </p:txBody>
      </p:sp>
      <p:sp>
        <p:nvSpPr>
          <p:cNvPr id="8" name="Freeform 8"/>
          <p:cNvSpPr/>
          <p:nvPr/>
        </p:nvSpPr>
        <p:spPr>
          <a:xfrm rot="1030379" flipH="1">
            <a:off x="14472288" y="691164"/>
            <a:ext cx="2988503" cy="2906999"/>
          </a:xfrm>
          <a:custGeom>
            <a:avLst/>
            <a:gdLst/>
            <a:ahLst/>
            <a:cxnLst/>
            <a:rect l="l" t="t" r="r" b="b"/>
            <a:pathLst>
              <a:path w="2988503" h="2906999">
                <a:moveTo>
                  <a:pt x="2988503" y="0"/>
                </a:moveTo>
                <a:lnTo>
                  <a:pt x="0" y="0"/>
                </a:lnTo>
                <a:lnTo>
                  <a:pt x="0" y="2906998"/>
                </a:lnTo>
                <a:lnTo>
                  <a:pt x="2988503" y="2906998"/>
                </a:lnTo>
                <a:lnTo>
                  <a:pt x="2988503"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0" y="6676228"/>
            <a:ext cx="4488111" cy="5164145"/>
          </a:xfrm>
          <a:custGeom>
            <a:avLst/>
            <a:gdLst/>
            <a:ahLst/>
            <a:cxnLst/>
            <a:rect l="l" t="t" r="r" b="b"/>
            <a:pathLst>
              <a:path w="4488111" h="5164145">
                <a:moveTo>
                  <a:pt x="0" y="0"/>
                </a:moveTo>
                <a:lnTo>
                  <a:pt x="4488111" y="0"/>
                </a:lnTo>
                <a:lnTo>
                  <a:pt x="4488111" y="5164144"/>
                </a:lnTo>
                <a:lnTo>
                  <a:pt x="0" y="51641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rot="-5400000">
            <a:off x="7519353" y="-206204"/>
            <a:ext cx="8196540" cy="10732468"/>
          </a:xfrm>
          <a:custGeom>
            <a:avLst/>
            <a:gdLst/>
            <a:ahLst/>
            <a:cxnLst/>
            <a:rect l="l" t="t" r="r" b="b"/>
            <a:pathLst>
              <a:path w="8196540" h="10732468">
                <a:moveTo>
                  <a:pt x="0" y="0"/>
                </a:moveTo>
                <a:lnTo>
                  <a:pt x="8196540" y="0"/>
                </a:lnTo>
                <a:lnTo>
                  <a:pt x="8196540" y="10732468"/>
                </a:lnTo>
                <a:lnTo>
                  <a:pt x="0" y="10732468"/>
                </a:lnTo>
                <a:lnTo>
                  <a:pt x="0" y="0"/>
                </a:lnTo>
                <a:close/>
              </a:path>
            </a:pathLst>
          </a:custGeom>
          <a:blipFill>
            <a:blip r:embed="rId3">
              <a:extLst>
                <a:ext uri="{96DAC541-7B7A-43D3-8B79-37D633B846F1}">
                  <asvg:svgBlip xmlns:asvg="http://schemas.microsoft.com/office/drawing/2016/SVG/main" r:embed="rId4"/>
                </a:ext>
              </a:extLst>
            </a:blip>
            <a:stretch>
              <a:fillRect r="-11346" b="-2566"/>
            </a:stretch>
          </a:blipFill>
        </p:spPr>
      </p:sp>
      <p:sp>
        <p:nvSpPr>
          <p:cNvPr id="3" name="Freeform 3"/>
          <p:cNvSpPr/>
          <p:nvPr/>
        </p:nvSpPr>
        <p:spPr>
          <a:xfrm>
            <a:off x="15424648" y="1061760"/>
            <a:ext cx="1277926" cy="1718482"/>
          </a:xfrm>
          <a:custGeom>
            <a:avLst/>
            <a:gdLst/>
            <a:ahLst/>
            <a:cxnLst/>
            <a:rect l="l" t="t" r="r" b="b"/>
            <a:pathLst>
              <a:path w="1277926" h="1718482">
                <a:moveTo>
                  <a:pt x="0" y="0"/>
                </a:moveTo>
                <a:lnTo>
                  <a:pt x="1277926" y="0"/>
                </a:lnTo>
                <a:lnTo>
                  <a:pt x="1277926" y="1718483"/>
                </a:lnTo>
                <a:lnTo>
                  <a:pt x="0" y="17184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474438" y="4917960"/>
            <a:ext cx="6054168" cy="6273768"/>
            <a:chOff x="0" y="0"/>
            <a:chExt cx="8072224" cy="8365024"/>
          </a:xfrm>
        </p:grpSpPr>
        <p:sp>
          <p:nvSpPr>
            <p:cNvPr id="5" name="Freeform 5"/>
            <p:cNvSpPr/>
            <p:nvPr/>
          </p:nvSpPr>
          <p:spPr>
            <a:xfrm rot="-10730823">
              <a:off x="54652" y="2825087"/>
              <a:ext cx="5376672" cy="5486400"/>
            </a:xfrm>
            <a:custGeom>
              <a:avLst/>
              <a:gdLst/>
              <a:ahLst/>
              <a:cxnLst/>
              <a:rect l="l" t="t" r="r" b="b"/>
              <a:pathLst>
                <a:path w="5376672" h="5486400">
                  <a:moveTo>
                    <a:pt x="0" y="0"/>
                  </a:moveTo>
                  <a:lnTo>
                    <a:pt x="5376672" y="0"/>
                  </a:lnTo>
                  <a:lnTo>
                    <a:pt x="5376672" y="5486400"/>
                  </a:lnTo>
                  <a:lnTo>
                    <a:pt x="0" y="5486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9181593">
              <a:off x="3922964" y="622653"/>
              <a:ext cx="3566722" cy="3424054"/>
            </a:xfrm>
            <a:custGeom>
              <a:avLst/>
              <a:gdLst/>
              <a:ahLst/>
              <a:cxnLst/>
              <a:rect l="l" t="t" r="r" b="b"/>
              <a:pathLst>
                <a:path w="3566722" h="3424054">
                  <a:moveTo>
                    <a:pt x="0" y="0"/>
                  </a:moveTo>
                  <a:lnTo>
                    <a:pt x="3566723" y="0"/>
                  </a:lnTo>
                  <a:lnTo>
                    <a:pt x="3566723" y="3424053"/>
                  </a:lnTo>
                  <a:lnTo>
                    <a:pt x="0" y="34240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
        <p:nvSpPr>
          <p:cNvPr id="7" name="Freeform 7"/>
          <p:cNvSpPr/>
          <p:nvPr/>
        </p:nvSpPr>
        <p:spPr>
          <a:xfrm rot="-1274703">
            <a:off x="11008125" y="727893"/>
            <a:ext cx="2847139" cy="2634898"/>
          </a:xfrm>
          <a:custGeom>
            <a:avLst/>
            <a:gdLst/>
            <a:ahLst/>
            <a:cxnLst/>
            <a:rect l="l" t="t" r="r" b="b"/>
            <a:pathLst>
              <a:path w="2847139" h="2634898">
                <a:moveTo>
                  <a:pt x="0" y="0"/>
                </a:moveTo>
                <a:lnTo>
                  <a:pt x="2847140" y="0"/>
                </a:lnTo>
                <a:lnTo>
                  <a:pt x="2847140" y="2634898"/>
                </a:lnTo>
                <a:lnTo>
                  <a:pt x="0" y="26348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TextBox 8"/>
          <p:cNvSpPr txBox="1"/>
          <p:nvPr/>
        </p:nvSpPr>
        <p:spPr>
          <a:xfrm>
            <a:off x="0" y="1508615"/>
            <a:ext cx="6251389" cy="2577629"/>
          </a:xfrm>
          <a:prstGeom prst="rect">
            <a:avLst/>
          </a:prstGeom>
        </p:spPr>
        <p:txBody>
          <a:bodyPr wrap="square" lIns="0" tIns="0" rIns="0" bIns="0" rtlCol="0" anchor="t">
            <a:spAutoFit/>
          </a:bodyPr>
          <a:lstStyle/>
          <a:p>
            <a:pPr algn="l">
              <a:lnSpc>
                <a:spcPts val="6660"/>
              </a:lnSpc>
            </a:pPr>
            <a:r>
              <a:rPr lang="en-US" sz="6000" dirty="0" err="1">
                <a:solidFill>
                  <a:srgbClr val="5C67B6"/>
                </a:solidFill>
                <a:latin typeface="Fredoka"/>
                <a:ea typeface="Fredoka"/>
                <a:cs typeface="Fredoka"/>
                <a:sym typeface="Fredoka"/>
              </a:rPr>
              <a:t>Behaviour</a:t>
            </a:r>
            <a:r>
              <a:rPr lang="en-US" sz="6000" dirty="0">
                <a:solidFill>
                  <a:srgbClr val="5C67B6"/>
                </a:solidFill>
                <a:latin typeface="Fredoka"/>
                <a:ea typeface="Fredoka"/>
                <a:cs typeface="Fredoka"/>
                <a:sym typeface="Fredoka"/>
              </a:rPr>
              <a:t> Policy</a:t>
            </a:r>
          </a:p>
          <a:p>
            <a:pPr algn="l">
              <a:lnSpc>
                <a:spcPts val="6660"/>
              </a:lnSpc>
            </a:pPr>
            <a:endParaRPr lang="en-US" sz="6000" dirty="0">
              <a:solidFill>
                <a:srgbClr val="5C67B6"/>
              </a:solidFill>
              <a:latin typeface="Fredoka"/>
              <a:ea typeface="Fredoka"/>
              <a:cs typeface="Fredoka"/>
              <a:sym typeface="Fredoka"/>
            </a:endParaRPr>
          </a:p>
          <a:p>
            <a:pPr algn="l">
              <a:lnSpc>
                <a:spcPts val="6660"/>
              </a:lnSpc>
            </a:pPr>
            <a:endParaRPr lang="en-US" sz="6000" dirty="0">
              <a:solidFill>
                <a:srgbClr val="5C67B6"/>
              </a:solidFill>
              <a:latin typeface="Fredoka"/>
              <a:ea typeface="Fredoka"/>
              <a:cs typeface="Fredoka"/>
              <a:sym typeface="Fredoka"/>
            </a:endParaRPr>
          </a:p>
        </p:txBody>
      </p:sp>
      <p:grpSp>
        <p:nvGrpSpPr>
          <p:cNvPr id="9" name="Group 9"/>
          <p:cNvGrpSpPr/>
          <p:nvPr/>
        </p:nvGrpSpPr>
        <p:grpSpPr>
          <a:xfrm>
            <a:off x="6955614" y="1508615"/>
            <a:ext cx="9107997" cy="8414667"/>
            <a:chOff x="0" y="0"/>
            <a:chExt cx="12143996" cy="8563952"/>
          </a:xfrm>
        </p:grpSpPr>
        <p:sp>
          <p:nvSpPr>
            <p:cNvPr id="10" name="TextBox 10"/>
            <p:cNvSpPr txBox="1"/>
            <p:nvPr/>
          </p:nvSpPr>
          <p:spPr>
            <a:xfrm>
              <a:off x="0" y="0"/>
              <a:ext cx="12143996" cy="6030723"/>
            </a:xfrm>
            <a:prstGeom prst="rect">
              <a:avLst/>
            </a:prstGeom>
          </p:spPr>
          <p:txBody>
            <a:bodyPr lIns="0" tIns="0" rIns="0" bIns="0" rtlCol="0" anchor="t">
              <a:spAutoFit/>
            </a:bodyPr>
            <a:lstStyle/>
            <a:p>
              <a:pPr algn="l">
                <a:lnSpc>
                  <a:spcPts val="6629"/>
                </a:lnSpc>
              </a:pPr>
              <a:r>
                <a:rPr lang="en-US" sz="5524" dirty="0">
                  <a:solidFill>
                    <a:srgbClr val="5C67B6"/>
                  </a:solidFill>
                  <a:latin typeface="Dekko"/>
                  <a:ea typeface="Dekko"/>
                  <a:cs typeface="Dekko"/>
                  <a:sym typeface="Dekko"/>
                </a:rPr>
                <a:t>Sacred Heart </a:t>
              </a:r>
              <a:r>
                <a:rPr lang="en-US" sz="5524" dirty="0" err="1">
                  <a:solidFill>
                    <a:srgbClr val="5C67B6"/>
                  </a:solidFill>
                  <a:latin typeface="Dekko"/>
                  <a:ea typeface="Dekko"/>
                  <a:cs typeface="Dekko"/>
                  <a:sym typeface="Dekko"/>
                </a:rPr>
                <a:t>Behaviour</a:t>
              </a:r>
              <a:r>
                <a:rPr lang="en-US" sz="5524" dirty="0">
                  <a:solidFill>
                    <a:srgbClr val="5C67B6"/>
                  </a:solidFill>
                  <a:latin typeface="Dekko"/>
                  <a:ea typeface="Dekko"/>
                  <a:cs typeface="Dekko"/>
                  <a:sym typeface="Dekko"/>
                </a:rPr>
                <a:t>  Curriculum </a:t>
              </a:r>
            </a:p>
            <a:p>
              <a:pPr algn="l">
                <a:lnSpc>
                  <a:spcPts val="6629"/>
                </a:lnSpc>
              </a:pPr>
              <a:endParaRPr lang="en-US" sz="5524" dirty="0">
                <a:solidFill>
                  <a:srgbClr val="5C67B6"/>
                </a:solidFill>
                <a:latin typeface="Dekko"/>
                <a:ea typeface="Dekko"/>
                <a:cs typeface="Dekko"/>
                <a:sym typeface="Dekko"/>
              </a:endParaRPr>
            </a:p>
            <a:p>
              <a:pPr algn="l">
                <a:lnSpc>
                  <a:spcPts val="6629"/>
                </a:lnSpc>
              </a:pPr>
              <a:r>
                <a:rPr lang="en-US" sz="5524" dirty="0">
                  <a:solidFill>
                    <a:srgbClr val="5C67B6"/>
                  </a:solidFill>
                  <a:latin typeface="Dekko"/>
                  <a:ea typeface="Dekko"/>
                  <a:cs typeface="Dekko"/>
                  <a:sym typeface="Dekko"/>
                </a:rPr>
                <a:t>Politeness Pets </a:t>
              </a:r>
            </a:p>
            <a:p>
              <a:pPr algn="l">
                <a:lnSpc>
                  <a:spcPts val="6629"/>
                </a:lnSpc>
              </a:pPr>
              <a:r>
                <a:rPr lang="en-US" sz="5524" dirty="0">
                  <a:solidFill>
                    <a:srgbClr val="5C67B6"/>
                  </a:solidFill>
                  <a:latin typeface="Dekko"/>
                  <a:ea typeface="Dekko"/>
                  <a:cs typeface="Dekko"/>
                  <a:sym typeface="Dekko"/>
                </a:rPr>
                <a:t>Star Listening </a:t>
              </a:r>
            </a:p>
            <a:p>
              <a:pPr algn="l">
                <a:lnSpc>
                  <a:spcPts val="6629"/>
                </a:lnSpc>
              </a:pPr>
              <a:r>
                <a:rPr lang="en-US" sz="5524" dirty="0">
                  <a:solidFill>
                    <a:srgbClr val="5C67B6"/>
                  </a:solidFill>
                  <a:latin typeface="Dekko"/>
                  <a:ea typeface="Dekko"/>
                  <a:cs typeface="Dekko"/>
                  <a:sym typeface="Dekko"/>
                </a:rPr>
                <a:t>Slow walking </a:t>
              </a:r>
            </a:p>
            <a:p>
              <a:pPr algn="l">
                <a:lnSpc>
                  <a:spcPts val="6629"/>
                </a:lnSpc>
              </a:pPr>
              <a:r>
                <a:rPr lang="en-US" sz="5524" dirty="0">
                  <a:solidFill>
                    <a:srgbClr val="5C67B6"/>
                  </a:solidFill>
                  <a:latin typeface="Dekko"/>
                  <a:ea typeface="Dekko"/>
                  <a:cs typeface="Dekko"/>
                  <a:sym typeface="Dekko"/>
                </a:rPr>
                <a:t>SPEAK</a:t>
              </a:r>
            </a:p>
          </p:txBody>
        </p:sp>
        <p:sp>
          <p:nvSpPr>
            <p:cNvPr id="11" name="TextBox 11"/>
            <p:cNvSpPr txBox="1"/>
            <p:nvPr/>
          </p:nvSpPr>
          <p:spPr>
            <a:xfrm>
              <a:off x="0" y="7633773"/>
              <a:ext cx="12143996" cy="930179"/>
            </a:xfrm>
            <a:prstGeom prst="rect">
              <a:avLst/>
            </a:prstGeom>
          </p:spPr>
          <p:txBody>
            <a:bodyPr lIns="0" tIns="0" rIns="0" bIns="0" rtlCol="0" anchor="t">
              <a:spAutoFit/>
            </a:bodyPr>
            <a:lstStyle/>
            <a:p>
              <a:pPr algn="l">
                <a:lnSpc>
                  <a:spcPts val="5549"/>
                </a:lnSpc>
              </a:pPr>
              <a:endParaRPr/>
            </a:p>
          </p:txBody>
        </p:sp>
      </p:grpSp>
      <p:pic>
        <p:nvPicPr>
          <p:cNvPr id="12" name="Picture 11">
            <a:extLst>
              <a:ext uri="{FF2B5EF4-FFF2-40B4-BE49-F238E27FC236}">
                <a16:creationId xmlns:a16="http://schemas.microsoft.com/office/drawing/2014/main" id="{AB46546E-6BFF-4D18-B2BD-B40490AB561E}"/>
              </a:ext>
            </a:extLst>
          </p:cNvPr>
          <p:cNvPicPr>
            <a:picLocks noChangeAspect="1"/>
          </p:cNvPicPr>
          <p:nvPr/>
        </p:nvPicPr>
        <p:blipFill>
          <a:blip r:embed="rId13"/>
          <a:stretch>
            <a:fillRect/>
          </a:stretch>
        </p:blipFill>
        <p:spPr>
          <a:xfrm>
            <a:off x="7772400" y="7728566"/>
            <a:ext cx="10416338" cy="2443135"/>
          </a:xfrm>
          <a:prstGeom prst="rect">
            <a:avLst/>
          </a:prstGeom>
        </p:spPr>
      </p:pic>
    </p:spTree>
    <p:extLst>
      <p:ext uri="{BB962C8B-B14F-4D97-AF65-F5344CB8AC3E}">
        <p14:creationId xmlns:p14="http://schemas.microsoft.com/office/powerpoint/2010/main" val="41200500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rot="-5400000">
            <a:off x="7519353" y="-206204"/>
            <a:ext cx="8196540" cy="10732468"/>
          </a:xfrm>
          <a:custGeom>
            <a:avLst/>
            <a:gdLst/>
            <a:ahLst/>
            <a:cxnLst/>
            <a:rect l="l" t="t" r="r" b="b"/>
            <a:pathLst>
              <a:path w="8196540" h="10732468">
                <a:moveTo>
                  <a:pt x="0" y="0"/>
                </a:moveTo>
                <a:lnTo>
                  <a:pt x="8196540" y="0"/>
                </a:lnTo>
                <a:lnTo>
                  <a:pt x="8196540" y="10732468"/>
                </a:lnTo>
                <a:lnTo>
                  <a:pt x="0" y="10732468"/>
                </a:lnTo>
                <a:lnTo>
                  <a:pt x="0" y="0"/>
                </a:lnTo>
                <a:close/>
              </a:path>
            </a:pathLst>
          </a:custGeom>
          <a:blipFill>
            <a:blip r:embed="rId3">
              <a:extLst>
                <a:ext uri="{96DAC541-7B7A-43D3-8B79-37D633B846F1}">
                  <asvg:svgBlip xmlns:asvg="http://schemas.microsoft.com/office/drawing/2016/SVG/main" r:embed="rId4"/>
                </a:ext>
              </a:extLst>
            </a:blip>
            <a:stretch>
              <a:fillRect r="-11346" b="-2566"/>
            </a:stretch>
          </a:blipFill>
        </p:spPr>
      </p:sp>
      <p:sp>
        <p:nvSpPr>
          <p:cNvPr id="3" name="Freeform 3"/>
          <p:cNvSpPr/>
          <p:nvPr/>
        </p:nvSpPr>
        <p:spPr>
          <a:xfrm>
            <a:off x="15424648" y="1061760"/>
            <a:ext cx="1277926" cy="1718482"/>
          </a:xfrm>
          <a:custGeom>
            <a:avLst/>
            <a:gdLst/>
            <a:ahLst/>
            <a:cxnLst/>
            <a:rect l="l" t="t" r="r" b="b"/>
            <a:pathLst>
              <a:path w="1277926" h="1718482">
                <a:moveTo>
                  <a:pt x="0" y="0"/>
                </a:moveTo>
                <a:lnTo>
                  <a:pt x="1277926" y="0"/>
                </a:lnTo>
                <a:lnTo>
                  <a:pt x="1277926" y="1718483"/>
                </a:lnTo>
                <a:lnTo>
                  <a:pt x="0" y="17184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474438" y="4917960"/>
            <a:ext cx="6054168" cy="6273768"/>
            <a:chOff x="0" y="0"/>
            <a:chExt cx="8072224" cy="8365024"/>
          </a:xfrm>
        </p:grpSpPr>
        <p:sp>
          <p:nvSpPr>
            <p:cNvPr id="5" name="Freeform 5"/>
            <p:cNvSpPr/>
            <p:nvPr/>
          </p:nvSpPr>
          <p:spPr>
            <a:xfrm rot="-10730823">
              <a:off x="54652" y="2825087"/>
              <a:ext cx="5376672" cy="5486400"/>
            </a:xfrm>
            <a:custGeom>
              <a:avLst/>
              <a:gdLst/>
              <a:ahLst/>
              <a:cxnLst/>
              <a:rect l="l" t="t" r="r" b="b"/>
              <a:pathLst>
                <a:path w="5376672" h="5486400">
                  <a:moveTo>
                    <a:pt x="0" y="0"/>
                  </a:moveTo>
                  <a:lnTo>
                    <a:pt x="5376672" y="0"/>
                  </a:lnTo>
                  <a:lnTo>
                    <a:pt x="5376672" y="5486400"/>
                  </a:lnTo>
                  <a:lnTo>
                    <a:pt x="0" y="5486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9181593">
              <a:off x="3922964" y="622653"/>
              <a:ext cx="3566722" cy="3424054"/>
            </a:xfrm>
            <a:custGeom>
              <a:avLst/>
              <a:gdLst/>
              <a:ahLst/>
              <a:cxnLst/>
              <a:rect l="l" t="t" r="r" b="b"/>
              <a:pathLst>
                <a:path w="3566722" h="3424054">
                  <a:moveTo>
                    <a:pt x="0" y="0"/>
                  </a:moveTo>
                  <a:lnTo>
                    <a:pt x="3566723" y="0"/>
                  </a:lnTo>
                  <a:lnTo>
                    <a:pt x="3566723" y="3424053"/>
                  </a:lnTo>
                  <a:lnTo>
                    <a:pt x="0" y="34240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
        <p:nvSpPr>
          <p:cNvPr id="7" name="Freeform 7"/>
          <p:cNvSpPr/>
          <p:nvPr/>
        </p:nvSpPr>
        <p:spPr>
          <a:xfrm rot="-1274703">
            <a:off x="11008125" y="727893"/>
            <a:ext cx="2847139" cy="2634898"/>
          </a:xfrm>
          <a:custGeom>
            <a:avLst/>
            <a:gdLst/>
            <a:ahLst/>
            <a:cxnLst/>
            <a:rect l="l" t="t" r="r" b="b"/>
            <a:pathLst>
              <a:path w="2847139" h="2634898">
                <a:moveTo>
                  <a:pt x="0" y="0"/>
                </a:moveTo>
                <a:lnTo>
                  <a:pt x="2847140" y="0"/>
                </a:lnTo>
                <a:lnTo>
                  <a:pt x="2847140" y="2634898"/>
                </a:lnTo>
                <a:lnTo>
                  <a:pt x="0" y="26348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TextBox 8"/>
          <p:cNvSpPr txBox="1"/>
          <p:nvPr/>
        </p:nvSpPr>
        <p:spPr>
          <a:xfrm>
            <a:off x="0" y="1508615"/>
            <a:ext cx="6251389" cy="1718419"/>
          </a:xfrm>
          <a:prstGeom prst="rect">
            <a:avLst/>
          </a:prstGeom>
        </p:spPr>
        <p:txBody>
          <a:bodyPr wrap="square" lIns="0" tIns="0" rIns="0" bIns="0" rtlCol="0" anchor="t">
            <a:spAutoFit/>
          </a:bodyPr>
          <a:lstStyle/>
          <a:p>
            <a:pPr algn="l">
              <a:lnSpc>
                <a:spcPts val="6660"/>
              </a:lnSpc>
            </a:pPr>
            <a:endParaRPr lang="en-US" sz="6000" dirty="0">
              <a:solidFill>
                <a:srgbClr val="5C67B6"/>
              </a:solidFill>
              <a:latin typeface="Fredoka"/>
              <a:ea typeface="Fredoka"/>
              <a:cs typeface="Fredoka"/>
              <a:sym typeface="Fredoka"/>
            </a:endParaRPr>
          </a:p>
          <a:p>
            <a:pPr algn="l">
              <a:lnSpc>
                <a:spcPts val="6660"/>
              </a:lnSpc>
            </a:pPr>
            <a:r>
              <a:rPr lang="en-US" sz="6000" dirty="0">
                <a:solidFill>
                  <a:srgbClr val="5C67B6"/>
                </a:solidFill>
                <a:latin typeface="Fredoka"/>
                <a:ea typeface="Fredoka"/>
                <a:cs typeface="Fredoka"/>
                <a:sym typeface="Fredoka"/>
              </a:rPr>
              <a:t>Communication</a:t>
            </a:r>
          </a:p>
        </p:txBody>
      </p:sp>
      <p:grpSp>
        <p:nvGrpSpPr>
          <p:cNvPr id="9" name="Group 9"/>
          <p:cNvGrpSpPr/>
          <p:nvPr/>
        </p:nvGrpSpPr>
        <p:grpSpPr>
          <a:xfrm>
            <a:off x="6955614" y="1257300"/>
            <a:ext cx="9107997" cy="8550380"/>
            <a:chOff x="0" y="0"/>
            <a:chExt cx="12143996" cy="8563952"/>
          </a:xfrm>
        </p:grpSpPr>
        <p:sp>
          <p:nvSpPr>
            <p:cNvPr id="10" name="TextBox 10"/>
            <p:cNvSpPr txBox="1"/>
            <p:nvPr/>
          </p:nvSpPr>
          <p:spPr>
            <a:xfrm>
              <a:off x="0" y="0"/>
              <a:ext cx="12143996" cy="6782731"/>
            </a:xfrm>
            <a:prstGeom prst="rect">
              <a:avLst/>
            </a:prstGeom>
          </p:spPr>
          <p:txBody>
            <a:bodyPr lIns="0" tIns="0" rIns="0" bIns="0" rtlCol="0" anchor="t">
              <a:spAutoFit/>
            </a:bodyPr>
            <a:lstStyle/>
            <a:p>
              <a:pPr algn="l">
                <a:lnSpc>
                  <a:spcPts val="6629"/>
                </a:lnSpc>
              </a:pPr>
              <a:endParaRPr lang="en-US" sz="5524" dirty="0">
                <a:solidFill>
                  <a:srgbClr val="5C67B6"/>
                </a:solidFill>
                <a:latin typeface="Dekko"/>
                <a:ea typeface="Dekko"/>
                <a:cs typeface="Dekko"/>
                <a:sym typeface="Dekko"/>
              </a:endParaRPr>
            </a:p>
            <a:p>
              <a:pPr marL="685800" indent="-685800" algn="l">
                <a:lnSpc>
                  <a:spcPts val="6629"/>
                </a:lnSpc>
                <a:buFont typeface="Arial" panose="020B0604020202020204" pitchFamily="34" charset="0"/>
                <a:buChar char="•"/>
              </a:pPr>
              <a:r>
                <a:rPr lang="en-US" sz="5524" dirty="0">
                  <a:solidFill>
                    <a:srgbClr val="5C67B6"/>
                  </a:solidFill>
                  <a:latin typeface="Dekko"/>
                  <a:ea typeface="Dekko"/>
                  <a:cs typeface="Dekko"/>
                  <a:sym typeface="Dekko"/>
                </a:rPr>
                <a:t>Communication goes through the office.</a:t>
              </a:r>
            </a:p>
            <a:p>
              <a:pPr marL="685800" indent="-685800" algn="l">
                <a:lnSpc>
                  <a:spcPts val="6629"/>
                </a:lnSpc>
                <a:buFont typeface="Arial" panose="020B0604020202020204" pitchFamily="34" charset="0"/>
                <a:buChar char="•"/>
              </a:pPr>
              <a:r>
                <a:rPr lang="en-US" sz="5524" dirty="0">
                  <a:solidFill>
                    <a:srgbClr val="5C67B6"/>
                  </a:solidFill>
                  <a:latin typeface="Dekko"/>
                  <a:ea typeface="Dekko"/>
                  <a:cs typeface="Dekko"/>
                  <a:sym typeface="Dekko"/>
                </a:rPr>
                <a:t>Teachers can send out messages.</a:t>
              </a:r>
            </a:p>
            <a:p>
              <a:pPr marL="685800" indent="-685800" algn="l">
                <a:lnSpc>
                  <a:spcPts val="6629"/>
                </a:lnSpc>
                <a:buFont typeface="Arial" panose="020B0604020202020204" pitchFamily="34" charset="0"/>
                <a:buChar char="•"/>
              </a:pPr>
              <a:r>
                <a:rPr lang="en-US" sz="5524" dirty="0">
                  <a:solidFill>
                    <a:srgbClr val="5C67B6"/>
                  </a:solidFill>
                  <a:latin typeface="Dekko"/>
                  <a:ea typeface="Dekko"/>
                  <a:cs typeface="Dekko"/>
                  <a:sym typeface="Dekko"/>
                </a:rPr>
                <a:t>Newsletter is on the website.</a:t>
              </a:r>
            </a:p>
            <a:p>
              <a:pPr marL="685800" indent="-685800" algn="l">
                <a:lnSpc>
                  <a:spcPts val="6629"/>
                </a:lnSpc>
                <a:buFont typeface="Arial" panose="020B0604020202020204" pitchFamily="34" charset="0"/>
                <a:buChar char="•"/>
              </a:pPr>
              <a:r>
                <a:rPr lang="en-US" sz="5524" dirty="0">
                  <a:solidFill>
                    <a:srgbClr val="5C67B6"/>
                  </a:solidFill>
                  <a:latin typeface="Dekko"/>
                  <a:ea typeface="Dekko"/>
                  <a:cs typeface="Dekko"/>
                  <a:sym typeface="Dekko"/>
                </a:rPr>
                <a:t>PLEASE CHECK ARBOR.</a:t>
              </a:r>
            </a:p>
            <a:p>
              <a:pPr algn="l">
                <a:lnSpc>
                  <a:spcPts val="6629"/>
                </a:lnSpc>
              </a:pPr>
              <a:endParaRPr lang="en-US" sz="5524" dirty="0">
                <a:solidFill>
                  <a:srgbClr val="5C67B6"/>
                </a:solidFill>
                <a:latin typeface="Dekko"/>
                <a:ea typeface="Dekko"/>
                <a:cs typeface="Dekko"/>
                <a:sym typeface="Dekko"/>
              </a:endParaRPr>
            </a:p>
          </p:txBody>
        </p:sp>
        <p:sp>
          <p:nvSpPr>
            <p:cNvPr id="11" name="TextBox 11"/>
            <p:cNvSpPr txBox="1"/>
            <p:nvPr/>
          </p:nvSpPr>
          <p:spPr>
            <a:xfrm>
              <a:off x="0" y="7633773"/>
              <a:ext cx="12143996" cy="930179"/>
            </a:xfrm>
            <a:prstGeom prst="rect">
              <a:avLst/>
            </a:prstGeom>
          </p:spPr>
          <p:txBody>
            <a:bodyPr lIns="0" tIns="0" rIns="0" bIns="0" rtlCol="0" anchor="t">
              <a:spAutoFit/>
            </a:bodyPr>
            <a:lstStyle/>
            <a:p>
              <a:pPr algn="l">
                <a:lnSpc>
                  <a:spcPts val="5549"/>
                </a:lnSpc>
              </a:pPr>
              <a:endParaRPr/>
            </a:p>
          </p:txBody>
        </p:sp>
      </p:grpSp>
    </p:spTree>
    <p:extLst>
      <p:ext uri="{BB962C8B-B14F-4D97-AF65-F5344CB8AC3E}">
        <p14:creationId xmlns:p14="http://schemas.microsoft.com/office/powerpoint/2010/main" val="34277566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Freeform 2"/>
          <p:cNvSpPr/>
          <p:nvPr/>
        </p:nvSpPr>
        <p:spPr>
          <a:xfrm rot="-5400000">
            <a:off x="6741605" y="-722781"/>
            <a:ext cx="9997440" cy="11418949"/>
          </a:xfrm>
          <a:custGeom>
            <a:avLst/>
            <a:gdLst/>
            <a:ahLst/>
            <a:cxnLst/>
            <a:rect l="l" t="t" r="r" b="b"/>
            <a:pathLst>
              <a:path w="8196540" h="10732468">
                <a:moveTo>
                  <a:pt x="0" y="0"/>
                </a:moveTo>
                <a:lnTo>
                  <a:pt x="8196540" y="0"/>
                </a:lnTo>
                <a:lnTo>
                  <a:pt x="8196540" y="10732468"/>
                </a:lnTo>
                <a:lnTo>
                  <a:pt x="0" y="10732468"/>
                </a:lnTo>
                <a:lnTo>
                  <a:pt x="0" y="0"/>
                </a:lnTo>
                <a:close/>
              </a:path>
            </a:pathLst>
          </a:custGeom>
          <a:blipFill>
            <a:blip r:embed="rId3">
              <a:extLst>
                <a:ext uri="{96DAC541-7B7A-43D3-8B79-37D633B846F1}">
                  <asvg:svgBlip xmlns:asvg="http://schemas.microsoft.com/office/drawing/2016/SVG/main" r:embed="rId4"/>
                </a:ext>
              </a:extLst>
            </a:blip>
            <a:stretch>
              <a:fillRect r="-11346" b="-2566"/>
            </a:stretch>
          </a:blipFill>
        </p:spPr>
      </p:sp>
      <p:sp>
        <p:nvSpPr>
          <p:cNvPr id="3" name="Freeform 3"/>
          <p:cNvSpPr/>
          <p:nvPr/>
        </p:nvSpPr>
        <p:spPr>
          <a:xfrm>
            <a:off x="15424648" y="1061760"/>
            <a:ext cx="1277926" cy="1718482"/>
          </a:xfrm>
          <a:custGeom>
            <a:avLst/>
            <a:gdLst/>
            <a:ahLst/>
            <a:cxnLst/>
            <a:rect l="l" t="t" r="r" b="b"/>
            <a:pathLst>
              <a:path w="1277926" h="1718482">
                <a:moveTo>
                  <a:pt x="0" y="0"/>
                </a:moveTo>
                <a:lnTo>
                  <a:pt x="1277926" y="0"/>
                </a:lnTo>
                <a:lnTo>
                  <a:pt x="1277926" y="1718483"/>
                </a:lnTo>
                <a:lnTo>
                  <a:pt x="0" y="17184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1274703">
            <a:off x="11008125" y="727893"/>
            <a:ext cx="2847139" cy="2634898"/>
          </a:xfrm>
          <a:custGeom>
            <a:avLst/>
            <a:gdLst/>
            <a:ahLst/>
            <a:cxnLst/>
            <a:rect l="l" t="t" r="r" b="b"/>
            <a:pathLst>
              <a:path w="2847139" h="2634898">
                <a:moveTo>
                  <a:pt x="0" y="0"/>
                </a:moveTo>
                <a:lnTo>
                  <a:pt x="2847140" y="0"/>
                </a:lnTo>
                <a:lnTo>
                  <a:pt x="2847140" y="2634898"/>
                </a:lnTo>
                <a:lnTo>
                  <a:pt x="0" y="26348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TextBox 8"/>
          <p:cNvSpPr txBox="1"/>
          <p:nvPr/>
        </p:nvSpPr>
        <p:spPr>
          <a:xfrm>
            <a:off x="0" y="1508615"/>
            <a:ext cx="6251389" cy="2577629"/>
          </a:xfrm>
          <a:prstGeom prst="rect">
            <a:avLst/>
          </a:prstGeom>
        </p:spPr>
        <p:txBody>
          <a:bodyPr wrap="square" lIns="0" tIns="0" rIns="0" bIns="0" rtlCol="0" anchor="t">
            <a:spAutoFit/>
          </a:bodyPr>
          <a:lstStyle/>
          <a:p>
            <a:pPr algn="l">
              <a:lnSpc>
                <a:spcPts val="6660"/>
              </a:lnSpc>
            </a:pPr>
            <a:r>
              <a:rPr lang="en-US" sz="6000" dirty="0">
                <a:solidFill>
                  <a:srgbClr val="5C67B6"/>
                </a:solidFill>
                <a:latin typeface="Fredoka"/>
                <a:ea typeface="Fredoka"/>
                <a:cs typeface="Fredoka"/>
                <a:sym typeface="Fredoka"/>
              </a:rPr>
              <a:t>School uniform</a:t>
            </a:r>
          </a:p>
          <a:p>
            <a:pPr algn="l">
              <a:lnSpc>
                <a:spcPts val="6660"/>
              </a:lnSpc>
            </a:pPr>
            <a:endParaRPr lang="en-US" sz="6000" dirty="0">
              <a:solidFill>
                <a:srgbClr val="5C67B6"/>
              </a:solidFill>
              <a:latin typeface="Fredoka"/>
              <a:ea typeface="Fredoka"/>
              <a:cs typeface="Fredoka"/>
              <a:sym typeface="Fredoka"/>
            </a:endParaRPr>
          </a:p>
          <a:p>
            <a:pPr algn="l">
              <a:lnSpc>
                <a:spcPts val="6660"/>
              </a:lnSpc>
            </a:pPr>
            <a:endParaRPr lang="en-US" sz="6000" dirty="0">
              <a:solidFill>
                <a:srgbClr val="5C67B6"/>
              </a:solidFill>
              <a:latin typeface="Fredoka"/>
              <a:ea typeface="Fredoka"/>
              <a:cs typeface="Fredoka"/>
              <a:sym typeface="Fredoka"/>
            </a:endParaRPr>
          </a:p>
        </p:txBody>
      </p:sp>
      <p:grpSp>
        <p:nvGrpSpPr>
          <p:cNvPr id="9" name="Group 9"/>
          <p:cNvGrpSpPr/>
          <p:nvPr/>
        </p:nvGrpSpPr>
        <p:grpSpPr>
          <a:xfrm>
            <a:off x="6553200" y="571501"/>
            <a:ext cx="9510411" cy="9351781"/>
            <a:chOff x="-536552" y="-953739"/>
            <a:chExt cx="12680548" cy="9517691"/>
          </a:xfrm>
        </p:grpSpPr>
        <p:sp>
          <p:nvSpPr>
            <p:cNvPr id="10" name="TextBox 10"/>
            <p:cNvSpPr txBox="1"/>
            <p:nvPr/>
          </p:nvSpPr>
          <p:spPr>
            <a:xfrm>
              <a:off x="-536552" y="-953739"/>
              <a:ext cx="12680548" cy="9476328"/>
            </a:xfrm>
            <a:prstGeom prst="rect">
              <a:avLst/>
            </a:prstGeom>
          </p:spPr>
          <p:txBody>
            <a:bodyPr wrap="square" lIns="0" tIns="0" rIns="0" bIns="0" rtlCol="0" anchor="t">
              <a:spAutoFit/>
            </a:bodyPr>
            <a:lstStyle/>
            <a:p>
              <a:pPr algn="l">
                <a:lnSpc>
                  <a:spcPts val="6629"/>
                </a:lnSpc>
              </a:pPr>
              <a:r>
                <a:rPr lang="en-US" sz="4800" dirty="0">
                  <a:solidFill>
                    <a:srgbClr val="5C67B6"/>
                  </a:solidFill>
                  <a:latin typeface="Dekko"/>
                  <a:ea typeface="Dekko"/>
                  <a:cs typeface="Dekko"/>
                  <a:sym typeface="Dekko"/>
                </a:rPr>
                <a:t>Royal blue school jumper</a:t>
              </a:r>
            </a:p>
            <a:p>
              <a:pPr algn="l">
                <a:lnSpc>
                  <a:spcPts val="6629"/>
                </a:lnSpc>
              </a:pPr>
              <a:r>
                <a:rPr lang="en-US" sz="4800" dirty="0">
                  <a:solidFill>
                    <a:srgbClr val="5C67B6"/>
                  </a:solidFill>
                  <a:latin typeface="Dekko"/>
                  <a:ea typeface="Dekko"/>
                  <a:cs typeface="Dekko"/>
                  <a:sym typeface="Dekko"/>
                </a:rPr>
                <a:t>Grey skirt/trousers/shorts</a:t>
              </a:r>
            </a:p>
            <a:p>
              <a:pPr algn="l">
                <a:lnSpc>
                  <a:spcPts val="6629"/>
                </a:lnSpc>
              </a:pPr>
              <a:r>
                <a:rPr lang="en-US" sz="4800" dirty="0">
                  <a:solidFill>
                    <a:srgbClr val="5C67B6"/>
                  </a:solidFill>
                  <a:latin typeface="Dekko"/>
                  <a:ea typeface="Dekko"/>
                  <a:cs typeface="Dekko"/>
                  <a:sym typeface="Dekko"/>
                </a:rPr>
                <a:t>Blue gingham dress for summer</a:t>
              </a:r>
            </a:p>
            <a:p>
              <a:pPr algn="l">
                <a:lnSpc>
                  <a:spcPts val="6629"/>
                </a:lnSpc>
              </a:pPr>
              <a:r>
                <a:rPr lang="en-US" sz="4800" dirty="0">
                  <a:solidFill>
                    <a:srgbClr val="5C67B6"/>
                  </a:solidFill>
                  <a:latin typeface="Dekko"/>
                  <a:ea typeface="Dekko"/>
                  <a:cs typeface="Dekko"/>
                  <a:sym typeface="Dekko"/>
                </a:rPr>
                <a:t>White/grey socks</a:t>
              </a:r>
            </a:p>
            <a:p>
              <a:pPr algn="l">
                <a:lnSpc>
                  <a:spcPts val="6629"/>
                </a:lnSpc>
              </a:pPr>
              <a:r>
                <a:rPr lang="en-US" sz="4800" dirty="0">
                  <a:solidFill>
                    <a:srgbClr val="5C67B6"/>
                  </a:solidFill>
                  <a:latin typeface="Dekko"/>
                  <a:ea typeface="Dekko"/>
                  <a:cs typeface="Dekko"/>
                  <a:sym typeface="Dekko"/>
                </a:rPr>
                <a:t>Suitable school shoes</a:t>
              </a:r>
            </a:p>
            <a:p>
              <a:pPr>
                <a:lnSpc>
                  <a:spcPts val="6629"/>
                </a:lnSpc>
              </a:pPr>
              <a:r>
                <a:rPr lang="en-US" sz="4800" dirty="0">
                  <a:solidFill>
                    <a:srgbClr val="5C67B6"/>
                  </a:solidFill>
                  <a:latin typeface="Dekko"/>
                  <a:ea typeface="Dekko"/>
                  <a:cs typeface="Dekko"/>
                  <a:sym typeface="Dekko"/>
                </a:rPr>
                <a:t>Suitable coat for the weather</a:t>
              </a:r>
            </a:p>
            <a:p>
              <a:pPr>
                <a:lnSpc>
                  <a:spcPts val="6629"/>
                </a:lnSpc>
              </a:pPr>
              <a:r>
                <a:rPr lang="en-US" sz="4800" dirty="0">
                  <a:solidFill>
                    <a:srgbClr val="5C67B6"/>
                  </a:solidFill>
                  <a:latin typeface="Dekko"/>
                  <a:ea typeface="Dekko"/>
                  <a:cs typeface="Dekko"/>
                  <a:sym typeface="Dekko"/>
                </a:rPr>
                <a:t>School reading folder</a:t>
              </a:r>
            </a:p>
            <a:p>
              <a:pPr>
                <a:lnSpc>
                  <a:spcPts val="6629"/>
                </a:lnSpc>
              </a:pPr>
              <a:r>
                <a:rPr lang="en-US" sz="4800" dirty="0">
                  <a:solidFill>
                    <a:srgbClr val="5C67B6"/>
                  </a:solidFill>
                  <a:latin typeface="Dekko"/>
                  <a:ea typeface="Dekko"/>
                  <a:cs typeface="Dekko"/>
                  <a:sym typeface="Dekko"/>
                </a:rPr>
                <a:t>PE days – non branded PE kit</a:t>
              </a:r>
            </a:p>
            <a:p>
              <a:pPr>
                <a:lnSpc>
                  <a:spcPts val="6629"/>
                </a:lnSpc>
              </a:pPr>
              <a:r>
                <a:rPr lang="en-US" sz="4800" dirty="0">
                  <a:solidFill>
                    <a:srgbClr val="5C67B6"/>
                  </a:solidFill>
                  <a:latin typeface="Dekko"/>
                  <a:ea typeface="Dekko"/>
                  <a:cs typeface="Dekko"/>
                  <a:sym typeface="Dekko"/>
                </a:rPr>
                <a:t>White tee shirt</a:t>
              </a:r>
            </a:p>
            <a:p>
              <a:pPr>
                <a:lnSpc>
                  <a:spcPts val="6629"/>
                </a:lnSpc>
              </a:pPr>
              <a:r>
                <a:rPr lang="en-US" sz="4800" dirty="0">
                  <a:solidFill>
                    <a:srgbClr val="5C67B6"/>
                  </a:solidFill>
                  <a:latin typeface="Dekko"/>
                  <a:ea typeface="Dekko"/>
                  <a:cs typeface="Dekko"/>
                  <a:sym typeface="Dekko"/>
                </a:rPr>
                <a:t>Navy/black pe shorts</a:t>
              </a:r>
            </a:p>
            <a:p>
              <a:pPr>
                <a:lnSpc>
                  <a:spcPts val="6629"/>
                </a:lnSpc>
              </a:pPr>
              <a:r>
                <a:rPr lang="en-US" sz="4800" dirty="0" err="1">
                  <a:solidFill>
                    <a:srgbClr val="5C67B6"/>
                  </a:solidFill>
                  <a:latin typeface="Dekko"/>
                  <a:ea typeface="Dekko"/>
                  <a:cs typeface="Dekko"/>
                  <a:sym typeface="Dekko"/>
                </a:rPr>
                <a:t>Plimsoles</a:t>
              </a:r>
              <a:r>
                <a:rPr lang="en-US" sz="4800" dirty="0">
                  <a:solidFill>
                    <a:srgbClr val="5C67B6"/>
                  </a:solidFill>
                  <a:latin typeface="Dekko"/>
                  <a:ea typeface="Dekko"/>
                  <a:cs typeface="Dekko"/>
                  <a:sym typeface="Dekko"/>
                </a:rPr>
                <a:t>/trainers for outdoors</a:t>
              </a:r>
            </a:p>
          </p:txBody>
        </p:sp>
        <p:sp>
          <p:nvSpPr>
            <p:cNvPr id="11" name="TextBox 11"/>
            <p:cNvSpPr txBox="1"/>
            <p:nvPr/>
          </p:nvSpPr>
          <p:spPr>
            <a:xfrm>
              <a:off x="0" y="7633773"/>
              <a:ext cx="12143996" cy="930179"/>
            </a:xfrm>
            <a:prstGeom prst="rect">
              <a:avLst/>
            </a:prstGeom>
          </p:spPr>
          <p:txBody>
            <a:bodyPr lIns="0" tIns="0" rIns="0" bIns="0" rtlCol="0" anchor="t">
              <a:spAutoFit/>
            </a:bodyPr>
            <a:lstStyle/>
            <a:p>
              <a:pPr algn="l">
                <a:lnSpc>
                  <a:spcPts val="5549"/>
                </a:lnSpc>
              </a:pPr>
              <a:endParaRPr/>
            </a:p>
          </p:txBody>
        </p:sp>
      </p:grpSp>
      <p:pic>
        <p:nvPicPr>
          <p:cNvPr id="14" name="Picture 13" descr="A black and white shield with a cross and heart&#10;&#10;Description automatically generated">
            <a:extLst>
              <a:ext uri="{FF2B5EF4-FFF2-40B4-BE49-F238E27FC236}">
                <a16:creationId xmlns:a16="http://schemas.microsoft.com/office/drawing/2014/main" id="{8539F97E-1529-413F-9938-134F80E815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8200" y="2764836"/>
            <a:ext cx="3016591" cy="2833767"/>
          </a:xfrm>
          <a:prstGeom prst="rect">
            <a:avLst/>
          </a:prstGeom>
        </p:spPr>
      </p:pic>
      <p:sp>
        <p:nvSpPr>
          <p:cNvPr id="13" name="Freeform 7">
            <a:extLst>
              <a:ext uri="{FF2B5EF4-FFF2-40B4-BE49-F238E27FC236}">
                <a16:creationId xmlns:a16="http://schemas.microsoft.com/office/drawing/2014/main" id="{C7979B57-320F-4AD4-9C82-B8D304CFEBA3}"/>
              </a:ext>
            </a:extLst>
          </p:cNvPr>
          <p:cNvSpPr/>
          <p:nvPr/>
        </p:nvSpPr>
        <p:spPr>
          <a:xfrm>
            <a:off x="-1576745" y="5912226"/>
            <a:ext cx="6725952" cy="4691387"/>
          </a:xfrm>
          <a:custGeom>
            <a:avLst/>
            <a:gdLst/>
            <a:ahLst/>
            <a:cxnLst/>
            <a:rect l="l" t="t" r="r" b="b"/>
            <a:pathLst>
              <a:path w="6725952" h="4691387">
                <a:moveTo>
                  <a:pt x="0" y="0"/>
                </a:moveTo>
                <a:lnTo>
                  <a:pt x="6725952" y="0"/>
                </a:lnTo>
                <a:lnTo>
                  <a:pt x="6725952" y="4691387"/>
                </a:lnTo>
                <a:lnTo>
                  <a:pt x="0" y="469138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Rectangle 14">
            <a:extLst>
              <a:ext uri="{FF2B5EF4-FFF2-40B4-BE49-F238E27FC236}">
                <a16:creationId xmlns:a16="http://schemas.microsoft.com/office/drawing/2014/main" id="{F3A00663-FA57-41AA-9BD1-686953FB96D6}"/>
              </a:ext>
            </a:extLst>
          </p:cNvPr>
          <p:cNvSpPr/>
          <p:nvPr/>
        </p:nvSpPr>
        <p:spPr>
          <a:xfrm rot="10800000" flipV="1">
            <a:off x="-725205" y="7126968"/>
            <a:ext cx="4992768" cy="1130951"/>
          </a:xfrm>
          <a:prstGeom prst="rect">
            <a:avLst/>
          </a:prstGeom>
        </p:spPr>
        <p:txBody>
          <a:bodyPr wrap="square">
            <a:spAutoFit/>
          </a:bodyPr>
          <a:lstStyle/>
          <a:p>
            <a:pPr algn="ctr">
              <a:lnSpc>
                <a:spcPts val="4165"/>
              </a:lnSpc>
            </a:pPr>
            <a:r>
              <a:rPr lang="en-US" sz="3200" dirty="0">
                <a:solidFill>
                  <a:srgbClr val="5C67B6"/>
                </a:solidFill>
                <a:latin typeface="Fredoka"/>
                <a:ea typeface="Fredoka"/>
                <a:cs typeface="Fredoka"/>
                <a:sym typeface="Fredoka"/>
              </a:rPr>
              <a:t>Put your child’s name  on everything!</a:t>
            </a:r>
          </a:p>
        </p:txBody>
      </p:sp>
      <p:sp>
        <p:nvSpPr>
          <p:cNvPr id="12" name="Freeform 9">
            <a:extLst>
              <a:ext uri="{FF2B5EF4-FFF2-40B4-BE49-F238E27FC236}">
                <a16:creationId xmlns:a16="http://schemas.microsoft.com/office/drawing/2014/main" id="{EEFEEECF-1A03-4096-8573-7B3E78A0BAB7}"/>
              </a:ext>
            </a:extLst>
          </p:cNvPr>
          <p:cNvSpPr/>
          <p:nvPr/>
        </p:nvSpPr>
        <p:spPr>
          <a:xfrm>
            <a:off x="-339329" y="8257919"/>
            <a:ext cx="3872012" cy="1867957"/>
          </a:xfrm>
          <a:custGeom>
            <a:avLst/>
            <a:gdLst/>
            <a:ahLst/>
            <a:cxnLst/>
            <a:rect l="l" t="t" r="r" b="b"/>
            <a:pathLst>
              <a:path w="3432335" h="2312536">
                <a:moveTo>
                  <a:pt x="0" y="0"/>
                </a:moveTo>
                <a:lnTo>
                  <a:pt x="3432335" y="0"/>
                </a:lnTo>
                <a:lnTo>
                  <a:pt x="3432335" y="2312536"/>
                </a:lnTo>
                <a:lnTo>
                  <a:pt x="0" y="231253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extLst>
      <p:ext uri="{BB962C8B-B14F-4D97-AF65-F5344CB8AC3E}">
        <p14:creationId xmlns:p14="http://schemas.microsoft.com/office/powerpoint/2010/main" val="25366775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a:off x="-4198758" y="-83958"/>
            <a:ext cx="10454916" cy="10454916"/>
          </a:xfrm>
          <a:custGeom>
            <a:avLst/>
            <a:gdLst/>
            <a:ahLst/>
            <a:cxnLst/>
            <a:rect l="l" t="t" r="r" b="b"/>
            <a:pathLst>
              <a:path w="10454916" h="10454916">
                <a:moveTo>
                  <a:pt x="0" y="0"/>
                </a:moveTo>
                <a:lnTo>
                  <a:pt x="10454916" y="0"/>
                </a:lnTo>
                <a:lnTo>
                  <a:pt x="10454916" y="10454916"/>
                </a:lnTo>
                <a:lnTo>
                  <a:pt x="0" y="104549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176963">
            <a:off x="4082216" y="3687146"/>
            <a:ext cx="3214388" cy="1490307"/>
          </a:xfrm>
          <a:custGeom>
            <a:avLst/>
            <a:gdLst/>
            <a:ahLst/>
            <a:cxnLst/>
            <a:rect l="l" t="t" r="r" b="b"/>
            <a:pathLst>
              <a:path w="3214388" h="1490307">
                <a:moveTo>
                  <a:pt x="0" y="0"/>
                </a:moveTo>
                <a:lnTo>
                  <a:pt x="3214388" y="0"/>
                </a:lnTo>
                <a:lnTo>
                  <a:pt x="3214388" y="1490307"/>
                </a:lnTo>
                <a:lnTo>
                  <a:pt x="0" y="14903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5400000" flipH="1" flipV="1">
            <a:off x="7816293" y="2517036"/>
            <a:ext cx="10337635" cy="7432535"/>
          </a:xfrm>
          <a:custGeom>
            <a:avLst/>
            <a:gdLst/>
            <a:ahLst/>
            <a:cxnLst/>
            <a:rect l="l" t="t" r="r" b="b"/>
            <a:pathLst>
              <a:path w="10337635" h="7432535">
                <a:moveTo>
                  <a:pt x="10337635" y="7432535"/>
                </a:moveTo>
                <a:lnTo>
                  <a:pt x="0" y="7432535"/>
                </a:lnTo>
                <a:lnTo>
                  <a:pt x="0" y="0"/>
                </a:lnTo>
                <a:lnTo>
                  <a:pt x="10337635" y="0"/>
                </a:lnTo>
                <a:lnTo>
                  <a:pt x="10337635" y="7432535"/>
                </a:lnTo>
                <a:close/>
              </a:path>
            </a:pathLst>
          </a:custGeom>
          <a:blipFill>
            <a:blip r:embed="rId7">
              <a:extLst>
                <a:ext uri="{96DAC541-7B7A-43D3-8B79-37D633B846F1}">
                  <asvg:svgBlip xmlns:asvg="http://schemas.microsoft.com/office/drawing/2016/SVG/main" r:embed="rId8"/>
                </a:ext>
              </a:extLst>
            </a:blip>
            <a:stretch>
              <a:fillRect r="-27884"/>
            </a:stretch>
          </a:blipFill>
        </p:spPr>
      </p:sp>
      <p:sp>
        <p:nvSpPr>
          <p:cNvPr id="5" name="Freeform 5"/>
          <p:cNvSpPr/>
          <p:nvPr/>
        </p:nvSpPr>
        <p:spPr>
          <a:xfrm>
            <a:off x="10759363" y="643632"/>
            <a:ext cx="4451494" cy="1262606"/>
          </a:xfrm>
          <a:custGeom>
            <a:avLst/>
            <a:gdLst/>
            <a:ahLst/>
            <a:cxnLst/>
            <a:rect l="l" t="t" r="r" b="b"/>
            <a:pathLst>
              <a:path w="4451494" h="1262606">
                <a:moveTo>
                  <a:pt x="0" y="0"/>
                </a:moveTo>
                <a:lnTo>
                  <a:pt x="4451495" y="0"/>
                </a:lnTo>
                <a:lnTo>
                  <a:pt x="4451495" y="1262606"/>
                </a:lnTo>
                <a:lnTo>
                  <a:pt x="0" y="12626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Freeform 6"/>
          <p:cNvSpPr/>
          <p:nvPr/>
        </p:nvSpPr>
        <p:spPr>
          <a:xfrm flipH="1">
            <a:off x="590034" y="895349"/>
            <a:ext cx="2988503" cy="2906999"/>
          </a:xfrm>
          <a:custGeom>
            <a:avLst/>
            <a:gdLst/>
            <a:ahLst/>
            <a:cxnLst/>
            <a:rect l="l" t="t" r="r" b="b"/>
            <a:pathLst>
              <a:path w="2988503" h="2906999">
                <a:moveTo>
                  <a:pt x="2988503" y="0"/>
                </a:moveTo>
                <a:lnTo>
                  <a:pt x="0" y="0"/>
                </a:lnTo>
                <a:lnTo>
                  <a:pt x="0" y="2906998"/>
                </a:lnTo>
                <a:lnTo>
                  <a:pt x="2988503" y="2906998"/>
                </a:lnTo>
                <a:lnTo>
                  <a:pt x="2988503"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7" name="Freeform 7"/>
          <p:cNvSpPr/>
          <p:nvPr/>
        </p:nvSpPr>
        <p:spPr>
          <a:xfrm>
            <a:off x="619296" y="6233303"/>
            <a:ext cx="4488111" cy="5164145"/>
          </a:xfrm>
          <a:custGeom>
            <a:avLst/>
            <a:gdLst/>
            <a:ahLst/>
            <a:cxnLst/>
            <a:rect l="l" t="t" r="r" b="b"/>
            <a:pathLst>
              <a:path w="4488111" h="5164145">
                <a:moveTo>
                  <a:pt x="0" y="0"/>
                </a:moveTo>
                <a:lnTo>
                  <a:pt x="4488111" y="0"/>
                </a:lnTo>
                <a:lnTo>
                  <a:pt x="4488111" y="5164145"/>
                </a:lnTo>
                <a:lnTo>
                  <a:pt x="0" y="516414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8" name="TextBox 8"/>
          <p:cNvSpPr txBox="1"/>
          <p:nvPr/>
        </p:nvSpPr>
        <p:spPr>
          <a:xfrm>
            <a:off x="9186175" y="2444098"/>
            <a:ext cx="7597870" cy="739775"/>
          </a:xfrm>
          <a:prstGeom prst="rect">
            <a:avLst/>
          </a:prstGeom>
        </p:spPr>
        <p:txBody>
          <a:bodyPr lIns="0" tIns="0" rIns="0" bIns="0" rtlCol="0" anchor="t">
            <a:spAutoFit/>
          </a:bodyPr>
          <a:lstStyle/>
          <a:p>
            <a:pPr algn="ctr">
              <a:lnSpc>
                <a:spcPts val="5500"/>
              </a:lnSpc>
            </a:pPr>
            <a:r>
              <a:rPr lang="en-US" sz="5500">
                <a:solidFill>
                  <a:srgbClr val="5C67B6"/>
                </a:solidFill>
                <a:latin typeface="Fredoka"/>
                <a:ea typeface="Fredoka"/>
                <a:cs typeface="Fredoka"/>
                <a:sym typeface="Fredoka"/>
              </a:rPr>
              <a:t>OUR TOPICS</a:t>
            </a:r>
          </a:p>
        </p:txBody>
      </p:sp>
      <p:sp>
        <p:nvSpPr>
          <p:cNvPr id="9" name="TextBox 9"/>
          <p:cNvSpPr txBox="1"/>
          <p:nvPr/>
        </p:nvSpPr>
        <p:spPr>
          <a:xfrm>
            <a:off x="9268843" y="3811872"/>
            <a:ext cx="7597870" cy="5206554"/>
          </a:xfrm>
          <a:prstGeom prst="rect">
            <a:avLst/>
          </a:prstGeom>
        </p:spPr>
        <p:txBody>
          <a:bodyPr lIns="0" tIns="0" rIns="0" bIns="0" rtlCol="0" anchor="t">
            <a:spAutoFit/>
          </a:bodyPr>
          <a:lstStyle/>
          <a:p>
            <a:pPr marL="1036317" lvl="1" indent="-518158" algn="l">
              <a:lnSpc>
                <a:spcPts val="5759"/>
              </a:lnSpc>
              <a:buFont typeface="Arial"/>
              <a:buChar char="•"/>
            </a:pPr>
            <a:endParaRPr lang="en-US" sz="4799" dirty="0">
              <a:solidFill>
                <a:srgbClr val="5C67B6"/>
              </a:solidFill>
              <a:highlight>
                <a:srgbClr val="FFFF00"/>
              </a:highlight>
              <a:latin typeface="Dekko"/>
              <a:ea typeface="Dekko"/>
              <a:cs typeface="Dekko"/>
              <a:sym typeface="Dekko"/>
            </a:endParaRPr>
          </a:p>
          <a:p>
            <a:pPr marL="1036317" lvl="1" indent="-518158" algn="l">
              <a:lnSpc>
                <a:spcPts val="5759"/>
              </a:lnSpc>
              <a:buFont typeface="Arial"/>
              <a:buChar char="•"/>
            </a:pPr>
            <a:r>
              <a:rPr lang="en-US" sz="4799" dirty="0">
                <a:solidFill>
                  <a:srgbClr val="5C67B6"/>
                </a:solidFill>
                <a:latin typeface="Dekko"/>
                <a:ea typeface="Dekko"/>
                <a:cs typeface="Dekko"/>
                <a:sym typeface="Dekko"/>
              </a:rPr>
              <a:t>Ourselves/Our bodies</a:t>
            </a:r>
          </a:p>
          <a:p>
            <a:pPr marL="1036317" lvl="1" indent="-518158" algn="l">
              <a:lnSpc>
                <a:spcPts val="5759"/>
              </a:lnSpc>
              <a:buFont typeface="Arial"/>
              <a:buChar char="•"/>
            </a:pPr>
            <a:r>
              <a:rPr lang="en-US" sz="4799" dirty="0">
                <a:solidFill>
                  <a:srgbClr val="5C67B6"/>
                </a:solidFill>
                <a:latin typeface="Dekko"/>
                <a:ea typeface="Dekko"/>
                <a:cs typeface="Dekko"/>
                <a:sym typeface="Dekko"/>
              </a:rPr>
              <a:t>Our local area</a:t>
            </a:r>
          </a:p>
          <a:p>
            <a:pPr marL="1036317" lvl="1" indent="-518158" algn="l">
              <a:lnSpc>
                <a:spcPts val="5759"/>
              </a:lnSpc>
              <a:buFont typeface="Arial"/>
              <a:buChar char="•"/>
            </a:pPr>
            <a:r>
              <a:rPr lang="en-US" sz="4799" dirty="0">
                <a:solidFill>
                  <a:srgbClr val="5C67B6"/>
                </a:solidFill>
                <a:latin typeface="Dekko"/>
                <a:ea typeface="Dekko"/>
                <a:cs typeface="Dekko"/>
                <a:sym typeface="Dekko"/>
              </a:rPr>
              <a:t>The History of Flight</a:t>
            </a:r>
          </a:p>
          <a:p>
            <a:pPr marL="1036317" lvl="1" indent="-518158" algn="l">
              <a:lnSpc>
                <a:spcPts val="5759"/>
              </a:lnSpc>
              <a:buFont typeface="Arial"/>
              <a:buChar char="•"/>
            </a:pPr>
            <a:r>
              <a:rPr lang="en-US" sz="4799" dirty="0">
                <a:solidFill>
                  <a:srgbClr val="5C67B6"/>
                </a:solidFill>
                <a:latin typeface="Dekko"/>
                <a:ea typeface="Dekko"/>
                <a:cs typeface="Dekko"/>
                <a:sym typeface="Dekko"/>
              </a:rPr>
              <a:t>The United Kingdom</a:t>
            </a:r>
          </a:p>
          <a:p>
            <a:pPr marL="1036317" lvl="1" indent="-518158" algn="l">
              <a:lnSpc>
                <a:spcPts val="5759"/>
              </a:lnSpc>
              <a:buFont typeface="Arial"/>
              <a:buChar char="•"/>
            </a:pPr>
            <a:r>
              <a:rPr lang="en-US" sz="4799" dirty="0">
                <a:solidFill>
                  <a:srgbClr val="5C67B6"/>
                </a:solidFill>
                <a:latin typeface="Dekko"/>
                <a:ea typeface="Dekko"/>
                <a:cs typeface="Dekko"/>
                <a:sym typeface="Dekko"/>
              </a:rPr>
              <a:t>Piracy </a:t>
            </a:r>
          </a:p>
          <a:p>
            <a:pPr marL="1036317" lvl="1" indent="-518158" algn="l">
              <a:lnSpc>
                <a:spcPts val="5759"/>
              </a:lnSpc>
              <a:buFont typeface="Arial"/>
              <a:buChar char="•"/>
            </a:pPr>
            <a:r>
              <a:rPr lang="en-US" sz="4799" dirty="0">
                <a:solidFill>
                  <a:srgbClr val="5C67B6"/>
                </a:solidFill>
                <a:latin typeface="Dekko"/>
                <a:ea typeface="Dekko"/>
                <a:cs typeface="Dekko"/>
                <a:sym typeface="Dekko"/>
              </a:rPr>
              <a:t>Coastlines of the UK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CD1BA4-ABD1-490F-B6AC-9474971C182F}"/>
              </a:ext>
            </a:extLst>
          </p:cNvPr>
          <p:cNvPicPr>
            <a:picLocks noChangeAspect="1"/>
          </p:cNvPicPr>
          <p:nvPr/>
        </p:nvPicPr>
        <p:blipFill>
          <a:blip r:embed="rId3"/>
          <a:stretch>
            <a:fillRect/>
          </a:stretch>
        </p:blipFill>
        <p:spPr>
          <a:xfrm>
            <a:off x="304800" y="190500"/>
            <a:ext cx="8883630" cy="6172200"/>
          </a:xfrm>
          <a:prstGeom prst="rect">
            <a:avLst/>
          </a:prstGeom>
        </p:spPr>
      </p:pic>
      <p:pic>
        <p:nvPicPr>
          <p:cNvPr id="5" name="Picture 4">
            <a:extLst>
              <a:ext uri="{FF2B5EF4-FFF2-40B4-BE49-F238E27FC236}">
                <a16:creationId xmlns:a16="http://schemas.microsoft.com/office/drawing/2014/main" id="{E41EBA08-7075-4E7E-BBA2-A37F2C9473CE}"/>
              </a:ext>
            </a:extLst>
          </p:cNvPr>
          <p:cNvPicPr>
            <a:picLocks noChangeAspect="1"/>
          </p:cNvPicPr>
          <p:nvPr/>
        </p:nvPicPr>
        <p:blipFill>
          <a:blip r:embed="rId4"/>
          <a:stretch>
            <a:fillRect/>
          </a:stretch>
        </p:blipFill>
        <p:spPr>
          <a:xfrm>
            <a:off x="9124122" y="4142544"/>
            <a:ext cx="8621328" cy="595395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rot="-5400000">
            <a:off x="7519353" y="-206204"/>
            <a:ext cx="8196540" cy="10732468"/>
          </a:xfrm>
          <a:custGeom>
            <a:avLst/>
            <a:gdLst/>
            <a:ahLst/>
            <a:cxnLst/>
            <a:rect l="l" t="t" r="r" b="b"/>
            <a:pathLst>
              <a:path w="8196540" h="10732468">
                <a:moveTo>
                  <a:pt x="0" y="0"/>
                </a:moveTo>
                <a:lnTo>
                  <a:pt x="8196540" y="0"/>
                </a:lnTo>
                <a:lnTo>
                  <a:pt x="8196540" y="10732468"/>
                </a:lnTo>
                <a:lnTo>
                  <a:pt x="0" y="10732468"/>
                </a:lnTo>
                <a:lnTo>
                  <a:pt x="0" y="0"/>
                </a:lnTo>
                <a:close/>
              </a:path>
            </a:pathLst>
          </a:custGeom>
          <a:blipFill>
            <a:blip r:embed="rId3">
              <a:extLst>
                <a:ext uri="{96DAC541-7B7A-43D3-8B79-37D633B846F1}">
                  <asvg:svgBlip xmlns:asvg="http://schemas.microsoft.com/office/drawing/2016/SVG/main" r:embed="rId4"/>
                </a:ext>
              </a:extLst>
            </a:blip>
            <a:stretch>
              <a:fillRect r="-11346" b="-2566"/>
            </a:stretch>
          </a:blipFill>
        </p:spPr>
      </p:sp>
      <p:sp>
        <p:nvSpPr>
          <p:cNvPr id="3" name="Freeform 3"/>
          <p:cNvSpPr/>
          <p:nvPr/>
        </p:nvSpPr>
        <p:spPr>
          <a:xfrm>
            <a:off x="15424648" y="1061760"/>
            <a:ext cx="1277926" cy="1718482"/>
          </a:xfrm>
          <a:custGeom>
            <a:avLst/>
            <a:gdLst/>
            <a:ahLst/>
            <a:cxnLst/>
            <a:rect l="l" t="t" r="r" b="b"/>
            <a:pathLst>
              <a:path w="1277926" h="1718482">
                <a:moveTo>
                  <a:pt x="0" y="0"/>
                </a:moveTo>
                <a:lnTo>
                  <a:pt x="1277926" y="0"/>
                </a:lnTo>
                <a:lnTo>
                  <a:pt x="1277926" y="1718483"/>
                </a:lnTo>
                <a:lnTo>
                  <a:pt x="0" y="17184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474438" y="4917960"/>
            <a:ext cx="6054168" cy="6273768"/>
            <a:chOff x="0" y="0"/>
            <a:chExt cx="8072224" cy="8365024"/>
          </a:xfrm>
        </p:grpSpPr>
        <p:sp>
          <p:nvSpPr>
            <p:cNvPr id="5" name="Freeform 5"/>
            <p:cNvSpPr/>
            <p:nvPr/>
          </p:nvSpPr>
          <p:spPr>
            <a:xfrm rot="-10730823">
              <a:off x="54652" y="2825087"/>
              <a:ext cx="5376672" cy="5486400"/>
            </a:xfrm>
            <a:custGeom>
              <a:avLst/>
              <a:gdLst/>
              <a:ahLst/>
              <a:cxnLst/>
              <a:rect l="l" t="t" r="r" b="b"/>
              <a:pathLst>
                <a:path w="5376672" h="5486400">
                  <a:moveTo>
                    <a:pt x="0" y="0"/>
                  </a:moveTo>
                  <a:lnTo>
                    <a:pt x="5376672" y="0"/>
                  </a:lnTo>
                  <a:lnTo>
                    <a:pt x="5376672" y="5486400"/>
                  </a:lnTo>
                  <a:lnTo>
                    <a:pt x="0" y="5486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9181593">
              <a:off x="3922964" y="622653"/>
              <a:ext cx="3566722" cy="3424054"/>
            </a:xfrm>
            <a:custGeom>
              <a:avLst/>
              <a:gdLst/>
              <a:ahLst/>
              <a:cxnLst/>
              <a:rect l="l" t="t" r="r" b="b"/>
              <a:pathLst>
                <a:path w="3566722" h="3424054">
                  <a:moveTo>
                    <a:pt x="0" y="0"/>
                  </a:moveTo>
                  <a:lnTo>
                    <a:pt x="3566723" y="0"/>
                  </a:lnTo>
                  <a:lnTo>
                    <a:pt x="3566723" y="3424053"/>
                  </a:lnTo>
                  <a:lnTo>
                    <a:pt x="0" y="34240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
        <p:nvSpPr>
          <p:cNvPr id="7" name="Freeform 7"/>
          <p:cNvSpPr/>
          <p:nvPr/>
        </p:nvSpPr>
        <p:spPr>
          <a:xfrm rot="-1274703">
            <a:off x="11008125" y="727893"/>
            <a:ext cx="2847139" cy="2634898"/>
          </a:xfrm>
          <a:custGeom>
            <a:avLst/>
            <a:gdLst/>
            <a:ahLst/>
            <a:cxnLst/>
            <a:rect l="l" t="t" r="r" b="b"/>
            <a:pathLst>
              <a:path w="2847139" h="2634898">
                <a:moveTo>
                  <a:pt x="0" y="0"/>
                </a:moveTo>
                <a:lnTo>
                  <a:pt x="2847140" y="0"/>
                </a:lnTo>
                <a:lnTo>
                  <a:pt x="2847140" y="2634898"/>
                </a:lnTo>
                <a:lnTo>
                  <a:pt x="0" y="26348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TextBox 8"/>
          <p:cNvSpPr txBox="1"/>
          <p:nvPr/>
        </p:nvSpPr>
        <p:spPr>
          <a:xfrm>
            <a:off x="0" y="1508615"/>
            <a:ext cx="6251389" cy="3436838"/>
          </a:xfrm>
          <a:prstGeom prst="rect">
            <a:avLst/>
          </a:prstGeom>
        </p:spPr>
        <p:txBody>
          <a:bodyPr wrap="square" lIns="0" tIns="0" rIns="0" bIns="0" rtlCol="0" anchor="t">
            <a:spAutoFit/>
          </a:bodyPr>
          <a:lstStyle/>
          <a:p>
            <a:pPr algn="l">
              <a:lnSpc>
                <a:spcPts val="6660"/>
              </a:lnSpc>
            </a:pPr>
            <a:r>
              <a:rPr lang="en-US" sz="6000" dirty="0">
                <a:solidFill>
                  <a:srgbClr val="5C67B6"/>
                </a:solidFill>
                <a:latin typeface="Fredoka"/>
                <a:ea typeface="Fredoka"/>
                <a:cs typeface="Fredoka"/>
                <a:sym typeface="Fredoka"/>
              </a:rPr>
              <a:t>Religious Education</a:t>
            </a:r>
          </a:p>
          <a:p>
            <a:pPr algn="l">
              <a:lnSpc>
                <a:spcPts val="6660"/>
              </a:lnSpc>
            </a:pPr>
            <a:endParaRPr lang="en-US" sz="6000" dirty="0">
              <a:solidFill>
                <a:srgbClr val="5C67B6"/>
              </a:solidFill>
              <a:latin typeface="Fredoka"/>
              <a:ea typeface="Fredoka"/>
              <a:cs typeface="Fredoka"/>
              <a:sym typeface="Fredoka"/>
            </a:endParaRPr>
          </a:p>
          <a:p>
            <a:pPr algn="l">
              <a:lnSpc>
                <a:spcPts val="6660"/>
              </a:lnSpc>
            </a:pPr>
            <a:endParaRPr lang="en-US" sz="6000" dirty="0">
              <a:solidFill>
                <a:srgbClr val="5C67B6"/>
              </a:solidFill>
              <a:latin typeface="Fredoka"/>
              <a:ea typeface="Fredoka"/>
              <a:cs typeface="Fredoka"/>
              <a:sym typeface="Fredoka"/>
            </a:endParaRPr>
          </a:p>
        </p:txBody>
      </p:sp>
      <p:grpSp>
        <p:nvGrpSpPr>
          <p:cNvPr id="9" name="Group 9"/>
          <p:cNvGrpSpPr/>
          <p:nvPr/>
        </p:nvGrpSpPr>
        <p:grpSpPr>
          <a:xfrm>
            <a:off x="6955614" y="1508615"/>
            <a:ext cx="9107997" cy="8414667"/>
            <a:chOff x="0" y="0"/>
            <a:chExt cx="12143996" cy="8563952"/>
          </a:xfrm>
        </p:grpSpPr>
        <p:sp>
          <p:nvSpPr>
            <p:cNvPr id="10" name="TextBox 10"/>
            <p:cNvSpPr txBox="1"/>
            <p:nvPr/>
          </p:nvSpPr>
          <p:spPr>
            <a:xfrm>
              <a:off x="0" y="0"/>
              <a:ext cx="12143996" cy="6892124"/>
            </a:xfrm>
            <a:prstGeom prst="rect">
              <a:avLst/>
            </a:prstGeom>
          </p:spPr>
          <p:txBody>
            <a:bodyPr lIns="0" tIns="0" rIns="0" bIns="0" rtlCol="0" anchor="t">
              <a:spAutoFit/>
            </a:bodyPr>
            <a:lstStyle/>
            <a:p>
              <a:pPr algn="l">
                <a:lnSpc>
                  <a:spcPts val="6629"/>
                </a:lnSpc>
              </a:pPr>
              <a:r>
                <a:rPr lang="en-US" sz="5524" dirty="0">
                  <a:solidFill>
                    <a:srgbClr val="5C67B6"/>
                  </a:solidFill>
                  <a:latin typeface="Dekko"/>
                  <a:ea typeface="Dekko"/>
                  <a:cs typeface="Dekko"/>
                  <a:sym typeface="Dekko"/>
                </a:rPr>
                <a:t>We are currently trialing the new Religious Education Directory. </a:t>
              </a:r>
            </a:p>
            <a:p>
              <a:pPr algn="l">
                <a:lnSpc>
                  <a:spcPts val="6629"/>
                </a:lnSpc>
              </a:pPr>
              <a:endParaRPr lang="en-US" sz="5524" dirty="0">
                <a:solidFill>
                  <a:srgbClr val="5C67B6"/>
                </a:solidFill>
                <a:latin typeface="Dekko"/>
                <a:ea typeface="Dekko"/>
                <a:cs typeface="Dekko"/>
                <a:sym typeface="Dekko"/>
              </a:endParaRPr>
            </a:p>
            <a:p>
              <a:pPr algn="l">
                <a:lnSpc>
                  <a:spcPts val="6629"/>
                </a:lnSpc>
              </a:pPr>
              <a:r>
                <a:rPr lang="en-US" sz="5524" dirty="0">
                  <a:solidFill>
                    <a:srgbClr val="5C67B6"/>
                  </a:solidFill>
                  <a:latin typeface="Dekko"/>
                  <a:ea typeface="Dekko"/>
                  <a:cs typeface="Dekko"/>
                  <a:sym typeface="Dekko"/>
                </a:rPr>
                <a:t>This is a new knowledge-based curriculum that will come into effect nationally in  September 2026. </a:t>
              </a:r>
            </a:p>
          </p:txBody>
        </p:sp>
        <p:sp>
          <p:nvSpPr>
            <p:cNvPr id="11" name="TextBox 11"/>
            <p:cNvSpPr txBox="1"/>
            <p:nvPr/>
          </p:nvSpPr>
          <p:spPr>
            <a:xfrm>
              <a:off x="0" y="7633773"/>
              <a:ext cx="12143996" cy="930179"/>
            </a:xfrm>
            <a:prstGeom prst="rect">
              <a:avLst/>
            </a:prstGeom>
          </p:spPr>
          <p:txBody>
            <a:bodyPr lIns="0" tIns="0" rIns="0" bIns="0" rtlCol="0" anchor="t">
              <a:spAutoFit/>
            </a:bodyPr>
            <a:lstStyle/>
            <a:p>
              <a:pPr algn="l">
                <a:lnSpc>
                  <a:spcPts val="5549"/>
                </a:lnSpc>
              </a:pPr>
              <a:endParaRPr/>
            </a:p>
          </p:txBody>
        </p:sp>
      </p:grpSp>
    </p:spTree>
    <p:extLst>
      <p:ext uri="{BB962C8B-B14F-4D97-AF65-F5344CB8AC3E}">
        <p14:creationId xmlns:p14="http://schemas.microsoft.com/office/powerpoint/2010/main" val="318479841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a:off x="1826864" y="2412248"/>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8207917" y="2298740"/>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13801325" y="2298740"/>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995852" y="2632823"/>
            <a:ext cx="2273370" cy="2057400"/>
          </a:xfrm>
          <a:custGeom>
            <a:avLst/>
            <a:gdLst/>
            <a:ahLst/>
            <a:cxnLst/>
            <a:rect l="l" t="t" r="r" b="b"/>
            <a:pathLst>
              <a:path w="2273370" h="2057400">
                <a:moveTo>
                  <a:pt x="0" y="0"/>
                </a:moveTo>
                <a:lnTo>
                  <a:pt x="2273370" y="0"/>
                </a:lnTo>
                <a:lnTo>
                  <a:pt x="2273370" y="2057400"/>
                </a:lnTo>
                <a:lnTo>
                  <a:pt x="0" y="2057400"/>
                </a:lnTo>
                <a:lnTo>
                  <a:pt x="0" y="0"/>
                </a:lnTo>
                <a:close/>
              </a:path>
            </a:pathLst>
          </a:custGeom>
          <a:blipFill>
            <a:blip r:embed="rId7"/>
            <a:stretch>
              <a:fillRect/>
            </a:stretch>
          </a:blipFill>
        </p:spPr>
      </p:sp>
      <p:sp>
        <p:nvSpPr>
          <p:cNvPr id="7" name="Freeform 7"/>
          <p:cNvSpPr/>
          <p:nvPr/>
        </p:nvSpPr>
        <p:spPr>
          <a:xfrm>
            <a:off x="8389027" y="2838738"/>
            <a:ext cx="2249125" cy="1568765"/>
          </a:xfrm>
          <a:custGeom>
            <a:avLst/>
            <a:gdLst/>
            <a:ahLst/>
            <a:cxnLst/>
            <a:rect l="l" t="t" r="r" b="b"/>
            <a:pathLst>
              <a:path w="2249125" h="1568765">
                <a:moveTo>
                  <a:pt x="0" y="0"/>
                </a:moveTo>
                <a:lnTo>
                  <a:pt x="2249125" y="0"/>
                </a:lnTo>
                <a:lnTo>
                  <a:pt x="2249125" y="1568765"/>
                </a:lnTo>
                <a:lnTo>
                  <a:pt x="0" y="15687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4012836" y="2513328"/>
            <a:ext cx="2198996" cy="2080800"/>
          </a:xfrm>
          <a:custGeom>
            <a:avLst/>
            <a:gdLst/>
            <a:ahLst/>
            <a:cxnLst/>
            <a:rect l="l" t="t" r="r" b="b"/>
            <a:pathLst>
              <a:path w="2198996" h="2080800">
                <a:moveTo>
                  <a:pt x="0" y="0"/>
                </a:moveTo>
                <a:lnTo>
                  <a:pt x="2198996" y="0"/>
                </a:lnTo>
                <a:lnTo>
                  <a:pt x="2198996" y="2080800"/>
                </a:lnTo>
                <a:lnTo>
                  <a:pt x="0" y="2080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TextBox 9"/>
          <p:cNvSpPr txBox="1"/>
          <p:nvPr/>
        </p:nvSpPr>
        <p:spPr>
          <a:xfrm>
            <a:off x="838200" y="552070"/>
            <a:ext cx="16235084" cy="1590179"/>
          </a:xfrm>
          <a:prstGeom prst="rect">
            <a:avLst/>
          </a:prstGeom>
        </p:spPr>
        <p:txBody>
          <a:bodyPr lIns="0" tIns="0" rIns="0" bIns="0" rtlCol="0" anchor="t">
            <a:spAutoFit/>
          </a:bodyPr>
          <a:lstStyle/>
          <a:p>
            <a:pPr algn="l">
              <a:lnSpc>
                <a:spcPts val="6200"/>
              </a:lnSpc>
            </a:pPr>
            <a:r>
              <a:rPr lang="en-US" sz="6200" dirty="0">
                <a:solidFill>
                  <a:srgbClr val="5C67B6"/>
                </a:solidFill>
                <a:latin typeface="Fredoka"/>
                <a:ea typeface="Fredoka"/>
                <a:cs typeface="Fredoka"/>
                <a:sym typeface="Fredoka"/>
              </a:rPr>
              <a:t>Every year, the pupils will experience the following units of RE</a:t>
            </a:r>
          </a:p>
        </p:txBody>
      </p:sp>
      <p:sp>
        <p:nvSpPr>
          <p:cNvPr id="11" name="TextBox 11"/>
          <p:cNvSpPr txBox="1"/>
          <p:nvPr/>
        </p:nvSpPr>
        <p:spPr>
          <a:xfrm>
            <a:off x="6291072" y="5828353"/>
            <a:ext cx="6797332" cy="2308324"/>
          </a:xfrm>
          <a:prstGeom prst="rect">
            <a:avLst/>
          </a:prstGeom>
        </p:spPr>
        <p:txBody>
          <a:bodyPr lIns="0" tIns="0" rIns="0" bIns="0" rtlCol="0" anchor="t">
            <a:spAutoFit/>
          </a:bodyPr>
          <a:lstStyle/>
          <a:p>
            <a:pPr marL="804286" lvl="1" indent="-402143" algn="l">
              <a:lnSpc>
                <a:spcPts val="4470"/>
              </a:lnSpc>
              <a:buFont typeface="Arial"/>
              <a:buChar char="•"/>
            </a:pPr>
            <a:r>
              <a:rPr lang="en-US" sz="3725" dirty="0">
                <a:solidFill>
                  <a:srgbClr val="5C67B6"/>
                </a:solidFill>
                <a:latin typeface="Dekko"/>
                <a:ea typeface="Dekko"/>
                <a:cs typeface="Dekko"/>
                <a:sym typeface="Dekko"/>
              </a:rPr>
              <a:t>Galilee to Jerusalem</a:t>
            </a:r>
          </a:p>
          <a:p>
            <a:pPr marL="804286" lvl="1" indent="-402143" algn="l">
              <a:lnSpc>
                <a:spcPts val="4470"/>
              </a:lnSpc>
              <a:buFont typeface="Arial"/>
              <a:buChar char="•"/>
            </a:pPr>
            <a:r>
              <a:rPr lang="en-US" sz="3725" dirty="0">
                <a:solidFill>
                  <a:srgbClr val="5C67B6"/>
                </a:solidFill>
                <a:latin typeface="Dekko"/>
                <a:ea typeface="Dekko"/>
                <a:cs typeface="Dekko"/>
                <a:sym typeface="Dekko"/>
              </a:rPr>
              <a:t>Hinduism</a:t>
            </a:r>
          </a:p>
          <a:p>
            <a:pPr marL="804286" lvl="1" indent="-402143" algn="l">
              <a:lnSpc>
                <a:spcPts val="4470"/>
              </a:lnSpc>
              <a:buFont typeface="Arial"/>
              <a:buChar char="•"/>
            </a:pPr>
            <a:r>
              <a:rPr lang="en-US" sz="3725" dirty="0">
                <a:solidFill>
                  <a:srgbClr val="5C67B6"/>
                </a:solidFill>
                <a:latin typeface="Dekko"/>
                <a:ea typeface="Dekko"/>
                <a:cs typeface="Dekko"/>
                <a:sym typeface="Dekko"/>
              </a:rPr>
              <a:t> Desert to Garden</a:t>
            </a:r>
          </a:p>
          <a:p>
            <a:pPr marL="804286" lvl="1" indent="-402143" algn="l">
              <a:lnSpc>
                <a:spcPts val="4470"/>
              </a:lnSpc>
              <a:buFont typeface="Arial"/>
              <a:buChar char="•"/>
            </a:pPr>
            <a:endParaRPr lang="en-US" sz="3725" dirty="0">
              <a:solidFill>
                <a:srgbClr val="5C67B6"/>
              </a:solidFill>
              <a:latin typeface="Dekko"/>
              <a:ea typeface="Dekko"/>
              <a:cs typeface="Dekko"/>
              <a:sym typeface="Dekko"/>
            </a:endParaRPr>
          </a:p>
        </p:txBody>
      </p:sp>
      <p:sp>
        <p:nvSpPr>
          <p:cNvPr id="12" name="TextBox 12"/>
          <p:cNvSpPr txBox="1"/>
          <p:nvPr/>
        </p:nvSpPr>
        <p:spPr>
          <a:xfrm>
            <a:off x="12294828" y="6042429"/>
            <a:ext cx="7005538" cy="1731243"/>
          </a:xfrm>
          <a:prstGeom prst="rect">
            <a:avLst/>
          </a:prstGeom>
        </p:spPr>
        <p:txBody>
          <a:bodyPr lIns="0" tIns="0" rIns="0" bIns="0" rtlCol="0" anchor="t">
            <a:spAutoFit/>
          </a:bodyPr>
          <a:lstStyle/>
          <a:p>
            <a:pPr marL="804286" lvl="1" indent="-402143" algn="l">
              <a:lnSpc>
                <a:spcPts val="4470"/>
              </a:lnSpc>
              <a:buFont typeface="Arial"/>
              <a:buChar char="•"/>
            </a:pPr>
            <a:r>
              <a:rPr lang="en-US" sz="3725" dirty="0">
                <a:solidFill>
                  <a:srgbClr val="5C67B6"/>
                </a:solidFill>
                <a:latin typeface="Dekko"/>
                <a:ea typeface="Dekko"/>
                <a:cs typeface="Dekko"/>
                <a:sym typeface="Dekko"/>
              </a:rPr>
              <a:t>To the end of the Earth</a:t>
            </a:r>
          </a:p>
          <a:p>
            <a:pPr marL="804286" lvl="1" indent="-402143" algn="l">
              <a:lnSpc>
                <a:spcPts val="4470"/>
              </a:lnSpc>
              <a:buFont typeface="Arial"/>
              <a:buChar char="•"/>
            </a:pPr>
            <a:r>
              <a:rPr lang="en-US" sz="3725" dirty="0">
                <a:solidFill>
                  <a:srgbClr val="5C67B6"/>
                </a:solidFill>
                <a:latin typeface="Dekko"/>
                <a:ea typeface="Dekko"/>
                <a:cs typeface="Dekko"/>
                <a:sym typeface="Dekko"/>
              </a:rPr>
              <a:t>Islam </a:t>
            </a:r>
          </a:p>
          <a:p>
            <a:pPr marL="804286" lvl="1" indent="-402143" algn="l">
              <a:lnSpc>
                <a:spcPts val="4470"/>
              </a:lnSpc>
              <a:buFont typeface="Arial"/>
              <a:buChar char="•"/>
            </a:pPr>
            <a:r>
              <a:rPr lang="en-US" sz="3725" dirty="0">
                <a:solidFill>
                  <a:srgbClr val="5C67B6"/>
                </a:solidFill>
                <a:latin typeface="Dekko"/>
                <a:ea typeface="Dekko"/>
                <a:cs typeface="Dekko"/>
                <a:sym typeface="Dekko"/>
              </a:rPr>
              <a:t>Encounter and Dialogue</a:t>
            </a:r>
          </a:p>
        </p:txBody>
      </p:sp>
      <p:sp>
        <p:nvSpPr>
          <p:cNvPr id="13" name="TextBox 13"/>
          <p:cNvSpPr txBox="1"/>
          <p:nvPr/>
        </p:nvSpPr>
        <p:spPr>
          <a:xfrm>
            <a:off x="1068382" y="5099798"/>
            <a:ext cx="5222689" cy="2793072"/>
          </a:xfrm>
          <a:prstGeom prst="rect">
            <a:avLst/>
          </a:prstGeom>
        </p:spPr>
        <p:txBody>
          <a:bodyPr lIns="0" tIns="0" rIns="0" bIns="0" rtlCol="0" anchor="t">
            <a:spAutoFit/>
          </a:bodyPr>
          <a:lstStyle/>
          <a:p>
            <a:pPr algn="l">
              <a:lnSpc>
                <a:spcPts val="3600"/>
              </a:lnSpc>
            </a:pPr>
            <a:r>
              <a:rPr lang="en-US" sz="3600" dirty="0">
                <a:solidFill>
                  <a:srgbClr val="5C67B6"/>
                </a:solidFill>
                <a:latin typeface="Fredoka"/>
                <a:ea typeface="Fredoka"/>
                <a:cs typeface="Fredoka"/>
                <a:sym typeface="Fredoka"/>
              </a:rPr>
              <a:t>Advent Term </a:t>
            </a:r>
          </a:p>
          <a:p>
            <a:pPr algn="l">
              <a:lnSpc>
                <a:spcPts val="3600"/>
              </a:lnSpc>
            </a:pPr>
            <a:endParaRPr lang="en-US" sz="3600" dirty="0">
              <a:solidFill>
                <a:srgbClr val="5C67B6"/>
              </a:solidFill>
              <a:latin typeface="Fredoka"/>
              <a:ea typeface="Fredoka"/>
              <a:cs typeface="Fredoka"/>
              <a:sym typeface="Fredoka"/>
            </a:endParaRPr>
          </a:p>
          <a:p>
            <a:pPr marL="571500" indent="-571500" algn="l">
              <a:lnSpc>
                <a:spcPts val="3600"/>
              </a:lnSpc>
              <a:buFont typeface="Arial" panose="020B0604020202020204" pitchFamily="34" charset="0"/>
              <a:buChar char="•"/>
            </a:pPr>
            <a:r>
              <a:rPr lang="en-US" sz="3600" dirty="0">
                <a:solidFill>
                  <a:srgbClr val="5C67B6"/>
                </a:solidFill>
                <a:latin typeface="Dekko" panose="020B0604020202020204" charset="0"/>
                <a:ea typeface="Fredoka"/>
                <a:cs typeface="Dekko" panose="020B0604020202020204" charset="0"/>
                <a:sym typeface="Fredoka"/>
              </a:rPr>
              <a:t>Creation and Covenant </a:t>
            </a:r>
          </a:p>
          <a:p>
            <a:pPr marL="571500" indent="-571500" algn="l">
              <a:lnSpc>
                <a:spcPts val="3600"/>
              </a:lnSpc>
              <a:buFont typeface="Arial" panose="020B0604020202020204" pitchFamily="34" charset="0"/>
              <a:buChar char="•"/>
            </a:pPr>
            <a:r>
              <a:rPr lang="en-US" sz="3600" dirty="0">
                <a:solidFill>
                  <a:srgbClr val="5C67B6"/>
                </a:solidFill>
                <a:latin typeface="Dekko" panose="020B0604020202020204" charset="0"/>
                <a:ea typeface="Fredoka"/>
                <a:cs typeface="Dekko" panose="020B0604020202020204" charset="0"/>
                <a:sym typeface="Fredoka"/>
              </a:rPr>
              <a:t>Judaism </a:t>
            </a:r>
          </a:p>
          <a:p>
            <a:pPr marL="571500" indent="-571500" algn="l">
              <a:lnSpc>
                <a:spcPts val="3600"/>
              </a:lnSpc>
              <a:buFont typeface="Arial" panose="020B0604020202020204" pitchFamily="34" charset="0"/>
              <a:buChar char="•"/>
            </a:pPr>
            <a:r>
              <a:rPr lang="en-US" sz="3600" dirty="0">
                <a:solidFill>
                  <a:srgbClr val="5C67B6"/>
                </a:solidFill>
                <a:latin typeface="Dekko" panose="020B0604020202020204" charset="0"/>
                <a:ea typeface="Fredoka"/>
                <a:cs typeface="Dekko" panose="020B0604020202020204" charset="0"/>
                <a:sym typeface="Fredoka"/>
              </a:rPr>
              <a:t>Sikhism </a:t>
            </a:r>
          </a:p>
          <a:p>
            <a:pPr marL="571500" indent="-571500" algn="l">
              <a:lnSpc>
                <a:spcPts val="3600"/>
              </a:lnSpc>
              <a:buFont typeface="Arial" panose="020B0604020202020204" pitchFamily="34" charset="0"/>
              <a:buChar char="•"/>
            </a:pPr>
            <a:r>
              <a:rPr lang="en-US" sz="3600" dirty="0">
                <a:solidFill>
                  <a:srgbClr val="5C67B6"/>
                </a:solidFill>
                <a:latin typeface="Dekko" panose="020B0604020202020204" charset="0"/>
                <a:ea typeface="Fredoka"/>
                <a:cs typeface="Dekko" panose="020B0604020202020204" charset="0"/>
                <a:sym typeface="Fredoka"/>
              </a:rPr>
              <a:t>Prophecy and Promise</a:t>
            </a:r>
          </a:p>
        </p:txBody>
      </p:sp>
      <p:sp>
        <p:nvSpPr>
          <p:cNvPr id="14" name="TextBox 14"/>
          <p:cNvSpPr txBox="1"/>
          <p:nvPr/>
        </p:nvSpPr>
        <p:spPr>
          <a:xfrm>
            <a:off x="7513418" y="5138006"/>
            <a:ext cx="5222689" cy="461665"/>
          </a:xfrm>
          <a:prstGeom prst="rect">
            <a:avLst/>
          </a:prstGeom>
        </p:spPr>
        <p:txBody>
          <a:bodyPr lIns="0" tIns="0" rIns="0" bIns="0" rtlCol="0" anchor="t">
            <a:spAutoFit/>
          </a:bodyPr>
          <a:lstStyle/>
          <a:p>
            <a:pPr algn="l">
              <a:lnSpc>
                <a:spcPts val="3600"/>
              </a:lnSpc>
            </a:pPr>
            <a:r>
              <a:rPr lang="en-US" sz="3600" dirty="0">
                <a:solidFill>
                  <a:srgbClr val="5C67B6"/>
                </a:solidFill>
                <a:latin typeface="Fredoka"/>
                <a:ea typeface="Fredoka"/>
                <a:cs typeface="Fredoka"/>
                <a:sym typeface="Fredoka"/>
              </a:rPr>
              <a:t>Lent Term </a:t>
            </a:r>
          </a:p>
        </p:txBody>
      </p:sp>
      <p:sp>
        <p:nvSpPr>
          <p:cNvPr id="15" name="TextBox 15"/>
          <p:cNvSpPr txBox="1"/>
          <p:nvPr/>
        </p:nvSpPr>
        <p:spPr>
          <a:xfrm>
            <a:off x="13186253" y="5216441"/>
            <a:ext cx="5222689" cy="461665"/>
          </a:xfrm>
          <a:prstGeom prst="rect">
            <a:avLst/>
          </a:prstGeom>
        </p:spPr>
        <p:txBody>
          <a:bodyPr lIns="0" tIns="0" rIns="0" bIns="0" rtlCol="0" anchor="t">
            <a:spAutoFit/>
          </a:bodyPr>
          <a:lstStyle/>
          <a:p>
            <a:pPr algn="l">
              <a:lnSpc>
                <a:spcPts val="3600"/>
              </a:lnSpc>
            </a:pPr>
            <a:r>
              <a:rPr lang="en-US" sz="3600" dirty="0">
                <a:solidFill>
                  <a:srgbClr val="5C67B6"/>
                </a:solidFill>
                <a:latin typeface="Fredoka"/>
                <a:ea typeface="Fredoka"/>
                <a:cs typeface="Fredoka"/>
                <a:sym typeface="Fredoka"/>
              </a:rPr>
              <a:t>Pentecost Term </a:t>
            </a:r>
          </a:p>
        </p:txBody>
      </p:sp>
      <p:sp>
        <p:nvSpPr>
          <p:cNvPr id="16" name="TextBox 15">
            <a:extLst>
              <a:ext uri="{FF2B5EF4-FFF2-40B4-BE49-F238E27FC236}">
                <a16:creationId xmlns:a16="http://schemas.microsoft.com/office/drawing/2014/main" id="{A4247E4F-650C-BCDC-DDE8-9D8498D5D753}"/>
              </a:ext>
            </a:extLst>
          </p:cNvPr>
          <p:cNvSpPr txBox="1"/>
          <p:nvPr/>
        </p:nvSpPr>
        <p:spPr>
          <a:xfrm>
            <a:off x="838200" y="8420100"/>
            <a:ext cx="16687800" cy="1754326"/>
          </a:xfrm>
          <a:prstGeom prst="rect">
            <a:avLst/>
          </a:prstGeom>
          <a:noFill/>
        </p:spPr>
        <p:txBody>
          <a:bodyPr wrap="square" rtlCol="0">
            <a:spAutoFit/>
          </a:bodyPr>
          <a:lstStyle/>
          <a:p>
            <a:r>
              <a:rPr lang="en-GB" sz="3600" dirty="0">
                <a:solidFill>
                  <a:srgbClr val="0070C0"/>
                </a:solidFill>
                <a:latin typeface="Dekko" panose="020B0604020202020204" charset="0"/>
                <a:cs typeface="Dekko" panose="020B0604020202020204" charset="0"/>
              </a:rPr>
              <a:t>You will notice an increase in world faiths, this is to link in with British Values, promoting tolerance and respect for different faiths and cultures. In each world faith we teach, we will look at how the faith shows care in the community.</a:t>
            </a:r>
          </a:p>
        </p:txBody>
      </p:sp>
    </p:spTree>
    <p:extLst>
      <p:ext uri="{BB962C8B-B14F-4D97-AF65-F5344CB8AC3E}">
        <p14:creationId xmlns:p14="http://schemas.microsoft.com/office/powerpoint/2010/main" val="314717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a:off x="1028700" y="2707108"/>
            <a:ext cx="3021530" cy="3032557"/>
          </a:xfrm>
          <a:custGeom>
            <a:avLst/>
            <a:gdLst/>
            <a:ahLst/>
            <a:cxnLst/>
            <a:rect l="l" t="t" r="r" b="b"/>
            <a:pathLst>
              <a:path w="3021530" h="3032557">
                <a:moveTo>
                  <a:pt x="0" y="0"/>
                </a:moveTo>
                <a:lnTo>
                  <a:pt x="3021530" y="0"/>
                </a:lnTo>
                <a:lnTo>
                  <a:pt x="3021530" y="3032558"/>
                </a:lnTo>
                <a:lnTo>
                  <a:pt x="0" y="30325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7397207" y="2707108"/>
            <a:ext cx="3021530" cy="3032557"/>
          </a:xfrm>
          <a:custGeom>
            <a:avLst/>
            <a:gdLst/>
            <a:ahLst/>
            <a:cxnLst/>
            <a:rect l="l" t="t" r="r" b="b"/>
            <a:pathLst>
              <a:path w="3021530" h="3032557">
                <a:moveTo>
                  <a:pt x="0" y="0"/>
                </a:moveTo>
                <a:lnTo>
                  <a:pt x="3021529" y="0"/>
                </a:lnTo>
                <a:lnTo>
                  <a:pt x="3021529" y="3032558"/>
                </a:lnTo>
                <a:lnTo>
                  <a:pt x="0" y="30325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250884" y="3103388"/>
            <a:ext cx="2577163" cy="2290453"/>
          </a:xfrm>
          <a:custGeom>
            <a:avLst/>
            <a:gdLst/>
            <a:ahLst/>
            <a:cxnLst/>
            <a:rect l="l" t="t" r="r" b="b"/>
            <a:pathLst>
              <a:path w="2577163" h="2290453">
                <a:moveTo>
                  <a:pt x="0" y="0"/>
                </a:moveTo>
                <a:lnTo>
                  <a:pt x="2577162" y="0"/>
                </a:lnTo>
                <a:lnTo>
                  <a:pt x="2577162" y="2290454"/>
                </a:lnTo>
                <a:lnTo>
                  <a:pt x="0" y="22904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7819386" y="3103388"/>
            <a:ext cx="2177170" cy="2177170"/>
          </a:xfrm>
          <a:custGeom>
            <a:avLst/>
            <a:gdLst/>
            <a:ahLst/>
            <a:cxnLst/>
            <a:rect l="l" t="t" r="r" b="b"/>
            <a:pathLst>
              <a:path w="2177170" h="2177170">
                <a:moveTo>
                  <a:pt x="0" y="0"/>
                </a:moveTo>
                <a:lnTo>
                  <a:pt x="2177170" y="0"/>
                </a:lnTo>
                <a:lnTo>
                  <a:pt x="2177170" y="2177170"/>
                </a:lnTo>
                <a:lnTo>
                  <a:pt x="0" y="217717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TextBox 8"/>
          <p:cNvSpPr txBox="1"/>
          <p:nvPr/>
        </p:nvSpPr>
        <p:spPr>
          <a:xfrm>
            <a:off x="1028700" y="1305128"/>
            <a:ext cx="16235084" cy="824230"/>
          </a:xfrm>
          <a:prstGeom prst="rect">
            <a:avLst/>
          </a:prstGeom>
        </p:spPr>
        <p:txBody>
          <a:bodyPr lIns="0" tIns="0" rIns="0" bIns="0" rtlCol="0" anchor="t">
            <a:spAutoFit/>
          </a:bodyPr>
          <a:lstStyle/>
          <a:p>
            <a:pPr algn="l">
              <a:lnSpc>
                <a:spcPts val="6200"/>
              </a:lnSpc>
            </a:pPr>
            <a:r>
              <a:rPr lang="en-US" sz="6200">
                <a:solidFill>
                  <a:srgbClr val="5C67B6"/>
                </a:solidFill>
                <a:latin typeface="Fredoka"/>
                <a:ea typeface="Fredoka"/>
                <a:cs typeface="Fredoka"/>
                <a:sym typeface="Fredoka"/>
              </a:rPr>
              <a:t>MATHS</a:t>
            </a:r>
          </a:p>
        </p:txBody>
      </p:sp>
      <p:sp>
        <p:nvSpPr>
          <p:cNvPr id="10" name="TextBox 10"/>
          <p:cNvSpPr txBox="1"/>
          <p:nvPr/>
        </p:nvSpPr>
        <p:spPr>
          <a:xfrm>
            <a:off x="1028700" y="7210425"/>
            <a:ext cx="8334042" cy="2769989"/>
          </a:xfrm>
          <a:prstGeom prst="rect">
            <a:avLst/>
          </a:prstGeom>
        </p:spPr>
        <p:txBody>
          <a:bodyPr lIns="0" tIns="0" rIns="0" bIns="0" rtlCol="0" anchor="t">
            <a:spAutoFit/>
          </a:bodyPr>
          <a:lstStyle/>
          <a:p>
            <a:pPr marL="1043379" lvl="1" indent="-521689" algn="l">
              <a:buFont typeface="Arial"/>
              <a:buChar char="•"/>
            </a:pPr>
            <a:r>
              <a:rPr lang="en-US" sz="3600" dirty="0">
                <a:solidFill>
                  <a:srgbClr val="5C67B6"/>
                </a:solidFill>
                <a:latin typeface="Dekko"/>
                <a:ea typeface="Dekko"/>
                <a:cs typeface="Dekko"/>
                <a:sym typeface="Dekko"/>
              </a:rPr>
              <a:t>Flash Back 4</a:t>
            </a:r>
          </a:p>
          <a:p>
            <a:pPr marL="1043379" lvl="1" indent="-521689" algn="l">
              <a:buFont typeface="Arial"/>
              <a:buChar char="•"/>
            </a:pPr>
            <a:r>
              <a:rPr lang="en-US" sz="3600" dirty="0">
                <a:solidFill>
                  <a:srgbClr val="5C67B6"/>
                </a:solidFill>
                <a:latin typeface="Dekko"/>
                <a:ea typeface="Dekko"/>
                <a:cs typeface="Dekko"/>
                <a:sym typeface="Dekko"/>
              </a:rPr>
              <a:t>Fluency </a:t>
            </a:r>
          </a:p>
          <a:p>
            <a:pPr marL="1043379" lvl="1" indent="-521689" algn="l">
              <a:buFont typeface="Arial"/>
              <a:buChar char="•"/>
            </a:pPr>
            <a:r>
              <a:rPr lang="en-US" sz="3600" dirty="0">
                <a:solidFill>
                  <a:srgbClr val="5C67B6"/>
                </a:solidFill>
                <a:latin typeface="Dekko"/>
                <a:ea typeface="Dekko"/>
                <a:cs typeface="Dekko"/>
                <a:sym typeface="Dekko"/>
              </a:rPr>
              <a:t>Problem solving and reasoning </a:t>
            </a:r>
          </a:p>
          <a:p>
            <a:pPr marL="1043379" lvl="1" indent="-521689" algn="l">
              <a:buFont typeface="Arial"/>
              <a:buChar char="•"/>
            </a:pPr>
            <a:r>
              <a:rPr lang="en-US" sz="3600" dirty="0">
                <a:solidFill>
                  <a:srgbClr val="5C67B6"/>
                </a:solidFill>
                <a:latin typeface="Dekko"/>
                <a:ea typeface="Dekko"/>
                <a:cs typeface="Dekko"/>
                <a:sym typeface="Dekko"/>
              </a:rPr>
              <a:t>White Rose</a:t>
            </a:r>
          </a:p>
          <a:p>
            <a:pPr marL="1043379" lvl="1" indent="-521689" algn="l">
              <a:buFont typeface="Arial"/>
              <a:buChar char="•"/>
            </a:pPr>
            <a:r>
              <a:rPr lang="en-US" sz="3600" dirty="0">
                <a:solidFill>
                  <a:srgbClr val="5C67B6"/>
                </a:solidFill>
                <a:latin typeface="Dekko"/>
                <a:ea typeface="Dekko"/>
                <a:cs typeface="Dekko"/>
                <a:sym typeface="Dekko"/>
              </a:rPr>
              <a:t>Tough Ten</a:t>
            </a:r>
          </a:p>
        </p:txBody>
      </p:sp>
      <p:sp>
        <p:nvSpPr>
          <p:cNvPr id="11" name="TextBox 11"/>
          <p:cNvSpPr txBox="1"/>
          <p:nvPr/>
        </p:nvSpPr>
        <p:spPr>
          <a:xfrm>
            <a:off x="1028700" y="6444072"/>
            <a:ext cx="6043060" cy="558619"/>
          </a:xfrm>
          <a:prstGeom prst="rect">
            <a:avLst/>
          </a:prstGeom>
        </p:spPr>
        <p:txBody>
          <a:bodyPr lIns="0" tIns="0" rIns="0" bIns="0" rtlCol="0" anchor="t">
            <a:spAutoFit/>
          </a:bodyPr>
          <a:lstStyle/>
          <a:p>
            <a:pPr algn="l">
              <a:lnSpc>
                <a:spcPts val="4165"/>
              </a:lnSpc>
            </a:pPr>
            <a:r>
              <a:rPr lang="en-US" sz="4165" dirty="0">
                <a:solidFill>
                  <a:srgbClr val="5C67B6"/>
                </a:solidFill>
                <a:latin typeface="Fredoka"/>
                <a:ea typeface="Fredoka"/>
                <a:cs typeface="Fredoka"/>
                <a:sym typeface="Fredoka"/>
              </a:rPr>
              <a:t>Our </a:t>
            </a:r>
            <a:r>
              <a:rPr lang="en-US" sz="4165" dirty="0" err="1">
                <a:solidFill>
                  <a:srgbClr val="5C67B6"/>
                </a:solidFill>
                <a:latin typeface="Fredoka"/>
                <a:ea typeface="Fredoka"/>
                <a:cs typeface="Fredoka"/>
                <a:sym typeface="Fredoka"/>
              </a:rPr>
              <a:t>Maths</a:t>
            </a:r>
            <a:r>
              <a:rPr lang="en-US" sz="4165" dirty="0">
                <a:solidFill>
                  <a:srgbClr val="5C67B6"/>
                </a:solidFill>
                <a:latin typeface="Fredoka"/>
                <a:ea typeface="Fredoka"/>
                <a:cs typeface="Fredoka"/>
                <a:sym typeface="Fredoka"/>
              </a:rPr>
              <a:t> Lessons</a:t>
            </a:r>
          </a:p>
        </p:txBody>
      </p:sp>
      <p:sp>
        <p:nvSpPr>
          <p:cNvPr id="12" name="TextBox 12"/>
          <p:cNvSpPr txBox="1"/>
          <p:nvPr/>
        </p:nvSpPr>
        <p:spPr>
          <a:xfrm>
            <a:off x="7397207" y="6444072"/>
            <a:ext cx="6043060" cy="558619"/>
          </a:xfrm>
          <a:prstGeom prst="rect">
            <a:avLst/>
          </a:prstGeom>
        </p:spPr>
        <p:txBody>
          <a:bodyPr lIns="0" tIns="0" rIns="0" bIns="0" rtlCol="0" anchor="t">
            <a:spAutoFit/>
          </a:bodyPr>
          <a:lstStyle/>
          <a:p>
            <a:pPr algn="l">
              <a:lnSpc>
                <a:spcPts val="4165"/>
              </a:lnSpc>
            </a:pPr>
            <a:r>
              <a:rPr lang="en-US" sz="4165" dirty="0">
                <a:solidFill>
                  <a:srgbClr val="5C67B6"/>
                </a:solidFill>
                <a:latin typeface="Fredoka"/>
                <a:ea typeface="Fredoka"/>
                <a:cs typeface="Fredoka"/>
                <a:sym typeface="Fredoka"/>
              </a:rPr>
              <a:t>Times Tables </a:t>
            </a:r>
          </a:p>
        </p:txBody>
      </p:sp>
      <p:sp>
        <p:nvSpPr>
          <p:cNvPr id="13" name="TextBox 13"/>
          <p:cNvSpPr txBox="1"/>
          <p:nvPr/>
        </p:nvSpPr>
        <p:spPr>
          <a:xfrm>
            <a:off x="7397207" y="7210425"/>
            <a:ext cx="8334042" cy="2231380"/>
          </a:xfrm>
          <a:prstGeom prst="rect">
            <a:avLst/>
          </a:prstGeom>
        </p:spPr>
        <p:txBody>
          <a:bodyPr lIns="0" tIns="0" rIns="0" bIns="0" rtlCol="0" anchor="t">
            <a:spAutoFit/>
          </a:bodyPr>
          <a:lstStyle/>
          <a:p>
            <a:pPr marL="1043379" lvl="1" indent="-521689" algn="l">
              <a:lnSpc>
                <a:spcPts val="5799"/>
              </a:lnSpc>
              <a:buFont typeface="Arial"/>
              <a:buChar char="•"/>
            </a:pPr>
            <a:r>
              <a:rPr lang="en-US" sz="4832" dirty="0">
                <a:solidFill>
                  <a:srgbClr val="5C67B6"/>
                </a:solidFill>
                <a:latin typeface="Dekko"/>
                <a:ea typeface="Dekko"/>
                <a:cs typeface="Dekko"/>
                <a:sym typeface="Dekko"/>
              </a:rPr>
              <a:t>Times tables Rock stars will be  set starting with 2s, then 10 then 5s.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acaa73a-b522-40d9-874e-e0202f465d3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6434E60D9E4242817F0A47656A0023" ma:contentTypeVersion="16" ma:contentTypeDescription="Create a new document." ma:contentTypeScope="" ma:versionID="b0249aaa9ea4e61832e912e47ae8130c">
  <xsd:schema xmlns:xsd="http://www.w3.org/2001/XMLSchema" xmlns:xs="http://www.w3.org/2001/XMLSchema" xmlns:p="http://schemas.microsoft.com/office/2006/metadata/properties" xmlns:ns3="cacaa73a-b522-40d9-874e-e0202f465d37" xmlns:ns4="efec9066-e471-4d03-8769-d30c1f3a080e" targetNamespace="http://schemas.microsoft.com/office/2006/metadata/properties" ma:root="true" ma:fieldsID="28b033c522c37c401c78710aa6216532" ns3:_="" ns4:_="">
    <xsd:import namespace="cacaa73a-b522-40d9-874e-e0202f465d37"/>
    <xsd:import namespace="efec9066-e471-4d03-8769-d30c1f3a080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LengthInSeconds" minOccurs="0"/>
                <xsd:element ref="ns3:MediaServiceDateTaken" minOccurs="0"/>
                <xsd:element ref="ns3:MediaServiceOCR" minOccurs="0"/>
                <xsd:element ref="ns3:_activity" minOccurs="0"/>
                <xsd:element ref="ns3:MediaServiceObjectDetectorVersions" minOccurs="0"/>
                <xsd:element ref="ns3:MediaServiceSystemTags" minOccurs="0"/>
                <xsd:element ref="ns3:MediaServiceSearchPropertie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caa73a-b522-40d9-874e-e0202f465d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ec9066-e471-4d03-8769-d30c1f3a080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896982-9B8F-4388-A7FE-5A3C7C3134B7}">
  <ds:schemaRefs>
    <ds:schemaRef ds:uri="http://schemas.openxmlformats.org/package/2006/metadata/core-properties"/>
    <ds:schemaRef ds:uri="http://purl.org/dc/terms/"/>
    <ds:schemaRef ds:uri="http://purl.org/dc/elements/1.1/"/>
    <ds:schemaRef ds:uri="http://www.w3.org/XML/1998/namespace"/>
    <ds:schemaRef ds:uri="http://schemas.microsoft.com/office/infopath/2007/PartnerControls"/>
    <ds:schemaRef ds:uri="http://schemas.microsoft.com/office/2006/metadata/properties"/>
    <ds:schemaRef ds:uri="http://purl.org/dc/dcmitype/"/>
    <ds:schemaRef ds:uri="http://schemas.microsoft.com/office/2006/documentManagement/types"/>
    <ds:schemaRef ds:uri="efec9066-e471-4d03-8769-d30c1f3a080e"/>
    <ds:schemaRef ds:uri="cacaa73a-b522-40d9-874e-e0202f465d37"/>
  </ds:schemaRefs>
</ds:datastoreItem>
</file>

<file path=customXml/itemProps2.xml><?xml version="1.0" encoding="utf-8"?>
<ds:datastoreItem xmlns:ds="http://schemas.openxmlformats.org/officeDocument/2006/customXml" ds:itemID="{CE3DD50C-0FB4-48D0-A794-98AD0FA10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caa73a-b522-40d9-874e-e0202f465d37"/>
    <ds:schemaRef ds:uri="efec9066-e471-4d03-8769-d30c1f3a08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0B4B2D-9DE6-4791-BFCC-4043EB7B16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266</TotalTime>
  <Words>1521</Words>
  <Application>Microsoft Office PowerPoint</Application>
  <PresentationFormat>Custom</PresentationFormat>
  <Paragraphs>181</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Arial</vt:lpstr>
      <vt:lpstr>Fredoka</vt:lpstr>
      <vt:lpstr>Dekko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Pink and Light Blue Playful Illustrative  Parent Orientation Education Presentation</dc:title>
  <dc:creator>Kathryn Murray</dc:creator>
  <cp:lastModifiedBy>Jerry Lucas</cp:lastModifiedBy>
  <cp:revision>24</cp:revision>
  <dcterms:created xsi:type="dcterms:W3CDTF">2006-08-16T00:00:00Z</dcterms:created>
  <dcterms:modified xsi:type="dcterms:W3CDTF">2024-10-04T08:28:20Z</dcterms:modified>
  <dc:identifier>DAGSPOAJLrc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0x010100606434E60D9E4242817F0A47656A0023</vt:lpwstr>
  </property>
</Properties>
</file>