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3"/>
  </p:notesMasterIdLst>
  <p:sldIdLst>
    <p:sldId id="256" r:id="rId5"/>
    <p:sldId id="266" r:id="rId6"/>
    <p:sldId id="265" r:id="rId7"/>
    <p:sldId id="258" r:id="rId8"/>
    <p:sldId id="259" r:id="rId9"/>
    <p:sldId id="268" r:id="rId10"/>
    <p:sldId id="269" r:id="rId11"/>
    <p:sldId id="260" r:id="rId12"/>
    <p:sldId id="273" r:id="rId13"/>
    <p:sldId id="272" r:id="rId14"/>
    <p:sldId id="271" r:id="rId15"/>
    <p:sldId id="261" r:id="rId16"/>
    <p:sldId id="262" r:id="rId17"/>
    <p:sldId id="263" r:id="rId18"/>
    <p:sldId id="274" r:id="rId19"/>
    <p:sldId id="270" r:id="rId20"/>
    <p:sldId id="257" r:id="rId21"/>
    <p:sldId id="264" r:id="rId22"/>
  </p:sldIdLst>
  <p:sldSz cx="18288000" cy="10287000"/>
  <p:notesSz cx="6858000" cy="9144000"/>
  <p:embeddedFontLst>
    <p:embeddedFont>
      <p:font typeface="Calibri" panose="020F0502020204030204" pitchFamily="34" charset="0"/>
      <p:regular r:id="rId24"/>
      <p:bold r:id="rId25"/>
      <p:italic r:id="rId26"/>
      <p:boldItalic r:id="rId27"/>
    </p:embeddedFont>
    <p:embeddedFont>
      <p:font typeface="Dekko" panose="020B0604020202020204" charset="0"/>
      <p:regular r:id="rId28"/>
    </p:embeddedFont>
    <p:embeddedFont>
      <p:font typeface="Fredoka" panose="020B060402020202020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E7FF"/>
    <a:srgbClr val="FFD5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527" autoAdjust="0"/>
  </p:normalViewPr>
  <p:slideViewPr>
    <p:cSldViewPr>
      <p:cViewPr varScale="1">
        <p:scale>
          <a:sx n="49" d="100"/>
          <a:sy n="49" d="100"/>
        </p:scale>
        <p:origin x="104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Dames" userId="c116223a-d6b9-4e66-8395-f49b8a64d559" providerId="ADAL" clId="{819F1780-F62F-432C-B133-DD094A983EF4}"/>
    <pc:docChg chg="custSel addSld modSld sldOrd">
      <pc:chgData name="Karen Dames" userId="c116223a-d6b9-4e66-8395-f49b8a64d559" providerId="ADAL" clId="{819F1780-F62F-432C-B133-DD094A983EF4}" dt="2024-10-06T19:00:47.972" v="355"/>
      <pc:docMkLst>
        <pc:docMk/>
      </pc:docMkLst>
      <pc:sldChg chg="addSp delSp modSp">
        <pc:chgData name="Karen Dames" userId="c116223a-d6b9-4e66-8395-f49b8a64d559" providerId="ADAL" clId="{819F1780-F62F-432C-B133-DD094A983EF4}" dt="2024-10-01T09:59:45.353" v="240" actId="20577"/>
        <pc:sldMkLst>
          <pc:docMk/>
          <pc:sldMk cId="0" sldId="258"/>
        </pc:sldMkLst>
        <pc:spChg chg="mod">
          <ac:chgData name="Karen Dames" userId="c116223a-d6b9-4e66-8395-f49b8a64d559" providerId="ADAL" clId="{819F1780-F62F-432C-B133-DD094A983EF4}" dt="2024-10-01T09:55:18.732" v="63" actId="1076"/>
          <ac:spMkLst>
            <pc:docMk/>
            <pc:sldMk cId="0" sldId="258"/>
            <ac:spMk id="4" creationId="{00000000-0000-0000-0000-000000000000}"/>
          </ac:spMkLst>
        </pc:spChg>
        <pc:spChg chg="mod">
          <ac:chgData name="Karen Dames" userId="c116223a-d6b9-4e66-8395-f49b8a64d559" providerId="ADAL" clId="{819F1780-F62F-432C-B133-DD094A983EF4}" dt="2024-10-01T09:55:18.732" v="63" actId="1076"/>
          <ac:spMkLst>
            <pc:docMk/>
            <pc:sldMk cId="0" sldId="258"/>
            <ac:spMk id="5" creationId="{00000000-0000-0000-0000-000000000000}"/>
          </ac:spMkLst>
        </pc:spChg>
        <pc:spChg chg="mod">
          <ac:chgData name="Karen Dames" userId="c116223a-d6b9-4e66-8395-f49b8a64d559" providerId="ADAL" clId="{819F1780-F62F-432C-B133-DD094A983EF4}" dt="2024-10-01T09:55:18.732" v="63" actId="1076"/>
          <ac:spMkLst>
            <pc:docMk/>
            <pc:sldMk cId="0" sldId="258"/>
            <ac:spMk id="8" creationId="{00000000-0000-0000-0000-000000000000}"/>
          </ac:spMkLst>
        </pc:spChg>
        <pc:spChg chg="mod">
          <ac:chgData name="Karen Dames" userId="c116223a-d6b9-4e66-8395-f49b8a64d559" providerId="ADAL" clId="{819F1780-F62F-432C-B133-DD094A983EF4}" dt="2024-10-01T09:55:23.651" v="64" actId="1076"/>
          <ac:spMkLst>
            <pc:docMk/>
            <pc:sldMk cId="0" sldId="258"/>
            <ac:spMk id="9" creationId="{00000000-0000-0000-0000-000000000000}"/>
          </ac:spMkLst>
        </pc:spChg>
        <pc:spChg chg="add mod">
          <ac:chgData name="Karen Dames" userId="c116223a-d6b9-4e66-8395-f49b8a64d559" providerId="ADAL" clId="{819F1780-F62F-432C-B133-DD094A983EF4}" dt="2024-10-01T09:59:45.353" v="240" actId="20577"/>
          <ac:spMkLst>
            <pc:docMk/>
            <pc:sldMk cId="0" sldId="258"/>
            <ac:spMk id="10" creationId="{8D71AD2A-E541-4C40-B060-1163D75E86E4}"/>
          </ac:spMkLst>
        </pc:spChg>
        <pc:spChg chg="add del">
          <ac:chgData name="Karen Dames" userId="c116223a-d6b9-4e66-8395-f49b8a64d559" providerId="ADAL" clId="{819F1780-F62F-432C-B133-DD094A983EF4}" dt="2024-10-01T09:55:59.260" v="78"/>
          <ac:spMkLst>
            <pc:docMk/>
            <pc:sldMk cId="0" sldId="258"/>
            <ac:spMk id="11" creationId="{B16645FF-E4A4-47E3-A24D-7D777D739927}"/>
          </ac:spMkLst>
        </pc:spChg>
        <pc:spChg chg="add del mod">
          <ac:chgData name="Karen Dames" userId="c116223a-d6b9-4e66-8395-f49b8a64d559" providerId="ADAL" clId="{819F1780-F62F-432C-B133-DD094A983EF4}" dt="2024-10-01T09:56:31.526" v="138" actId="478"/>
          <ac:spMkLst>
            <pc:docMk/>
            <pc:sldMk cId="0" sldId="258"/>
            <ac:spMk id="12" creationId="{12A07A1C-0227-4F79-8F51-B5A82722716C}"/>
          </ac:spMkLst>
        </pc:spChg>
        <pc:picChg chg="add mod ord">
          <ac:chgData name="Karen Dames" userId="c116223a-d6b9-4e66-8395-f49b8a64d559" providerId="ADAL" clId="{819F1780-F62F-432C-B133-DD094A983EF4}" dt="2024-10-01T09:59:28.997" v="239" actId="170"/>
          <ac:picMkLst>
            <pc:docMk/>
            <pc:sldMk cId="0" sldId="258"/>
            <ac:picMk id="1026" creationId="{FDD0EE80-70B6-4D53-87EB-D09F6E9EFA4C}"/>
          </ac:picMkLst>
        </pc:picChg>
        <pc:picChg chg="add mod">
          <ac:chgData name="Karen Dames" userId="c116223a-d6b9-4e66-8395-f49b8a64d559" providerId="ADAL" clId="{819F1780-F62F-432C-B133-DD094A983EF4}" dt="2024-10-01T09:59:10.987" v="236" actId="14100"/>
          <ac:picMkLst>
            <pc:docMk/>
            <pc:sldMk cId="0" sldId="258"/>
            <ac:picMk id="1028" creationId="{98AD48E6-5F44-4EEF-9A41-5D6592636A87}"/>
          </ac:picMkLst>
        </pc:picChg>
      </pc:sldChg>
      <pc:sldChg chg="addSp delSp modSp">
        <pc:chgData name="Karen Dames" userId="c116223a-d6b9-4e66-8395-f49b8a64d559" providerId="ADAL" clId="{819F1780-F62F-432C-B133-DD094A983EF4}" dt="2024-10-01T09:53:22.526" v="16" actId="1076"/>
        <pc:sldMkLst>
          <pc:docMk/>
          <pc:sldMk cId="0" sldId="259"/>
        </pc:sldMkLst>
        <pc:spChg chg="del mod">
          <ac:chgData name="Karen Dames" userId="c116223a-d6b9-4e66-8395-f49b8a64d559" providerId="ADAL" clId="{819F1780-F62F-432C-B133-DD094A983EF4}" dt="2024-10-01T09:51:47.461" v="5" actId="478"/>
          <ac:spMkLst>
            <pc:docMk/>
            <pc:sldMk cId="0" sldId="259"/>
            <ac:spMk id="2" creationId="{00000000-0000-0000-0000-000000000000}"/>
          </ac:spMkLst>
        </pc:spChg>
        <pc:spChg chg="del">
          <ac:chgData name="Karen Dames" userId="c116223a-d6b9-4e66-8395-f49b8a64d559" providerId="ADAL" clId="{819F1780-F62F-432C-B133-DD094A983EF4}" dt="2024-10-01T09:51:38.707" v="0" actId="478"/>
          <ac:spMkLst>
            <pc:docMk/>
            <pc:sldMk cId="0" sldId="259"/>
            <ac:spMk id="3" creationId="{00000000-0000-0000-0000-000000000000}"/>
          </ac:spMkLst>
        </pc:spChg>
        <pc:picChg chg="add mod modCrop">
          <ac:chgData name="Karen Dames" userId="c116223a-d6b9-4e66-8395-f49b8a64d559" providerId="ADAL" clId="{819F1780-F62F-432C-B133-DD094A983EF4}" dt="2024-10-01T09:53:17.057" v="15" actId="732"/>
          <ac:picMkLst>
            <pc:docMk/>
            <pc:sldMk cId="0" sldId="259"/>
            <ac:picMk id="4" creationId="{1826D30E-AB22-4A1C-8527-93642E0B854A}"/>
          </ac:picMkLst>
        </pc:picChg>
        <pc:picChg chg="add mod modCrop">
          <ac:chgData name="Karen Dames" userId="c116223a-d6b9-4e66-8395-f49b8a64d559" providerId="ADAL" clId="{819F1780-F62F-432C-B133-DD094A983EF4}" dt="2024-10-01T09:53:22.526" v="16" actId="1076"/>
          <ac:picMkLst>
            <pc:docMk/>
            <pc:sldMk cId="0" sldId="259"/>
            <ac:picMk id="5" creationId="{80E3675E-B0F6-4730-9B76-21C1519ED87D}"/>
          </ac:picMkLst>
        </pc:picChg>
      </pc:sldChg>
      <pc:sldChg chg="modSp">
        <pc:chgData name="Karen Dames" userId="c116223a-d6b9-4e66-8395-f49b8a64d559" providerId="ADAL" clId="{819F1780-F62F-432C-B133-DD094A983EF4}" dt="2024-10-05T13:30:24.282" v="329" actId="20577"/>
        <pc:sldMkLst>
          <pc:docMk/>
          <pc:sldMk cId="0" sldId="261"/>
        </pc:sldMkLst>
        <pc:spChg chg="mod">
          <ac:chgData name="Karen Dames" userId="c116223a-d6b9-4e66-8395-f49b8a64d559" providerId="ADAL" clId="{819F1780-F62F-432C-B133-DD094A983EF4}" dt="2024-10-05T13:30:24.282" v="329" actId="20577"/>
          <ac:spMkLst>
            <pc:docMk/>
            <pc:sldMk cId="0" sldId="261"/>
            <ac:spMk id="16" creationId="{A45FC2B2-6FC3-476C-8E8D-A8911200D83F}"/>
          </ac:spMkLst>
        </pc:spChg>
      </pc:sldChg>
      <pc:sldChg chg="modSp">
        <pc:chgData name="Karen Dames" userId="c116223a-d6b9-4e66-8395-f49b8a64d559" providerId="ADAL" clId="{819F1780-F62F-432C-B133-DD094A983EF4}" dt="2024-10-05T13:31:17.410" v="331" actId="20577"/>
        <pc:sldMkLst>
          <pc:docMk/>
          <pc:sldMk cId="0" sldId="263"/>
        </pc:sldMkLst>
        <pc:spChg chg="mod">
          <ac:chgData name="Karen Dames" userId="c116223a-d6b9-4e66-8395-f49b8a64d559" providerId="ADAL" clId="{819F1780-F62F-432C-B133-DD094A983EF4}" dt="2024-10-05T13:31:17.410" v="331" actId="20577"/>
          <ac:spMkLst>
            <pc:docMk/>
            <pc:sldMk cId="0" sldId="263"/>
            <ac:spMk id="12" creationId="{00000000-0000-0000-0000-000000000000}"/>
          </ac:spMkLst>
        </pc:spChg>
      </pc:sldChg>
      <pc:sldChg chg="modSp">
        <pc:chgData name="Karen Dames" userId="c116223a-d6b9-4e66-8395-f49b8a64d559" providerId="ADAL" clId="{819F1780-F62F-432C-B133-DD094A983EF4}" dt="2024-10-05T13:31:49.746" v="334" actId="14100"/>
        <pc:sldMkLst>
          <pc:docMk/>
          <pc:sldMk cId="235452625" sldId="270"/>
        </pc:sldMkLst>
        <pc:spChg chg="mod">
          <ac:chgData name="Karen Dames" userId="c116223a-d6b9-4e66-8395-f49b8a64d559" providerId="ADAL" clId="{819F1780-F62F-432C-B133-DD094A983EF4}" dt="2024-10-05T13:31:49.746" v="334" actId="14100"/>
          <ac:spMkLst>
            <pc:docMk/>
            <pc:sldMk cId="235452625" sldId="270"/>
            <ac:spMk id="15" creationId="{A57A9CBE-3CCA-3216-DC05-9622485641C3}"/>
          </ac:spMkLst>
        </pc:spChg>
      </pc:sldChg>
      <pc:sldChg chg="addSp delSp modSp add ord setBg">
        <pc:chgData name="Karen Dames" userId="c116223a-d6b9-4e66-8395-f49b8a64d559" providerId="ADAL" clId="{819F1780-F62F-432C-B133-DD094A983EF4}" dt="2024-10-06T19:00:47.972" v="355"/>
        <pc:sldMkLst>
          <pc:docMk/>
          <pc:sldMk cId="355148403" sldId="274"/>
        </pc:sldMkLst>
        <pc:spChg chg="add mod">
          <ac:chgData name="Karen Dames" userId="c116223a-d6b9-4e66-8395-f49b8a64d559" providerId="ADAL" clId="{819F1780-F62F-432C-B133-DD094A983EF4}" dt="2024-10-05T13:53:14.505" v="350" actId="1076"/>
          <ac:spMkLst>
            <pc:docMk/>
            <pc:sldMk cId="355148403" sldId="274"/>
            <ac:spMk id="5" creationId="{E1048353-920D-4580-84BB-79D91906374E}"/>
          </ac:spMkLst>
        </pc:spChg>
        <pc:picChg chg="add mod">
          <ac:chgData name="Karen Dames" userId="c116223a-d6b9-4e66-8395-f49b8a64d559" providerId="ADAL" clId="{819F1780-F62F-432C-B133-DD094A983EF4}" dt="2024-10-05T13:54:42.343" v="352" actId="1076"/>
          <ac:picMkLst>
            <pc:docMk/>
            <pc:sldMk cId="355148403" sldId="274"/>
            <ac:picMk id="2" creationId="{8AD8EEC8-BCBA-46DC-9FEA-009BBF2CDC63}"/>
          </ac:picMkLst>
        </pc:picChg>
        <pc:picChg chg="add del mod">
          <ac:chgData name="Karen Dames" userId="c116223a-d6b9-4e66-8395-f49b8a64d559" providerId="ADAL" clId="{819F1780-F62F-432C-B133-DD094A983EF4}" dt="2024-10-05T13:52:45.390" v="342" actId="478"/>
          <ac:picMkLst>
            <pc:docMk/>
            <pc:sldMk cId="355148403" sldId="274"/>
            <ac:picMk id="3" creationId="{0B03F3FE-3DFB-4492-9241-F1252A62071A}"/>
          </ac:picMkLst>
        </pc:picChg>
        <pc:picChg chg="add mod">
          <ac:chgData name="Karen Dames" userId="c116223a-d6b9-4e66-8395-f49b8a64d559" providerId="ADAL" clId="{819F1780-F62F-432C-B133-DD094A983EF4}" dt="2024-10-05T13:53:11.552" v="349" actId="1076"/>
          <ac:picMkLst>
            <pc:docMk/>
            <pc:sldMk cId="355148403" sldId="274"/>
            <ac:picMk id="4" creationId="{54358178-09FB-4B9B-A596-8AA5BC4579C8}"/>
          </ac:picMkLst>
        </pc:picChg>
        <pc:picChg chg="add mod">
          <ac:chgData name="Karen Dames" userId="c116223a-d6b9-4e66-8395-f49b8a64d559" providerId="ADAL" clId="{819F1780-F62F-432C-B133-DD094A983EF4}" dt="2024-10-05T13:54:46.178" v="354" actId="1076"/>
          <ac:picMkLst>
            <pc:docMk/>
            <pc:sldMk cId="355148403" sldId="274"/>
            <ac:picMk id="6" creationId="{85F33E72-37AF-47DD-8E15-4792896A4B8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84475-45BF-4323-B1B8-819FC7C3F791}" type="datetimeFigureOut">
              <a:rPr lang="en-GB" smtClean="0"/>
              <a:t>06/10/2024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6C140-A259-4E6C-AFD7-3056F6D90CCA}" type="slidenum">
              <a:rPr lang="en-GB" smtClean="0"/>
              <a:t>‹#›</a:t>
            </a:fld>
            <a:endParaRPr lang="en-GB"/>
          </a:p>
        </p:txBody>
      </p:sp>
    </p:spTree>
    <p:extLst>
      <p:ext uri="{BB962C8B-B14F-4D97-AF65-F5344CB8AC3E}">
        <p14:creationId xmlns:p14="http://schemas.microsoft.com/office/powerpoint/2010/main" val="519027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you have the correct year group on here and the correct staff names.</a:t>
            </a:r>
          </a:p>
          <a:p>
            <a:r>
              <a:rPr lang="en-GB" dirty="0"/>
              <a:t>Welcome the parents, explain that today you are going to run through what class X will be learning this year, where things can be found on the website, how they can help at home. </a:t>
            </a:r>
          </a:p>
          <a:p>
            <a:r>
              <a:rPr lang="en-GB" dirty="0"/>
              <a:t>Explain that after the presentation, you are happy to speak to parents about individual children if they have any concerns or worries. </a:t>
            </a:r>
          </a:p>
        </p:txBody>
      </p:sp>
      <p:sp>
        <p:nvSpPr>
          <p:cNvPr id="4" name="Slide Number Placeholder 3"/>
          <p:cNvSpPr>
            <a:spLocks noGrp="1"/>
          </p:cNvSpPr>
          <p:nvPr>
            <p:ph type="sldNum" sz="quarter" idx="5"/>
          </p:nvPr>
        </p:nvSpPr>
        <p:spPr/>
        <p:txBody>
          <a:bodyPr/>
          <a:lstStyle/>
          <a:p>
            <a:fld id="{E616C140-A259-4E6C-AFD7-3056F6D90CCA}" type="slidenum">
              <a:rPr lang="en-GB" smtClean="0"/>
              <a:t>1</a:t>
            </a:fld>
            <a:endParaRPr lang="en-GB"/>
          </a:p>
        </p:txBody>
      </p:sp>
    </p:spTree>
    <p:extLst>
      <p:ext uri="{BB962C8B-B14F-4D97-AF65-F5344CB8AC3E}">
        <p14:creationId xmlns:p14="http://schemas.microsoft.com/office/powerpoint/2010/main" val="939847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Teachers to add in information about phonics here</a:t>
            </a:r>
          </a:p>
        </p:txBody>
      </p:sp>
      <p:sp>
        <p:nvSpPr>
          <p:cNvPr id="4" name="Slide Number Placeholder 3"/>
          <p:cNvSpPr>
            <a:spLocks noGrp="1"/>
          </p:cNvSpPr>
          <p:nvPr>
            <p:ph type="sldNum" sz="quarter" idx="5"/>
          </p:nvPr>
        </p:nvSpPr>
        <p:spPr/>
        <p:txBody>
          <a:bodyPr/>
          <a:lstStyle/>
          <a:p>
            <a:fld id="{E616C140-A259-4E6C-AFD7-3056F6D90CCA}" type="slidenum">
              <a:rPr lang="en-GB" smtClean="0"/>
              <a:t>11</a:t>
            </a:fld>
            <a:endParaRPr lang="en-GB"/>
          </a:p>
        </p:txBody>
      </p:sp>
    </p:spTree>
    <p:extLst>
      <p:ext uri="{BB962C8B-B14F-4D97-AF65-F5344CB8AC3E}">
        <p14:creationId xmlns:p14="http://schemas.microsoft.com/office/powerpoint/2010/main" val="163232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 through the importance of reading </a:t>
            </a:r>
          </a:p>
          <a:p>
            <a:r>
              <a:rPr lang="en-GB" dirty="0"/>
              <a:t>Year 1 to add in the Bog Cat reading here and the difference in books  - to read with parents and to read phonetically. </a:t>
            </a:r>
          </a:p>
        </p:txBody>
      </p:sp>
      <p:sp>
        <p:nvSpPr>
          <p:cNvPr id="4" name="Slide Number Placeholder 3"/>
          <p:cNvSpPr>
            <a:spLocks noGrp="1"/>
          </p:cNvSpPr>
          <p:nvPr>
            <p:ph type="sldNum" sz="quarter" idx="5"/>
          </p:nvPr>
        </p:nvSpPr>
        <p:spPr/>
        <p:txBody>
          <a:bodyPr/>
          <a:lstStyle/>
          <a:p>
            <a:fld id="{E616C140-A259-4E6C-AFD7-3056F6D90CCA}" type="slidenum">
              <a:rPr lang="en-GB" smtClean="0"/>
              <a:t>12</a:t>
            </a:fld>
            <a:endParaRPr lang="en-GB"/>
          </a:p>
        </p:txBody>
      </p:sp>
    </p:spTree>
    <p:extLst>
      <p:ext uri="{BB962C8B-B14F-4D97-AF65-F5344CB8AC3E}">
        <p14:creationId xmlns:p14="http://schemas.microsoft.com/office/powerpoint/2010/main" val="264596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to fit your class needs</a:t>
            </a:r>
          </a:p>
        </p:txBody>
      </p:sp>
      <p:sp>
        <p:nvSpPr>
          <p:cNvPr id="4" name="Slide Number Placeholder 3"/>
          <p:cNvSpPr>
            <a:spLocks noGrp="1"/>
          </p:cNvSpPr>
          <p:nvPr>
            <p:ph type="sldNum" sz="quarter" idx="5"/>
          </p:nvPr>
        </p:nvSpPr>
        <p:spPr/>
        <p:txBody>
          <a:bodyPr/>
          <a:lstStyle/>
          <a:p>
            <a:fld id="{E616C140-A259-4E6C-AFD7-3056F6D90CCA}" type="slidenum">
              <a:rPr lang="en-GB" smtClean="0"/>
              <a:t>13</a:t>
            </a:fld>
            <a:endParaRPr lang="en-GB"/>
          </a:p>
        </p:txBody>
      </p:sp>
    </p:spTree>
    <p:extLst>
      <p:ext uri="{BB962C8B-B14F-4D97-AF65-F5344CB8AC3E}">
        <p14:creationId xmlns:p14="http://schemas.microsoft.com/office/powerpoint/2010/main" val="186719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to fit your Key Stage </a:t>
            </a:r>
          </a:p>
        </p:txBody>
      </p:sp>
      <p:sp>
        <p:nvSpPr>
          <p:cNvPr id="4" name="Slide Number Placeholder 3"/>
          <p:cNvSpPr>
            <a:spLocks noGrp="1"/>
          </p:cNvSpPr>
          <p:nvPr>
            <p:ph type="sldNum" sz="quarter" idx="5"/>
          </p:nvPr>
        </p:nvSpPr>
        <p:spPr/>
        <p:txBody>
          <a:bodyPr/>
          <a:lstStyle/>
          <a:p>
            <a:fld id="{E616C140-A259-4E6C-AFD7-3056F6D90CCA}" type="slidenum">
              <a:rPr lang="en-GB" smtClean="0"/>
              <a:t>14</a:t>
            </a:fld>
            <a:endParaRPr lang="en-GB"/>
          </a:p>
        </p:txBody>
      </p:sp>
    </p:spTree>
    <p:extLst>
      <p:ext uri="{BB962C8B-B14F-4D97-AF65-F5344CB8AC3E}">
        <p14:creationId xmlns:p14="http://schemas.microsoft.com/office/powerpoint/2010/main" val="1244775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and edit appropriately to your phase. </a:t>
            </a:r>
          </a:p>
        </p:txBody>
      </p:sp>
      <p:sp>
        <p:nvSpPr>
          <p:cNvPr id="4" name="Slide Number Placeholder 3"/>
          <p:cNvSpPr>
            <a:spLocks noGrp="1"/>
          </p:cNvSpPr>
          <p:nvPr>
            <p:ph type="sldNum" sz="quarter" idx="5"/>
          </p:nvPr>
        </p:nvSpPr>
        <p:spPr/>
        <p:txBody>
          <a:bodyPr/>
          <a:lstStyle/>
          <a:p>
            <a:fld id="{E616C140-A259-4E6C-AFD7-3056F6D90CCA}" type="slidenum">
              <a:rPr lang="en-GB" smtClean="0"/>
              <a:t>16</a:t>
            </a:fld>
            <a:endParaRPr lang="en-GB"/>
          </a:p>
        </p:txBody>
      </p:sp>
    </p:spTree>
    <p:extLst>
      <p:ext uri="{BB962C8B-B14F-4D97-AF65-F5344CB8AC3E}">
        <p14:creationId xmlns:p14="http://schemas.microsoft.com/office/powerpoint/2010/main" val="3878011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Edit </a:t>
            </a:r>
          </a:p>
        </p:txBody>
      </p:sp>
      <p:sp>
        <p:nvSpPr>
          <p:cNvPr id="4" name="Slide Number Placeholder 3"/>
          <p:cNvSpPr>
            <a:spLocks noGrp="1"/>
          </p:cNvSpPr>
          <p:nvPr>
            <p:ph type="sldNum" sz="quarter" idx="5"/>
          </p:nvPr>
        </p:nvSpPr>
        <p:spPr/>
        <p:txBody>
          <a:bodyPr/>
          <a:lstStyle/>
          <a:p>
            <a:fld id="{E616C140-A259-4E6C-AFD7-3056F6D90CCA}" type="slidenum">
              <a:rPr lang="en-GB" smtClean="0"/>
              <a:t>17</a:t>
            </a:fld>
            <a:endParaRPr lang="en-GB"/>
          </a:p>
        </p:txBody>
      </p:sp>
    </p:spTree>
    <p:extLst>
      <p:ext uri="{BB962C8B-B14F-4D97-AF65-F5344CB8AC3E}">
        <p14:creationId xmlns:p14="http://schemas.microsoft.com/office/powerpoint/2010/main" val="112254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May 2023 we introduced our behaviour curriculum  - we introduced slow walking PETS, star listening  and this has had an impact in class learning time. However,  in June 2024 we reviewed the curriculum and strategies with the children and staff.  The pupils and staff agreed that we needed more visuals to help the children see where their behaviour was. We worked with the children and developed the cloud system. </a:t>
            </a:r>
          </a:p>
          <a:p>
            <a:r>
              <a:rPr lang="en-GB" dirty="0"/>
              <a:t>Every child starts everyday on the heart – these represent out heart values of hardworking, enthusiastic, aspirational, respectfulness and togetherness.  This is the least we expect off every child. </a:t>
            </a:r>
          </a:p>
          <a:p>
            <a:r>
              <a:rPr lang="en-GB" dirty="0"/>
              <a:t>The start is for exceptional behaviour – always on the heart, helping others, going above and beyond in politeness, effort, care or the school and care of others. </a:t>
            </a:r>
          </a:p>
          <a:p>
            <a:r>
              <a:rPr lang="en-GB" dirty="0"/>
              <a:t>Explain the clouds </a:t>
            </a:r>
          </a:p>
          <a:p>
            <a:r>
              <a:rPr lang="en-GB" dirty="0"/>
              <a:t>Straight to blue for calling a name</a:t>
            </a:r>
          </a:p>
          <a:p>
            <a:r>
              <a:rPr lang="en-GB" dirty="0"/>
              <a:t>Straight to red for hurting others </a:t>
            </a:r>
          </a:p>
          <a:p>
            <a:r>
              <a:rPr lang="en-GB" dirty="0"/>
              <a:t>Three reds and SLT becomes involved and a behaviour plan is created. </a:t>
            </a:r>
          </a:p>
          <a:p>
            <a:r>
              <a:rPr lang="en-GB" dirty="0"/>
              <a:t>Racist and homophobic incidents will automatically involve SLT. </a:t>
            </a:r>
          </a:p>
          <a:p>
            <a:endParaRPr lang="en-GB" dirty="0"/>
          </a:p>
        </p:txBody>
      </p:sp>
      <p:sp>
        <p:nvSpPr>
          <p:cNvPr id="4" name="Slide Number Placeholder 3"/>
          <p:cNvSpPr>
            <a:spLocks noGrp="1"/>
          </p:cNvSpPr>
          <p:nvPr>
            <p:ph type="sldNum" sz="quarter" idx="5"/>
          </p:nvPr>
        </p:nvSpPr>
        <p:spPr/>
        <p:txBody>
          <a:bodyPr/>
          <a:lstStyle/>
          <a:p>
            <a:fld id="{E616C140-A259-4E6C-AFD7-3056F6D90CCA}" type="slidenum">
              <a:rPr lang="en-GB" smtClean="0"/>
              <a:t>2</a:t>
            </a:fld>
            <a:endParaRPr lang="en-GB"/>
          </a:p>
        </p:txBody>
      </p:sp>
    </p:spTree>
    <p:extLst>
      <p:ext uri="{BB962C8B-B14F-4D97-AF65-F5344CB8AC3E}">
        <p14:creationId xmlns:p14="http://schemas.microsoft.com/office/powerpoint/2010/main" val="408869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Last year, we worked with a parent party, staff and governors to have a new communication policy.  This was to reduce frustration of Dojo messages being missed and so at all times a second person had oversight of messages coming into school. </a:t>
            </a:r>
          </a:p>
          <a:p>
            <a:r>
              <a:rPr lang="en-GB" dirty="0"/>
              <a:t>Arbor is a full communication system. You can send messages and teachers can send messages. Messages sent to the office  will be acknowledged and are passed onto the member of staff the same day.  If it is an urgent matter, the class teacher will get back to you however if it is non- urgent the class teacher has three days to respond. </a:t>
            </a:r>
          </a:p>
          <a:p>
            <a:endParaRPr lang="en-GB" dirty="0"/>
          </a:p>
          <a:p>
            <a:r>
              <a:rPr lang="en-GB" dirty="0"/>
              <a:t>Newsletters are sent out every month via email and placed on the website under newsletters.  These give you important information regarding what is happening or happened in school and had a diary dates page which is updated monthly. </a:t>
            </a:r>
          </a:p>
          <a:p>
            <a:endParaRPr lang="en-GB" dirty="0"/>
          </a:p>
          <a:p>
            <a:r>
              <a:rPr lang="en-GB" dirty="0"/>
              <a:t>Please do check ARBOR for messages. </a:t>
            </a:r>
          </a:p>
        </p:txBody>
      </p:sp>
      <p:sp>
        <p:nvSpPr>
          <p:cNvPr id="4" name="Slide Number Placeholder 3"/>
          <p:cNvSpPr>
            <a:spLocks noGrp="1"/>
          </p:cNvSpPr>
          <p:nvPr>
            <p:ph type="sldNum" sz="quarter" idx="5"/>
          </p:nvPr>
        </p:nvSpPr>
        <p:spPr/>
        <p:txBody>
          <a:bodyPr/>
          <a:lstStyle/>
          <a:p>
            <a:fld id="{E616C140-A259-4E6C-AFD7-3056F6D90CCA}" type="slidenum">
              <a:rPr lang="en-GB" smtClean="0"/>
              <a:t>3</a:t>
            </a:fld>
            <a:endParaRPr lang="en-GB"/>
          </a:p>
        </p:txBody>
      </p:sp>
    </p:spTree>
    <p:extLst>
      <p:ext uri="{BB962C8B-B14F-4D97-AF65-F5344CB8AC3E}">
        <p14:creationId xmlns:p14="http://schemas.microsoft.com/office/powerpoint/2010/main" val="1710916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what are your main topics during the year in here. </a:t>
            </a:r>
          </a:p>
        </p:txBody>
      </p:sp>
      <p:sp>
        <p:nvSpPr>
          <p:cNvPr id="4" name="Slide Number Placeholder 3"/>
          <p:cNvSpPr>
            <a:spLocks noGrp="1"/>
          </p:cNvSpPr>
          <p:nvPr>
            <p:ph type="sldNum" sz="quarter" idx="5"/>
          </p:nvPr>
        </p:nvSpPr>
        <p:spPr/>
        <p:txBody>
          <a:bodyPr/>
          <a:lstStyle/>
          <a:p>
            <a:fld id="{E616C140-A259-4E6C-AFD7-3056F6D90CCA}" type="slidenum">
              <a:rPr lang="en-GB" smtClean="0"/>
              <a:t>4</a:t>
            </a:fld>
            <a:endParaRPr lang="en-GB"/>
          </a:p>
        </p:txBody>
      </p:sp>
    </p:spTree>
    <p:extLst>
      <p:ext uri="{BB962C8B-B14F-4D97-AF65-F5344CB8AC3E}">
        <p14:creationId xmlns:p14="http://schemas.microsoft.com/office/powerpoint/2010/main" val="2667112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snips of your OWN overview. Explain that this can be found on your class page and that further information can be found on the curriculum pages.</a:t>
            </a:r>
          </a:p>
        </p:txBody>
      </p:sp>
      <p:sp>
        <p:nvSpPr>
          <p:cNvPr id="4" name="Slide Number Placeholder 3"/>
          <p:cNvSpPr>
            <a:spLocks noGrp="1"/>
          </p:cNvSpPr>
          <p:nvPr>
            <p:ph type="sldNum" sz="quarter" idx="5"/>
          </p:nvPr>
        </p:nvSpPr>
        <p:spPr/>
        <p:txBody>
          <a:bodyPr/>
          <a:lstStyle/>
          <a:p>
            <a:fld id="{E616C140-A259-4E6C-AFD7-3056F6D90CCA}" type="slidenum">
              <a:rPr lang="en-GB" smtClean="0"/>
              <a:t>5</a:t>
            </a:fld>
            <a:endParaRPr lang="en-GB"/>
          </a:p>
        </p:txBody>
      </p:sp>
    </p:spTree>
    <p:extLst>
      <p:ext uri="{BB962C8B-B14F-4D97-AF65-F5344CB8AC3E}">
        <p14:creationId xmlns:p14="http://schemas.microsoft.com/office/powerpoint/2010/main" val="4095899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616C140-A259-4E6C-AFD7-3056F6D90CCA}" type="slidenum">
              <a:rPr lang="en-GB" smtClean="0"/>
              <a:t>6</a:t>
            </a:fld>
            <a:endParaRPr lang="en-GB"/>
          </a:p>
        </p:txBody>
      </p:sp>
    </p:spTree>
    <p:extLst>
      <p:ext uri="{BB962C8B-B14F-4D97-AF65-F5344CB8AC3E}">
        <p14:creationId xmlns:p14="http://schemas.microsoft.com/office/powerpoint/2010/main" val="212623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a:p>
            <a:r>
              <a:rPr lang="en-GB" dirty="0"/>
              <a:t>We are currently working on parent guides for each year group which will be shared on the schools website. </a:t>
            </a:r>
          </a:p>
          <a:p>
            <a:endParaRPr lang="en-GB" dirty="0"/>
          </a:p>
          <a:p>
            <a:r>
              <a:rPr lang="en-GB" dirty="0"/>
              <a:t>Explain that the all pupil voice and a national survey completed by the Children’s commissioner has clearly demonstrated that they pupils want to learn more about world faiths too. </a:t>
            </a:r>
          </a:p>
        </p:txBody>
      </p:sp>
      <p:sp>
        <p:nvSpPr>
          <p:cNvPr id="4" name="Slide Number Placeholder 3"/>
          <p:cNvSpPr>
            <a:spLocks noGrp="1"/>
          </p:cNvSpPr>
          <p:nvPr>
            <p:ph type="sldNum" sz="quarter" idx="5"/>
          </p:nvPr>
        </p:nvSpPr>
        <p:spPr/>
        <p:txBody>
          <a:bodyPr/>
          <a:lstStyle/>
          <a:p>
            <a:fld id="{E616C140-A259-4E6C-AFD7-3056F6D90CCA}" type="slidenum">
              <a:rPr lang="en-GB" smtClean="0"/>
              <a:t>7</a:t>
            </a:fld>
            <a:endParaRPr lang="en-GB"/>
          </a:p>
        </p:txBody>
      </p:sp>
    </p:spTree>
    <p:extLst>
      <p:ext uri="{BB962C8B-B14F-4D97-AF65-F5344CB8AC3E}">
        <p14:creationId xmlns:p14="http://schemas.microsoft.com/office/powerpoint/2010/main" val="965574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a lesson looks and feels like – resources we use – importance of problem solving and reasoning every lesson </a:t>
            </a:r>
          </a:p>
          <a:p>
            <a:r>
              <a:rPr lang="en-GB" dirty="0"/>
              <a:t>Edit where needed for year group/ phase. </a:t>
            </a:r>
          </a:p>
        </p:txBody>
      </p:sp>
      <p:sp>
        <p:nvSpPr>
          <p:cNvPr id="4" name="Slide Number Placeholder 3"/>
          <p:cNvSpPr>
            <a:spLocks noGrp="1"/>
          </p:cNvSpPr>
          <p:nvPr>
            <p:ph type="sldNum" sz="quarter" idx="5"/>
          </p:nvPr>
        </p:nvSpPr>
        <p:spPr/>
        <p:txBody>
          <a:bodyPr/>
          <a:lstStyle/>
          <a:p>
            <a:fld id="{E616C140-A259-4E6C-AFD7-3056F6D90CCA}" type="slidenum">
              <a:rPr lang="en-GB" smtClean="0"/>
              <a:t>8</a:t>
            </a:fld>
            <a:endParaRPr lang="en-GB"/>
          </a:p>
        </p:txBody>
      </p:sp>
    </p:spTree>
    <p:extLst>
      <p:ext uri="{BB962C8B-B14F-4D97-AF65-F5344CB8AC3E}">
        <p14:creationId xmlns:p14="http://schemas.microsoft.com/office/powerpoint/2010/main" val="1687909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in snips of your OWN overview. Explain that this can be found on your class page and that further information can be found on the curriculum pages.</a:t>
            </a:r>
          </a:p>
        </p:txBody>
      </p:sp>
      <p:sp>
        <p:nvSpPr>
          <p:cNvPr id="4" name="Slide Number Placeholder 3"/>
          <p:cNvSpPr>
            <a:spLocks noGrp="1"/>
          </p:cNvSpPr>
          <p:nvPr>
            <p:ph type="sldNum" sz="quarter" idx="5"/>
          </p:nvPr>
        </p:nvSpPr>
        <p:spPr/>
        <p:txBody>
          <a:bodyPr/>
          <a:lstStyle/>
          <a:p>
            <a:fld id="{E616C140-A259-4E6C-AFD7-3056F6D90CCA}" type="slidenum">
              <a:rPr lang="en-GB" smtClean="0"/>
              <a:t>10</a:t>
            </a:fld>
            <a:endParaRPr lang="en-GB"/>
          </a:p>
        </p:txBody>
      </p:sp>
    </p:spTree>
    <p:extLst>
      <p:ext uri="{BB962C8B-B14F-4D97-AF65-F5344CB8AC3E}">
        <p14:creationId xmlns:p14="http://schemas.microsoft.com/office/powerpoint/2010/main" val="4259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sv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10" Type="http://schemas.openxmlformats.org/officeDocument/2006/relationships/image" Target="../media/image8.png"/><Relationship Id="rId19" Type="http://schemas.openxmlformats.org/officeDocument/2006/relationships/image" Target="../media/image17.svg"/><Relationship Id="rId4" Type="http://schemas.openxmlformats.org/officeDocument/2006/relationships/image" Target="../media/image2.png"/><Relationship Id="rId9" Type="http://schemas.openxmlformats.org/officeDocument/2006/relationships/image" Target="../media/image7.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jpeg"/><Relationship Id="rId7" Type="http://schemas.openxmlformats.org/officeDocument/2006/relationships/image" Target="../media/image7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hyperlink" Target="http://www.google.co.uk/url?sa=i&amp;rct=j&amp;q=&amp;esrc=s&amp;source=images&amp;cd=&amp;cad=rja&amp;uact=8&amp;ved=0CAcQjRxqFQoTCMHD85eDi8kCFUJKFAodSTQMCw&amp;url=http%3A%2F%2Fwww.hortonparkprimary.co.uk%2Findex.php%2Fkidszone%2Fnumicon10&amp;psig=AFQjCNHtCzK-JTrqPbbCHKC39ZaeurxcRw&amp;ust=1447422470372512" TargetMode="External"/><Relationship Id="rId9" Type="http://schemas.openxmlformats.org/officeDocument/2006/relationships/image" Target="../media/image73.png"/></Relationships>
</file>

<file path=ppt/slides/_rels/slide1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48.svg"/></Relationships>
</file>

<file path=ppt/slides/_rels/slide12.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53.svg"/><Relationship Id="rId3" Type="http://schemas.openxmlformats.org/officeDocument/2006/relationships/image" Target="../media/image45.png"/><Relationship Id="rId7" Type="http://schemas.openxmlformats.org/officeDocument/2006/relationships/image" Target="../media/image77.png"/><Relationship Id="rId12" Type="http://schemas.openxmlformats.org/officeDocument/2006/relationships/image" Target="../media/image52.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1.svg"/><Relationship Id="rId5" Type="http://schemas.openxmlformats.org/officeDocument/2006/relationships/image" Target="../media/image47.png"/><Relationship Id="rId10" Type="http://schemas.openxmlformats.org/officeDocument/2006/relationships/image" Target="../media/image50.png"/><Relationship Id="rId4" Type="http://schemas.openxmlformats.org/officeDocument/2006/relationships/image" Target="../media/image46.svg"/><Relationship Id="rId9"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3.svg"/><Relationship Id="rId3" Type="http://schemas.openxmlformats.org/officeDocument/2006/relationships/image" Target="../media/image45.png"/><Relationship Id="rId7" Type="http://schemas.openxmlformats.org/officeDocument/2006/relationships/image" Target="../media/image56.png"/><Relationship Id="rId12"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81.svg"/><Relationship Id="rId5" Type="http://schemas.openxmlformats.org/officeDocument/2006/relationships/image" Target="../media/image54.png"/><Relationship Id="rId15" Type="http://schemas.openxmlformats.org/officeDocument/2006/relationships/image" Target="../media/image65.svg"/><Relationship Id="rId10" Type="http://schemas.openxmlformats.org/officeDocument/2006/relationships/image" Target="../media/image80.png"/><Relationship Id="rId4" Type="http://schemas.openxmlformats.org/officeDocument/2006/relationships/image" Target="../media/image46.svg"/><Relationship Id="rId9" Type="http://schemas.openxmlformats.org/officeDocument/2006/relationships/image" Target="../media/image79.png"/><Relationship Id="rId14"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4.png"/><Relationship Id="rId3" Type="http://schemas.openxmlformats.org/officeDocument/2006/relationships/image" Target="../media/image45.png"/><Relationship Id="rId7" Type="http://schemas.openxmlformats.org/officeDocument/2006/relationships/image" Target="../media/image77.png"/><Relationship Id="rId12" Type="http://schemas.openxmlformats.org/officeDocument/2006/relationships/image" Target="../media/image76.svg"/><Relationship Id="rId2" Type="http://schemas.openxmlformats.org/officeDocument/2006/relationships/notesSlide" Target="../notesSlides/notesSlide13.xml"/><Relationship Id="rId16"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75.png"/><Relationship Id="rId5" Type="http://schemas.openxmlformats.org/officeDocument/2006/relationships/image" Target="../media/image47.png"/><Relationship Id="rId15" Type="http://schemas.openxmlformats.org/officeDocument/2006/relationships/image" Target="../media/image86.png"/><Relationship Id="rId10" Type="http://schemas.openxmlformats.org/officeDocument/2006/relationships/image" Target="../media/image83.svg"/><Relationship Id="rId4" Type="http://schemas.openxmlformats.org/officeDocument/2006/relationships/image" Target="../media/image46.svg"/><Relationship Id="rId9" Type="http://schemas.openxmlformats.org/officeDocument/2006/relationships/image" Target="../media/image82.png"/><Relationship Id="rId14" Type="http://schemas.openxmlformats.org/officeDocument/2006/relationships/image" Target="../media/image85.svg"/></Relationships>
</file>

<file path=ppt/slides/_rels/slide1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7.xml"/><Relationship Id="rId4" Type="http://schemas.openxmlformats.org/officeDocument/2006/relationships/image" Target="../media/image90.png"/></Relationships>
</file>

<file path=ppt/slides/_rels/slide1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56.png"/><Relationship Id="rId7"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57.svg"/></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2.svg"/><Relationship Id="rId7" Type="http://schemas.openxmlformats.org/officeDocument/2006/relationships/image" Target="../media/image96.svg"/><Relationship Id="rId2" Type="http://schemas.openxmlformats.org/officeDocument/2006/relationships/image" Target="../media/image9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98.svg"/><Relationship Id="rId5" Type="http://schemas.openxmlformats.org/officeDocument/2006/relationships/image" Target="../media/image94.svg"/><Relationship Id="rId10" Type="http://schemas.openxmlformats.org/officeDocument/2006/relationships/image" Target="../media/image97.png"/><Relationship Id="rId4" Type="http://schemas.openxmlformats.org/officeDocument/2006/relationships/image" Target="../media/image93.png"/><Relationship Id="rId9" Type="http://schemas.openxmlformats.org/officeDocument/2006/relationships/image" Target="../media/image38.svg"/></Relationships>
</file>

<file path=ppt/slides/_rels/slide2.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39.pn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svg"/><Relationship Id="rId2" Type="http://schemas.openxmlformats.org/officeDocument/2006/relationships/notesSlide" Target="../notesSlides/notesSlide4.xml"/><Relationship Id="rId16"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32.svg"/><Relationship Id="rId11" Type="http://schemas.openxmlformats.org/officeDocument/2006/relationships/image" Target="../media/image37.png"/><Relationship Id="rId5" Type="http://schemas.openxmlformats.org/officeDocument/2006/relationships/image" Target="../media/image31.png"/><Relationship Id="rId15" Type="http://schemas.openxmlformats.org/officeDocument/2006/relationships/image" Target="../media/image41.jpe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40.svg"/></Relationships>
</file>

<file path=ppt/slides/_rels/slide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8.svg"/><Relationship Id="rId11" Type="http://schemas.openxmlformats.org/officeDocument/2006/relationships/image" Target="../media/image53.sv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svg"/><Relationship Id="rId9" Type="http://schemas.openxmlformats.org/officeDocument/2006/relationships/image" Target="../media/image51.svg"/></Relationships>
</file>

<file path=ppt/slides/_rels/slide8.xml.rels><?xml version="1.0" encoding="UTF-8" standalone="yes"?>
<Relationships xmlns="http://schemas.openxmlformats.org/package/2006/relationships"><Relationship Id="rId8" Type="http://schemas.openxmlformats.org/officeDocument/2006/relationships/image" Target="../media/image57.svg"/><Relationship Id="rId13" Type="http://schemas.openxmlformats.org/officeDocument/2006/relationships/image" Target="../media/image62.png"/><Relationship Id="rId3" Type="http://schemas.openxmlformats.org/officeDocument/2006/relationships/image" Target="../media/image45.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8.xml"/><Relationship Id="rId16"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svg"/><Relationship Id="rId4" Type="http://schemas.openxmlformats.org/officeDocument/2006/relationships/image" Target="../media/image46.svg"/><Relationship Id="rId9" Type="http://schemas.openxmlformats.org/officeDocument/2006/relationships/image" Target="../media/image58.png"/><Relationship Id="rId14" Type="http://schemas.openxmlformats.org/officeDocument/2006/relationships/image" Target="../media/image63.svg"/></Relationships>
</file>

<file path=ppt/slides/_rels/slide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18" name="Picture 17" descr="A black and white shield with a cross and heart&#10;&#10;Description automatically generated">
            <a:extLst>
              <a:ext uri="{FF2B5EF4-FFF2-40B4-BE49-F238E27FC236}">
                <a16:creationId xmlns:a16="http://schemas.microsoft.com/office/drawing/2014/main" id="{E3FE096C-5822-7886-091E-7363DCC5D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71409" y="7126162"/>
            <a:ext cx="3016591" cy="2833767"/>
          </a:xfrm>
          <a:prstGeom prst="rect">
            <a:avLst/>
          </a:prstGeom>
        </p:spPr>
      </p:pic>
      <p:grpSp>
        <p:nvGrpSpPr>
          <p:cNvPr id="2" name="Group 2"/>
          <p:cNvGrpSpPr/>
          <p:nvPr/>
        </p:nvGrpSpPr>
        <p:grpSpPr>
          <a:xfrm>
            <a:off x="-4186450" y="5465625"/>
            <a:ext cx="7985483" cy="6594112"/>
            <a:chOff x="0" y="0"/>
            <a:chExt cx="10647311" cy="8792149"/>
          </a:xfrm>
        </p:grpSpPr>
        <p:sp>
          <p:nvSpPr>
            <p:cNvPr id="3" name="Freeform 3"/>
            <p:cNvSpPr/>
            <p:nvPr/>
          </p:nvSpPr>
          <p:spPr>
            <a:xfrm rot="-1055697">
              <a:off x="740302" y="1237728"/>
              <a:ext cx="9166706" cy="6316694"/>
            </a:xfrm>
            <a:custGeom>
              <a:avLst/>
              <a:gdLst/>
              <a:ahLst/>
              <a:cxnLst/>
              <a:rect l="l" t="t" r="r" b="b"/>
              <a:pathLst>
                <a:path w="9166706" h="6316694">
                  <a:moveTo>
                    <a:pt x="0" y="0"/>
                  </a:moveTo>
                  <a:lnTo>
                    <a:pt x="9166706" y="0"/>
                  </a:lnTo>
                  <a:lnTo>
                    <a:pt x="9166706" y="6316693"/>
                  </a:lnTo>
                  <a:lnTo>
                    <a:pt x="0" y="631669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690495">
              <a:off x="5972426" y="1881504"/>
              <a:ext cx="3185376" cy="2942129"/>
            </a:xfrm>
            <a:custGeom>
              <a:avLst/>
              <a:gdLst/>
              <a:ahLst/>
              <a:cxnLst/>
              <a:rect l="l" t="t" r="r" b="b"/>
              <a:pathLst>
                <a:path w="3185376" h="2942129">
                  <a:moveTo>
                    <a:pt x="0" y="0"/>
                  </a:moveTo>
                  <a:lnTo>
                    <a:pt x="3185376" y="0"/>
                  </a:lnTo>
                  <a:lnTo>
                    <a:pt x="3185376" y="2942129"/>
                  </a:lnTo>
                  <a:lnTo>
                    <a:pt x="0" y="29421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6785449" y="2636829"/>
              <a:ext cx="1559331" cy="1516804"/>
            </a:xfrm>
            <a:custGeom>
              <a:avLst/>
              <a:gdLst/>
              <a:ahLst/>
              <a:cxnLst/>
              <a:rect l="l" t="t" r="r" b="b"/>
              <a:pathLst>
                <a:path w="1559331" h="1516804">
                  <a:moveTo>
                    <a:pt x="0" y="0"/>
                  </a:moveTo>
                  <a:lnTo>
                    <a:pt x="1559331" y="0"/>
                  </a:lnTo>
                  <a:lnTo>
                    <a:pt x="1559331" y="1516804"/>
                  </a:lnTo>
                  <a:lnTo>
                    <a:pt x="0" y="151680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sp>
        <p:nvSpPr>
          <p:cNvPr id="6" name="Freeform 6"/>
          <p:cNvSpPr/>
          <p:nvPr/>
        </p:nvSpPr>
        <p:spPr>
          <a:xfrm rot="-5400000" flipH="1">
            <a:off x="4682159" y="-908083"/>
            <a:ext cx="8229600" cy="12538172"/>
          </a:xfrm>
          <a:custGeom>
            <a:avLst/>
            <a:gdLst/>
            <a:ahLst/>
            <a:cxnLst/>
            <a:rect l="l" t="t" r="r" b="b"/>
            <a:pathLst>
              <a:path w="8229600" h="12538172">
                <a:moveTo>
                  <a:pt x="8229600" y="0"/>
                </a:moveTo>
                <a:lnTo>
                  <a:pt x="0" y="0"/>
                </a:lnTo>
                <a:lnTo>
                  <a:pt x="0" y="12538172"/>
                </a:lnTo>
                <a:lnTo>
                  <a:pt x="8229600" y="12538172"/>
                </a:lnTo>
                <a:lnTo>
                  <a:pt x="822960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rot="-8729098">
            <a:off x="14734806" y="6783951"/>
            <a:ext cx="3284227" cy="3039403"/>
          </a:xfrm>
          <a:custGeom>
            <a:avLst/>
            <a:gdLst/>
            <a:ahLst/>
            <a:cxnLst/>
            <a:rect l="l" t="t" r="r" b="b"/>
            <a:pathLst>
              <a:path w="3284227" h="3039403">
                <a:moveTo>
                  <a:pt x="0" y="0"/>
                </a:moveTo>
                <a:lnTo>
                  <a:pt x="3284228" y="0"/>
                </a:lnTo>
                <a:lnTo>
                  <a:pt x="3284228" y="3039403"/>
                </a:lnTo>
                <a:lnTo>
                  <a:pt x="0" y="303940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6414500" y="608074"/>
            <a:ext cx="5405536" cy="2263186"/>
          </a:xfrm>
          <a:prstGeom prst="rect">
            <a:avLst/>
          </a:prstGeom>
        </p:spPr>
        <p:txBody>
          <a:bodyPr lIns="0" tIns="0" rIns="0" bIns="0" rtlCol="0" anchor="t">
            <a:spAutoFit/>
          </a:bodyPr>
          <a:lstStyle/>
          <a:p>
            <a:pPr algn="ctr">
              <a:lnSpc>
                <a:spcPts val="8999"/>
              </a:lnSpc>
            </a:pPr>
            <a:r>
              <a:rPr lang="en-US" sz="7499" dirty="0">
                <a:solidFill>
                  <a:srgbClr val="5C67B6"/>
                </a:solidFill>
                <a:latin typeface="Fredoka"/>
                <a:ea typeface="Fredoka"/>
                <a:cs typeface="Fredoka"/>
                <a:sym typeface="Fredoka"/>
              </a:rPr>
              <a:t>Welcome to</a:t>
            </a:r>
          </a:p>
        </p:txBody>
      </p:sp>
      <p:sp>
        <p:nvSpPr>
          <p:cNvPr id="9" name="Freeform 9"/>
          <p:cNvSpPr/>
          <p:nvPr/>
        </p:nvSpPr>
        <p:spPr>
          <a:xfrm>
            <a:off x="7849867" y="2737726"/>
            <a:ext cx="2617571" cy="1499154"/>
          </a:xfrm>
          <a:custGeom>
            <a:avLst/>
            <a:gdLst/>
            <a:ahLst/>
            <a:cxnLst/>
            <a:rect l="l" t="t" r="r" b="b"/>
            <a:pathLst>
              <a:path w="2617571" h="1499154">
                <a:moveTo>
                  <a:pt x="0" y="0"/>
                </a:moveTo>
                <a:lnTo>
                  <a:pt x="2617571" y="0"/>
                </a:lnTo>
                <a:lnTo>
                  <a:pt x="2617571" y="1499154"/>
                </a:lnTo>
                <a:lnTo>
                  <a:pt x="0" y="149915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0" name="Freeform 10"/>
          <p:cNvSpPr/>
          <p:nvPr/>
        </p:nvSpPr>
        <p:spPr>
          <a:xfrm rot="1173119">
            <a:off x="14234643" y="-1044154"/>
            <a:ext cx="5350234" cy="5781195"/>
          </a:xfrm>
          <a:custGeom>
            <a:avLst/>
            <a:gdLst/>
            <a:ahLst/>
            <a:cxnLst/>
            <a:rect l="l" t="t" r="r" b="b"/>
            <a:pathLst>
              <a:path w="5350234" h="5781195">
                <a:moveTo>
                  <a:pt x="0" y="0"/>
                </a:moveTo>
                <a:lnTo>
                  <a:pt x="5350233" y="0"/>
                </a:lnTo>
                <a:lnTo>
                  <a:pt x="5350233" y="5781196"/>
                </a:lnTo>
                <a:lnTo>
                  <a:pt x="0" y="578119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sp>
      <p:sp>
        <p:nvSpPr>
          <p:cNvPr id="11" name="Freeform 11"/>
          <p:cNvSpPr/>
          <p:nvPr/>
        </p:nvSpPr>
        <p:spPr>
          <a:xfrm>
            <a:off x="490910" y="555457"/>
            <a:ext cx="1907151" cy="2394824"/>
          </a:xfrm>
          <a:custGeom>
            <a:avLst/>
            <a:gdLst/>
            <a:ahLst/>
            <a:cxnLst/>
            <a:rect l="l" t="t" r="r" b="b"/>
            <a:pathLst>
              <a:path w="1907151" h="2394824">
                <a:moveTo>
                  <a:pt x="0" y="0"/>
                </a:moveTo>
                <a:lnTo>
                  <a:pt x="1907151" y="0"/>
                </a:lnTo>
                <a:lnTo>
                  <a:pt x="1907151" y="2394825"/>
                </a:lnTo>
                <a:lnTo>
                  <a:pt x="0" y="239482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sp>
      <p:sp>
        <p:nvSpPr>
          <p:cNvPr id="12" name="TextBox 12"/>
          <p:cNvSpPr txBox="1"/>
          <p:nvPr/>
        </p:nvSpPr>
        <p:spPr>
          <a:xfrm>
            <a:off x="3766844" y="4219665"/>
            <a:ext cx="10636471" cy="2282676"/>
          </a:xfrm>
          <a:prstGeom prst="rect">
            <a:avLst/>
          </a:prstGeom>
        </p:spPr>
        <p:txBody>
          <a:bodyPr lIns="0" tIns="0" rIns="0" bIns="0" rtlCol="0" anchor="t">
            <a:spAutoFit/>
          </a:bodyPr>
          <a:lstStyle/>
          <a:p>
            <a:pPr algn="ctr">
              <a:lnSpc>
                <a:spcPts val="8850"/>
              </a:lnSpc>
            </a:pPr>
            <a:r>
              <a:rPr lang="en-US" sz="7500" dirty="0">
                <a:solidFill>
                  <a:srgbClr val="5C67B6"/>
                </a:solidFill>
                <a:highlight>
                  <a:srgbClr val="FFFF00"/>
                </a:highlight>
                <a:latin typeface="Fredoka"/>
                <a:ea typeface="Fredoka"/>
                <a:cs typeface="Fredoka"/>
                <a:sym typeface="Fredoka"/>
              </a:rPr>
              <a:t>Year 2's </a:t>
            </a:r>
            <a:r>
              <a:rPr lang="en-US" sz="7500" dirty="0">
                <a:solidFill>
                  <a:srgbClr val="5C67B6"/>
                </a:solidFill>
                <a:latin typeface="Fredoka"/>
                <a:ea typeface="Fredoka"/>
                <a:cs typeface="Fredoka"/>
                <a:sym typeface="Fredoka"/>
              </a:rPr>
              <a:t>Parents Meeting!</a:t>
            </a:r>
          </a:p>
        </p:txBody>
      </p:sp>
      <p:sp>
        <p:nvSpPr>
          <p:cNvPr id="13" name="TextBox 13"/>
          <p:cNvSpPr txBox="1"/>
          <p:nvPr/>
        </p:nvSpPr>
        <p:spPr>
          <a:xfrm>
            <a:off x="2527872" y="6660616"/>
            <a:ext cx="8971854" cy="2577629"/>
          </a:xfrm>
          <a:prstGeom prst="rect">
            <a:avLst/>
          </a:prstGeom>
        </p:spPr>
        <p:txBody>
          <a:bodyPr wrap="square" lIns="0" tIns="0" rIns="0" bIns="0" rtlCol="0" anchor="t">
            <a:spAutoFit/>
          </a:bodyPr>
          <a:lstStyle/>
          <a:p>
            <a:pPr algn="l">
              <a:lnSpc>
                <a:spcPts val="6719"/>
              </a:lnSpc>
            </a:pPr>
            <a:r>
              <a:rPr lang="en-US" sz="4799" dirty="0">
                <a:solidFill>
                  <a:srgbClr val="5C67B6"/>
                </a:solidFill>
                <a:highlight>
                  <a:srgbClr val="FFFF00"/>
                </a:highlight>
                <a:latin typeface="Dekko"/>
                <a:ea typeface="Dekko"/>
                <a:cs typeface="Dekko"/>
                <a:sym typeface="Dekko"/>
              </a:rPr>
              <a:t>MRS HAYES – Monday and Tuesday</a:t>
            </a:r>
          </a:p>
          <a:p>
            <a:pPr algn="l">
              <a:lnSpc>
                <a:spcPts val="6719"/>
              </a:lnSpc>
            </a:pPr>
            <a:r>
              <a:rPr lang="en-US" sz="4799" dirty="0">
                <a:solidFill>
                  <a:srgbClr val="5C67B6"/>
                </a:solidFill>
                <a:highlight>
                  <a:srgbClr val="FFFF00"/>
                </a:highlight>
                <a:latin typeface="Dekko"/>
                <a:ea typeface="Dekko"/>
                <a:cs typeface="Dekko"/>
                <a:sym typeface="Dekko"/>
              </a:rPr>
              <a:t>MRS DAMES – Wednesday, Thursday am and Friday</a:t>
            </a:r>
          </a:p>
        </p:txBody>
      </p:sp>
      <p:sp>
        <p:nvSpPr>
          <p:cNvPr id="14" name="TextBox 14"/>
          <p:cNvSpPr txBox="1"/>
          <p:nvPr/>
        </p:nvSpPr>
        <p:spPr>
          <a:xfrm>
            <a:off x="11667089" y="6463168"/>
            <a:ext cx="3975198" cy="2577629"/>
          </a:xfrm>
          <a:prstGeom prst="rect">
            <a:avLst/>
          </a:prstGeom>
        </p:spPr>
        <p:txBody>
          <a:bodyPr lIns="0" tIns="0" rIns="0" bIns="0" rtlCol="0" anchor="t">
            <a:spAutoFit/>
          </a:bodyPr>
          <a:lstStyle/>
          <a:p>
            <a:pPr>
              <a:lnSpc>
                <a:spcPts val="6719"/>
              </a:lnSpc>
            </a:pPr>
            <a:r>
              <a:rPr lang="en-US" sz="4800" dirty="0">
                <a:solidFill>
                  <a:srgbClr val="5C67B6"/>
                </a:solidFill>
                <a:highlight>
                  <a:srgbClr val="FFFF00"/>
                </a:highlight>
                <a:latin typeface="Dekko"/>
                <a:ea typeface="Dekko"/>
                <a:cs typeface="Dekko"/>
                <a:sym typeface="Dekko"/>
              </a:rPr>
              <a:t>MISS FULFORD MRS OWEN (Thursday pm)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7" name="Picture 4" descr="concrete-1.jpg">
            <a:extLst>
              <a:ext uri="{FF2B5EF4-FFF2-40B4-BE49-F238E27FC236}">
                <a16:creationId xmlns:a16="http://schemas.microsoft.com/office/drawing/2014/main" id="{9D0D21F2-8211-435C-8E65-058D8DD4B2D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852" y="190500"/>
            <a:ext cx="70104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ttp://www.hortonparkprimary.co.uk/files/images/n1-4_2.png">
            <a:hlinkClick r:id="rId4"/>
            <a:extLst>
              <a:ext uri="{FF2B5EF4-FFF2-40B4-BE49-F238E27FC236}">
                <a16:creationId xmlns:a16="http://schemas.microsoft.com/office/drawing/2014/main" id="{432AECED-2C1C-410D-9A7A-B35B4B0599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5400" y="14378"/>
            <a:ext cx="5960748" cy="288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C759F1BB-628E-4922-BDAA-2A32C4FDADC8}"/>
              </a:ext>
            </a:extLst>
          </p:cNvPr>
          <p:cNvPicPr>
            <a:picLocks noChangeAspect="1"/>
          </p:cNvPicPr>
          <p:nvPr/>
        </p:nvPicPr>
        <p:blipFill>
          <a:blip r:embed="rId6"/>
          <a:stretch>
            <a:fillRect/>
          </a:stretch>
        </p:blipFill>
        <p:spPr>
          <a:xfrm>
            <a:off x="6248400" y="2936079"/>
            <a:ext cx="4880559" cy="4351547"/>
          </a:xfrm>
          <a:prstGeom prst="rect">
            <a:avLst/>
          </a:prstGeom>
        </p:spPr>
      </p:pic>
      <p:pic>
        <p:nvPicPr>
          <p:cNvPr id="10" name="Picture 2">
            <a:extLst>
              <a:ext uri="{FF2B5EF4-FFF2-40B4-BE49-F238E27FC236}">
                <a16:creationId xmlns:a16="http://schemas.microsoft.com/office/drawing/2014/main" id="{368BAA1D-AB77-466E-9F33-58F8D3EF54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519" y="2805007"/>
            <a:ext cx="5122548" cy="5122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65BAA76E-5B4E-4DB5-A8AC-1516B1023C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6028" y="8087453"/>
            <a:ext cx="4800600" cy="1914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a:extLst>
              <a:ext uri="{FF2B5EF4-FFF2-40B4-BE49-F238E27FC236}">
                <a16:creationId xmlns:a16="http://schemas.microsoft.com/office/drawing/2014/main" id="{0E17252C-C8DF-4E7C-9384-65CD1EA4BF1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51231"/>
          <a:stretch/>
        </p:blipFill>
        <p:spPr bwMode="auto">
          <a:xfrm>
            <a:off x="7374252" y="7287626"/>
            <a:ext cx="10099477" cy="2828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a:extLst>
              <a:ext uri="{FF2B5EF4-FFF2-40B4-BE49-F238E27FC236}">
                <a16:creationId xmlns:a16="http://schemas.microsoft.com/office/drawing/2014/main" id="{34C6F74A-8591-4E0F-ABA7-CC07DF946233}"/>
              </a:ext>
            </a:extLst>
          </p:cNvPr>
          <p:cNvPicPr>
            <a:picLocks noChangeAspect="1"/>
          </p:cNvPicPr>
          <p:nvPr/>
        </p:nvPicPr>
        <p:blipFill>
          <a:blip r:embed="rId10"/>
          <a:stretch>
            <a:fillRect/>
          </a:stretch>
        </p:blipFill>
        <p:spPr>
          <a:xfrm>
            <a:off x="12573000" y="3347496"/>
            <a:ext cx="5499093" cy="3732236"/>
          </a:xfrm>
          <a:prstGeom prst="rect">
            <a:avLst/>
          </a:prstGeom>
        </p:spPr>
      </p:pic>
    </p:spTree>
    <p:extLst>
      <p:ext uri="{BB962C8B-B14F-4D97-AF65-F5344CB8AC3E}">
        <p14:creationId xmlns:p14="http://schemas.microsoft.com/office/powerpoint/2010/main" val="2925016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9" name="TextBox 9"/>
          <p:cNvSpPr txBox="1"/>
          <p:nvPr/>
        </p:nvSpPr>
        <p:spPr>
          <a:xfrm>
            <a:off x="838200" y="552070"/>
            <a:ext cx="16235084" cy="795089"/>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PHONICS/SPELLING</a:t>
            </a:r>
          </a:p>
        </p:txBody>
      </p:sp>
      <p:sp>
        <p:nvSpPr>
          <p:cNvPr id="2" name="Rectangle 1">
            <a:extLst>
              <a:ext uri="{FF2B5EF4-FFF2-40B4-BE49-F238E27FC236}">
                <a16:creationId xmlns:a16="http://schemas.microsoft.com/office/drawing/2014/main" id="{750C6667-2251-44C9-9756-348E436E361C}"/>
              </a:ext>
            </a:extLst>
          </p:cNvPr>
          <p:cNvSpPr/>
          <p:nvPr/>
        </p:nvSpPr>
        <p:spPr>
          <a:xfrm>
            <a:off x="0" y="1943100"/>
            <a:ext cx="17073284" cy="6440225"/>
          </a:xfrm>
          <a:prstGeom prst="rect">
            <a:avLst/>
          </a:prstGeom>
        </p:spPr>
        <p:txBody>
          <a:bodyPr wrap="square">
            <a:spAutoFit/>
          </a:bodyPr>
          <a:lstStyle/>
          <a:p>
            <a:pPr marL="980723" lvl="1" indent="-490362">
              <a:lnSpc>
                <a:spcPts val="5450"/>
              </a:lnSpc>
              <a:buFont typeface="Arial"/>
              <a:buChar char="•"/>
            </a:pPr>
            <a:r>
              <a:rPr lang="en-US" sz="4542" dirty="0">
                <a:solidFill>
                  <a:srgbClr val="5C67B6"/>
                </a:solidFill>
                <a:latin typeface="Dekko"/>
                <a:ea typeface="Dekko"/>
                <a:cs typeface="Dekko"/>
                <a:sym typeface="Dekko"/>
              </a:rPr>
              <a:t>20 minute lesson daily following the Little </a:t>
            </a:r>
            <a:r>
              <a:rPr lang="en-US" sz="4542" dirty="0" err="1">
                <a:solidFill>
                  <a:srgbClr val="5C67B6"/>
                </a:solidFill>
                <a:latin typeface="Dekko"/>
                <a:ea typeface="Dekko"/>
                <a:cs typeface="Dekko"/>
                <a:sym typeface="Dekko"/>
              </a:rPr>
              <a:t>Wandle</a:t>
            </a:r>
            <a:r>
              <a:rPr lang="en-US" sz="4542" dirty="0">
                <a:solidFill>
                  <a:srgbClr val="5C67B6"/>
                </a:solidFill>
                <a:latin typeface="Dekko"/>
                <a:ea typeface="Dekko"/>
                <a:cs typeface="Dekko"/>
                <a:sym typeface="Dekko"/>
              </a:rPr>
              <a:t> scheme that the children have been </a:t>
            </a:r>
            <a:r>
              <a:rPr lang="en-US" sz="4542">
                <a:solidFill>
                  <a:srgbClr val="5C67B6"/>
                </a:solidFill>
                <a:latin typeface="Dekko"/>
                <a:ea typeface="Dekko"/>
                <a:cs typeface="Dekko"/>
                <a:sym typeface="Dekko"/>
              </a:rPr>
              <a:t>following in F2 and Year 1.</a:t>
            </a:r>
            <a:endParaRPr lang="en-US" sz="4542" dirty="0">
              <a:solidFill>
                <a:srgbClr val="5C67B6"/>
              </a:solidFill>
              <a:latin typeface="Dekko"/>
              <a:ea typeface="Dekko"/>
              <a:cs typeface="Dekko"/>
              <a:sym typeface="Dekko"/>
            </a:endParaRPr>
          </a:p>
          <a:p>
            <a:pPr marL="490361" lvl="1">
              <a:lnSpc>
                <a:spcPts val="5450"/>
              </a:lnSpc>
            </a:pPr>
            <a:r>
              <a:rPr lang="en-US" sz="4542" dirty="0">
                <a:solidFill>
                  <a:srgbClr val="5C67B6"/>
                </a:solidFill>
                <a:latin typeface="Dekko"/>
                <a:ea typeface="Dekko"/>
                <a:cs typeface="Dekko"/>
                <a:sym typeface="Dekko"/>
              </a:rPr>
              <a:t>Year 2 </a:t>
            </a:r>
          </a:p>
          <a:p>
            <a:pPr marL="980723" lvl="1" indent="-490362">
              <a:lnSpc>
                <a:spcPts val="5450"/>
              </a:lnSpc>
              <a:buFont typeface="Arial"/>
              <a:buChar char="•"/>
            </a:pPr>
            <a:r>
              <a:rPr lang="en-US" sz="4542" dirty="0">
                <a:solidFill>
                  <a:srgbClr val="5C67B6"/>
                </a:solidFill>
                <a:latin typeface="Dekko"/>
                <a:ea typeface="Dekko"/>
                <a:cs typeface="Dekko"/>
                <a:sym typeface="Dekko"/>
              </a:rPr>
              <a:t>Revise Phase 5</a:t>
            </a:r>
          </a:p>
          <a:p>
            <a:pPr marL="980723" lvl="1" indent="-490362">
              <a:lnSpc>
                <a:spcPts val="5450"/>
              </a:lnSpc>
              <a:buFont typeface="Arial"/>
              <a:buChar char="•"/>
            </a:pPr>
            <a:r>
              <a:rPr lang="en-US" sz="4542" dirty="0">
                <a:solidFill>
                  <a:srgbClr val="5C67B6"/>
                </a:solidFill>
                <a:latin typeface="Dekko"/>
                <a:ea typeface="Dekko"/>
                <a:cs typeface="Dekko"/>
                <a:sym typeface="Dekko"/>
              </a:rPr>
              <a:t>Bridging to  Spelling</a:t>
            </a:r>
          </a:p>
          <a:p>
            <a:pPr marL="980723" lvl="1" indent="-490362">
              <a:lnSpc>
                <a:spcPts val="5450"/>
              </a:lnSpc>
              <a:buFont typeface="Arial"/>
              <a:buChar char="•"/>
            </a:pPr>
            <a:r>
              <a:rPr lang="en-US" sz="4542" dirty="0">
                <a:solidFill>
                  <a:srgbClr val="5C67B6"/>
                </a:solidFill>
                <a:latin typeface="Dekko"/>
                <a:ea typeface="Dekko"/>
                <a:cs typeface="Dekko"/>
                <a:sym typeface="Dekko"/>
              </a:rPr>
              <a:t>Year 2 Spelling</a:t>
            </a:r>
          </a:p>
          <a:p>
            <a:pPr marL="980723" lvl="1" indent="-490362">
              <a:lnSpc>
                <a:spcPts val="5450"/>
              </a:lnSpc>
              <a:buFont typeface="Arial"/>
              <a:buChar char="•"/>
            </a:pPr>
            <a:endParaRPr lang="en-US" sz="4542" dirty="0">
              <a:solidFill>
                <a:srgbClr val="5C67B6"/>
              </a:solidFill>
              <a:latin typeface="Dekko"/>
              <a:ea typeface="Dekko"/>
              <a:cs typeface="Dekko"/>
              <a:sym typeface="Dekko"/>
            </a:endParaRPr>
          </a:p>
          <a:p>
            <a:pPr marL="490361" lvl="1">
              <a:lnSpc>
                <a:spcPts val="5450"/>
              </a:lnSpc>
            </a:pPr>
            <a:r>
              <a:rPr lang="en-US" sz="4542" dirty="0">
                <a:solidFill>
                  <a:srgbClr val="5C67B6"/>
                </a:solidFill>
                <a:latin typeface="Dekko"/>
                <a:ea typeface="Dekko"/>
                <a:cs typeface="Dekko"/>
                <a:sym typeface="Dekko"/>
              </a:rPr>
              <a:t>Spelling lists will be generated from the learning focus of phonic lessons.</a:t>
            </a:r>
          </a:p>
        </p:txBody>
      </p:sp>
      <p:sp>
        <p:nvSpPr>
          <p:cNvPr id="4" name="Freeform 3">
            <a:extLst>
              <a:ext uri="{FF2B5EF4-FFF2-40B4-BE49-F238E27FC236}">
                <a16:creationId xmlns:a16="http://schemas.microsoft.com/office/drawing/2014/main" id="{ABC1BBE8-E042-4B75-BBA8-3FBC7D4502C5}"/>
              </a:ext>
            </a:extLst>
          </p:cNvPr>
          <p:cNvSpPr/>
          <p:nvPr/>
        </p:nvSpPr>
        <p:spPr>
          <a:xfrm>
            <a:off x="14104921" y="3304169"/>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8">
            <a:extLst>
              <a:ext uri="{FF2B5EF4-FFF2-40B4-BE49-F238E27FC236}">
                <a16:creationId xmlns:a16="http://schemas.microsoft.com/office/drawing/2014/main" id="{A39A7349-3C52-4920-AF54-E33C5E8662BB}"/>
              </a:ext>
            </a:extLst>
          </p:cNvPr>
          <p:cNvSpPr/>
          <p:nvPr/>
        </p:nvSpPr>
        <p:spPr>
          <a:xfrm>
            <a:off x="14478000" y="3695700"/>
            <a:ext cx="1920898" cy="1668780"/>
          </a:xfrm>
          <a:custGeom>
            <a:avLst/>
            <a:gdLst/>
            <a:ahLst/>
            <a:cxnLst/>
            <a:rect l="l" t="t" r="r" b="b"/>
            <a:pathLst>
              <a:path w="1920898" h="1668780">
                <a:moveTo>
                  <a:pt x="0" y="0"/>
                </a:moveTo>
                <a:lnTo>
                  <a:pt x="1920898" y="0"/>
                </a:lnTo>
                <a:lnTo>
                  <a:pt x="1920898" y="1668780"/>
                </a:lnTo>
                <a:lnTo>
                  <a:pt x="0" y="16687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Tree>
    <p:extLst>
      <p:ext uri="{BB962C8B-B14F-4D97-AF65-F5344CB8AC3E}">
        <p14:creationId xmlns:p14="http://schemas.microsoft.com/office/powerpoint/2010/main" val="3466427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EDF7"/>
        </a:solidFill>
        <a:effectLst/>
      </p:bgPr>
    </p:bg>
    <p:spTree>
      <p:nvGrpSpPr>
        <p:cNvPr id="1" name=""/>
        <p:cNvGrpSpPr/>
        <p:nvPr/>
      </p:nvGrpSpPr>
      <p:grpSpPr>
        <a:xfrm>
          <a:off x="0" y="0"/>
          <a:ext cx="0" cy="0"/>
          <a:chOff x="0" y="0"/>
          <a:chExt cx="0" cy="0"/>
        </a:xfrm>
      </p:grpSpPr>
      <p:sp>
        <p:nvSpPr>
          <p:cNvPr id="2" name="Freeform 2"/>
          <p:cNvSpPr/>
          <p:nvPr/>
        </p:nvSpPr>
        <p:spPr>
          <a:xfrm>
            <a:off x="1826864" y="241224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207915" y="1117413"/>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4" name="Freeform 4"/>
          <p:cNvSpPr/>
          <p:nvPr/>
        </p:nvSpPr>
        <p:spPr>
          <a:xfrm>
            <a:off x="13801325"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 name="Freeform 5"/>
          <p:cNvSpPr/>
          <p:nvPr/>
        </p:nvSpPr>
        <p:spPr>
          <a:xfrm rot="5400000">
            <a:off x="15124334" y="-2540560"/>
            <a:ext cx="6321938" cy="6356610"/>
          </a:xfrm>
          <a:custGeom>
            <a:avLst/>
            <a:gdLst/>
            <a:ahLst/>
            <a:cxnLst/>
            <a:rect l="l" t="t" r="r" b="b"/>
            <a:pathLst>
              <a:path w="6321938" h="6356610">
                <a:moveTo>
                  <a:pt x="0" y="0"/>
                </a:moveTo>
                <a:lnTo>
                  <a:pt x="6321937" y="0"/>
                </a:lnTo>
                <a:lnTo>
                  <a:pt x="6321937"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a:off x="1995852" y="2632823"/>
            <a:ext cx="2273370" cy="2057400"/>
          </a:xfrm>
          <a:custGeom>
            <a:avLst/>
            <a:gdLst/>
            <a:ahLst/>
            <a:cxnLst/>
            <a:rect l="l" t="t" r="r" b="b"/>
            <a:pathLst>
              <a:path w="2273370" h="2057400">
                <a:moveTo>
                  <a:pt x="0" y="0"/>
                </a:moveTo>
                <a:lnTo>
                  <a:pt x="2273370" y="0"/>
                </a:lnTo>
                <a:lnTo>
                  <a:pt x="2273370" y="2057400"/>
                </a:lnTo>
                <a:lnTo>
                  <a:pt x="0" y="2057400"/>
                </a:lnTo>
                <a:lnTo>
                  <a:pt x="0" y="0"/>
                </a:lnTo>
                <a:close/>
              </a:path>
            </a:pathLst>
          </a:custGeom>
          <a:blipFill>
            <a:blip r:embed="rId9"/>
            <a:stretch>
              <a:fillRect/>
            </a:stretch>
          </a:blipFill>
        </p:spPr>
      </p:sp>
      <p:sp>
        <p:nvSpPr>
          <p:cNvPr id="7" name="Freeform 7"/>
          <p:cNvSpPr/>
          <p:nvPr/>
        </p:nvSpPr>
        <p:spPr>
          <a:xfrm>
            <a:off x="8389026" y="1445385"/>
            <a:ext cx="2249125" cy="1568765"/>
          </a:xfrm>
          <a:custGeom>
            <a:avLst/>
            <a:gdLst/>
            <a:ahLst/>
            <a:cxnLst/>
            <a:rect l="l" t="t" r="r" b="b"/>
            <a:pathLst>
              <a:path w="2249125" h="1568765">
                <a:moveTo>
                  <a:pt x="0" y="0"/>
                </a:moveTo>
                <a:lnTo>
                  <a:pt x="2249125" y="0"/>
                </a:lnTo>
                <a:lnTo>
                  <a:pt x="2249125" y="1568765"/>
                </a:lnTo>
                <a:lnTo>
                  <a:pt x="0" y="156876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8" name="Freeform 8"/>
          <p:cNvSpPr/>
          <p:nvPr/>
        </p:nvSpPr>
        <p:spPr>
          <a:xfrm>
            <a:off x="14012836" y="2513328"/>
            <a:ext cx="2198996" cy="2080800"/>
          </a:xfrm>
          <a:custGeom>
            <a:avLst/>
            <a:gdLst/>
            <a:ahLst/>
            <a:cxnLst/>
            <a:rect l="l" t="t" r="r" b="b"/>
            <a:pathLst>
              <a:path w="2198996" h="2080800">
                <a:moveTo>
                  <a:pt x="0" y="0"/>
                </a:moveTo>
                <a:lnTo>
                  <a:pt x="2198996" y="0"/>
                </a:lnTo>
                <a:lnTo>
                  <a:pt x="2198996" y="2080800"/>
                </a:lnTo>
                <a:lnTo>
                  <a:pt x="0" y="2080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9" name="TextBox 9"/>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a:solidFill>
                  <a:srgbClr val="5C67B6"/>
                </a:solidFill>
                <a:latin typeface="Fredoka"/>
                <a:ea typeface="Fredoka"/>
                <a:cs typeface="Fredoka"/>
                <a:sym typeface="Fredoka"/>
              </a:rPr>
              <a:t>READING</a:t>
            </a:r>
          </a:p>
        </p:txBody>
      </p:sp>
      <p:sp>
        <p:nvSpPr>
          <p:cNvPr id="10" name="TextBox 10"/>
          <p:cNvSpPr txBox="1"/>
          <p:nvPr/>
        </p:nvSpPr>
        <p:spPr>
          <a:xfrm>
            <a:off x="403049" y="5762995"/>
            <a:ext cx="6424277" cy="4039567"/>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Guided Reading groups.</a:t>
            </a:r>
          </a:p>
          <a:p>
            <a:pPr marL="804286" lvl="1" indent="-402143" algn="l">
              <a:lnSpc>
                <a:spcPts val="4470"/>
              </a:lnSpc>
              <a:buFont typeface="Arial"/>
              <a:buChar char="•"/>
            </a:pPr>
            <a:r>
              <a:rPr lang="en-US" sz="3725" dirty="0">
                <a:solidFill>
                  <a:srgbClr val="5C67B6"/>
                </a:solidFill>
                <a:latin typeface="Dekko"/>
                <a:ea typeface="Dekko"/>
                <a:cs typeface="Dekko"/>
                <a:sym typeface="Dekko"/>
              </a:rPr>
              <a:t>Children will read with an adult at least once a week.</a:t>
            </a:r>
          </a:p>
          <a:p>
            <a:pPr marL="804286" lvl="1" indent="-402143" algn="l">
              <a:lnSpc>
                <a:spcPts val="4470"/>
              </a:lnSpc>
              <a:buFont typeface="Arial"/>
              <a:buChar char="•"/>
            </a:pPr>
            <a:r>
              <a:rPr lang="en-US" sz="3725" dirty="0">
                <a:solidFill>
                  <a:srgbClr val="5C67B6"/>
                </a:solidFill>
                <a:latin typeface="Dekko"/>
                <a:ea typeface="Dekko"/>
                <a:cs typeface="Dekko"/>
                <a:sym typeface="Dekko"/>
              </a:rPr>
              <a:t>Reading will focus on decoding, prosody (expression) and comprehension.</a:t>
            </a:r>
          </a:p>
        </p:txBody>
      </p:sp>
      <p:sp>
        <p:nvSpPr>
          <p:cNvPr id="11" name="TextBox 11"/>
          <p:cNvSpPr txBox="1"/>
          <p:nvPr/>
        </p:nvSpPr>
        <p:spPr>
          <a:xfrm>
            <a:off x="5954129" y="4739761"/>
            <a:ext cx="6797332" cy="5193729"/>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Each week the home reading books are changed on a Wednesday.</a:t>
            </a:r>
          </a:p>
          <a:p>
            <a:pPr marL="804286" lvl="1" indent="-402143" algn="l">
              <a:lnSpc>
                <a:spcPts val="4470"/>
              </a:lnSpc>
              <a:buFont typeface="Arial"/>
              <a:buChar char="•"/>
            </a:pPr>
            <a:r>
              <a:rPr lang="en-US" sz="3725" dirty="0">
                <a:solidFill>
                  <a:srgbClr val="5C67B6"/>
                </a:solidFill>
                <a:latin typeface="Dekko"/>
                <a:ea typeface="Dekko"/>
                <a:cs typeface="Dekko"/>
                <a:sym typeface="Dekko"/>
              </a:rPr>
              <a:t>The children will have access to books for reading for pleasure during reading time and can bring one home for an adult to read with them.</a:t>
            </a:r>
          </a:p>
          <a:p>
            <a:pPr marL="804286" lvl="1" indent="-402143" algn="l">
              <a:lnSpc>
                <a:spcPts val="4470"/>
              </a:lnSpc>
              <a:buFont typeface="Arial"/>
              <a:buChar char="•"/>
            </a:pPr>
            <a:endParaRPr lang="en-US" sz="3725" dirty="0">
              <a:solidFill>
                <a:srgbClr val="5C67B6"/>
              </a:solidFill>
              <a:latin typeface="Dekko"/>
              <a:ea typeface="Dekko"/>
              <a:cs typeface="Dekko"/>
              <a:sym typeface="Dekko"/>
            </a:endParaRPr>
          </a:p>
        </p:txBody>
      </p:sp>
      <p:sp>
        <p:nvSpPr>
          <p:cNvPr id="13" name="TextBox 13"/>
          <p:cNvSpPr txBox="1"/>
          <p:nvPr/>
        </p:nvSpPr>
        <p:spPr>
          <a:xfrm>
            <a:off x="1068382" y="5099798"/>
            <a:ext cx="5222689" cy="481965"/>
          </a:xfrm>
          <a:prstGeom prst="rect">
            <a:avLst/>
          </a:prstGeom>
        </p:spPr>
        <p:txBody>
          <a:bodyPr lIns="0" tIns="0" rIns="0" bIns="0" rtlCol="0" anchor="t">
            <a:spAutoFit/>
          </a:bodyPr>
          <a:lstStyle/>
          <a:p>
            <a:pPr algn="l">
              <a:lnSpc>
                <a:spcPts val="3600"/>
              </a:lnSpc>
            </a:pPr>
            <a:r>
              <a:rPr lang="en-US" sz="3600">
                <a:solidFill>
                  <a:srgbClr val="5C67B6"/>
                </a:solidFill>
                <a:latin typeface="Fredoka"/>
                <a:ea typeface="Fredoka"/>
                <a:cs typeface="Fredoka"/>
                <a:sym typeface="Fredoka"/>
              </a:rPr>
              <a:t>Reading in school</a:t>
            </a:r>
          </a:p>
        </p:txBody>
      </p:sp>
      <p:sp>
        <p:nvSpPr>
          <p:cNvPr id="14" name="TextBox 14"/>
          <p:cNvSpPr txBox="1"/>
          <p:nvPr/>
        </p:nvSpPr>
        <p:spPr>
          <a:xfrm>
            <a:off x="7420274" y="3902940"/>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Home Reading  </a:t>
            </a:r>
          </a:p>
        </p:txBody>
      </p:sp>
      <p:sp>
        <p:nvSpPr>
          <p:cNvPr id="15" name="TextBox 15"/>
          <p:cNvSpPr txBox="1"/>
          <p:nvPr/>
        </p:nvSpPr>
        <p:spPr>
          <a:xfrm>
            <a:off x="13600487" y="5193568"/>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LOVE OF READING</a:t>
            </a:r>
          </a:p>
        </p:txBody>
      </p:sp>
      <p:sp>
        <p:nvSpPr>
          <p:cNvPr id="16" name="TextBox 11">
            <a:extLst>
              <a:ext uri="{FF2B5EF4-FFF2-40B4-BE49-F238E27FC236}">
                <a16:creationId xmlns:a16="http://schemas.microsoft.com/office/drawing/2014/main" id="{A45FC2B2-6FC3-476C-8E8D-A8911200D83F}"/>
              </a:ext>
            </a:extLst>
          </p:cNvPr>
          <p:cNvSpPr txBox="1"/>
          <p:nvPr/>
        </p:nvSpPr>
        <p:spPr>
          <a:xfrm>
            <a:off x="12611126" y="5893924"/>
            <a:ext cx="5997513" cy="3462486"/>
          </a:xfrm>
          <a:prstGeom prst="rect">
            <a:avLst/>
          </a:prstGeom>
        </p:spPr>
        <p:txBody>
          <a:bodyPr wrap="square" lIns="0" tIns="0" rIns="0" bIns="0" rtlCol="0" anchor="t">
            <a:spAutoFit/>
          </a:bodyPr>
          <a:lstStyle/>
          <a:p>
            <a:pPr marL="804286" lvl="1" indent="-402143">
              <a:lnSpc>
                <a:spcPts val="4470"/>
              </a:lnSpc>
              <a:buFont typeface="Arial"/>
              <a:buChar char="•"/>
            </a:pPr>
            <a:r>
              <a:rPr lang="en-US" sz="3725" dirty="0">
                <a:solidFill>
                  <a:srgbClr val="5C67B6"/>
                </a:solidFill>
                <a:latin typeface="Dekko"/>
                <a:ea typeface="Dekko"/>
                <a:cs typeface="Dekko"/>
                <a:sym typeface="Dekko"/>
              </a:rPr>
              <a:t>Read to your child.</a:t>
            </a:r>
          </a:p>
          <a:p>
            <a:pPr marL="804286" lvl="1" indent="-402143">
              <a:lnSpc>
                <a:spcPts val="4470"/>
              </a:lnSpc>
              <a:buFont typeface="Arial"/>
              <a:buChar char="•"/>
            </a:pPr>
            <a:r>
              <a:rPr lang="en-US" sz="3725" dirty="0">
                <a:solidFill>
                  <a:srgbClr val="5C67B6"/>
                </a:solidFill>
                <a:latin typeface="Dekko"/>
                <a:ea typeface="Dekko"/>
                <a:cs typeface="Dekko"/>
                <a:sym typeface="Dekko"/>
              </a:rPr>
              <a:t>Encourage your child to read and listen to them as often as possible.</a:t>
            </a:r>
          </a:p>
          <a:p>
            <a:pPr marL="804286" lvl="1" indent="-402143" algn="l">
              <a:lnSpc>
                <a:spcPts val="4470"/>
              </a:lnSpc>
              <a:buFont typeface="Arial"/>
              <a:buChar char="•"/>
            </a:pPr>
            <a:r>
              <a:rPr lang="en-US" sz="3725" dirty="0">
                <a:solidFill>
                  <a:srgbClr val="5C67B6"/>
                </a:solidFill>
                <a:latin typeface="Dekko"/>
                <a:ea typeface="Dekko"/>
                <a:cs typeface="Dekko"/>
                <a:sym typeface="Dekko"/>
              </a:rPr>
              <a:t>Visit a library.</a:t>
            </a:r>
          </a:p>
          <a:p>
            <a:pPr marL="804286" lvl="1" indent="-402143" algn="l">
              <a:lnSpc>
                <a:spcPts val="4470"/>
              </a:lnSpc>
              <a:buFont typeface="Arial"/>
              <a:buChar char="•"/>
            </a:pPr>
            <a:r>
              <a:rPr lang="en-US" sz="3725" dirty="0">
                <a:solidFill>
                  <a:srgbClr val="5C67B6"/>
                </a:solidFill>
                <a:latin typeface="Dekko"/>
                <a:ea typeface="Dekko"/>
                <a:cs typeface="Dekko"/>
                <a:sym typeface="Dekko"/>
              </a:rPr>
              <a:t>Read comics, recipes, </a:t>
            </a:r>
            <a:r>
              <a:rPr lang="en-US" sz="3725" dirty="0" err="1">
                <a:solidFill>
                  <a:srgbClr val="5C67B6"/>
                </a:solidFill>
                <a:latin typeface="Dekko"/>
                <a:ea typeface="Dekko"/>
                <a:cs typeface="Dekko"/>
                <a:sym typeface="Dekko"/>
              </a:rPr>
              <a:t>etc</a:t>
            </a:r>
            <a:endParaRPr lang="en-US" sz="3725" dirty="0">
              <a:solidFill>
                <a:srgbClr val="5C67B6"/>
              </a:solidFill>
              <a:latin typeface="Dekko"/>
              <a:ea typeface="Dekko"/>
              <a:cs typeface="Dekko"/>
              <a:sym typeface="Dekk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478824" y="1392678"/>
            <a:ext cx="3021530" cy="3032557"/>
          </a:xfrm>
          <a:custGeom>
            <a:avLst/>
            <a:gdLst/>
            <a:ahLst/>
            <a:cxnLst/>
            <a:rect l="l" t="t" r="r" b="b"/>
            <a:pathLst>
              <a:path w="3021530" h="3032557">
                <a:moveTo>
                  <a:pt x="0" y="0"/>
                </a:moveTo>
                <a:lnTo>
                  <a:pt x="3021530" y="0"/>
                </a:lnTo>
                <a:lnTo>
                  <a:pt x="3021530" y="3032558"/>
                </a:lnTo>
                <a:lnTo>
                  <a:pt x="0" y="3032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7396946" y="1080139"/>
            <a:ext cx="3184286" cy="3195907"/>
          </a:xfrm>
          <a:custGeom>
            <a:avLst/>
            <a:gdLst/>
            <a:ahLst/>
            <a:cxnLst/>
            <a:rect l="l" t="t" r="r" b="b"/>
            <a:pathLst>
              <a:path w="3184286" h="3195907">
                <a:moveTo>
                  <a:pt x="0" y="0"/>
                </a:moveTo>
                <a:lnTo>
                  <a:pt x="3184286" y="0"/>
                </a:lnTo>
                <a:lnTo>
                  <a:pt x="3184286" y="3195907"/>
                </a:lnTo>
                <a:lnTo>
                  <a:pt x="0" y="31959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698207" y="1746775"/>
            <a:ext cx="2227581" cy="1887875"/>
          </a:xfrm>
          <a:custGeom>
            <a:avLst/>
            <a:gdLst/>
            <a:ahLst/>
            <a:cxnLst/>
            <a:rect l="l" t="t" r="r" b="b"/>
            <a:pathLst>
              <a:path w="2227581" h="1887875">
                <a:moveTo>
                  <a:pt x="0" y="0"/>
                </a:moveTo>
                <a:lnTo>
                  <a:pt x="2227581" y="0"/>
                </a:lnTo>
                <a:lnTo>
                  <a:pt x="2227581" y="1887875"/>
                </a:lnTo>
                <a:lnTo>
                  <a:pt x="0" y="1887875"/>
                </a:lnTo>
                <a:lnTo>
                  <a:pt x="0" y="0"/>
                </a:lnTo>
                <a:close/>
              </a:path>
            </a:pathLst>
          </a:custGeom>
          <a:blipFill>
            <a:blip r:embed="rId9"/>
            <a:stretch>
              <a:fillRect/>
            </a:stretch>
          </a:blipFill>
        </p:spPr>
      </p:sp>
      <p:sp>
        <p:nvSpPr>
          <p:cNvPr id="6" name="Freeform 6"/>
          <p:cNvSpPr/>
          <p:nvPr/>
        </p:nvSpPr>
        <p:spPr>
          <a:xfrm>
            <a:off x="7890271" y="1376808"/>
            <a:ext cx="2515629" cy="2305231"/>
          </a:xfrm>
          <a:custGeom>
            <a:avLst/>
            <a:gdLst/>
            <a:ahLst/>
            <a:cxnLst/>
            <a:rect l="l" t="t" r="r" b="b"/>
            <a:pathLst>
              <a:path w="2515629" h="2305231">
                <a:moveTo>
                  <a:pt x="0" y="0"/>
                </a:moveTo>
                <a:lnTo>
                  <a:pt x="2515629" y="0"/>
                </a:lnTo>
                <a:lnTo>
                  <a:pt x="2515629" y="2305231"/>
                </a:lnTo>
                <a:lnTo>
                  <a:pt x="0" y="23052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TextBox 7"/>
          <p:cNvSpPr txBox="1"/>
          <p:nvPr/>
        </p:nvSpPr>
        <p:spPr>
          <a:xfrm>
            <a:off x="730654" y="477983"/>
            <a:ext cx="16235084" cy="824230"/>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WRITING</a:t>
            </a:r>
          </a:p>
        </p:txBody>
      </p:sp>
      <p:sp>
        <p:nvSpPr>
          <p:cNvPr id="8" name="TextBox 8"/>
          <p:cNvSpPr txBox="1"/>
          <p:nvPr/>
        </p:nvSpPr>
        <p:spPr>
          <a:xfrm>
            <a:off x="-60297" y="6061769"/>
            <a:ext cx="7433180" cy="4001095"/>
          </a:xfrm>
          <a:prstGeom prst="rect">
            <a:avLst/>
          </a:prstGeom>
        </p:spPr>
        <p:txBody>
          <a:bodyPr lIns="0" tIns="0" rIns="0" bIns="0" rtlCol="0" anchor="t">
            <a:spAutoFit/>
          </a:bodyPr>
          <a:lstStyle/>
          <a:p>
            <a:pPr marL="930595" lvl="1" indent="-465298" algn="l">
              <a:lnSpc>
                <a:spcPts val="5172"/>
              </a:lnSpc>
              <a:buFont typeface="Arial"/>
              <a:buChar char="•"/>
            </a:pPr>
            <a:r>
              <a:rPr lang="en-US" sz="4310" dirty="0">
                <a:solidFill>
                  <a:srgbClr val="5C67B6"/>
                </a:solidFill>
                <a:latin typeface="Dekko"/>
                <a:ea typeface="Dekko"/>
                <a:cs typeface="Dekko"/>
                <a:sym typeface="Dekko"/>
              </a:rPr>
              <a:t>Model text or story-based learning</a:t>
            </a:r>
          </a:p>
          <a:p>
            <a:pPr marL="930595" lvl="1" indent="-465298" algn="l">
              <a:lnSpc>
                <a:spcPts val="5172"/>
              </a:lnSpc>
              <a:buFont typeface="Arial"/>
              <a:buChar char="•"/>
            </a:pPr>
            <a:r>
              <a:rPr lang="en-US" sz="4310" dirty="0">
                <a:solidFill>
                  <a:srgbClr val="5C67B6"/>
                </a:solidFill>
                <a:latin typeface="Dekko"/>
                <a:ea typeface="Dekko"/>
                <a:cs typeface="Dekko"/>
                <a:sym typeface="Dekko"/>
              </a:rPr>
              <a:t>Story maps </a:t>
            </a:r>
          </a:p>
          <a:p>
            <a:pPr marL="930595" lvl="1" indent="-465298" algn="l">
              <a:lnSpc>
                <a:spcPts val="5172"/>
              </a:lnSpc>
              <a:buFont typeface="Arial"/>
              <a:buChar char="•"/>
            </a:pPr>
            <a:r>
              <a:rPr lang="en-US" sz="4310" dirty="0">
                <a:solidFill>
                  <a:srgbClr val="5C67B6"/>
                </a:solidFill>
                <a:latin typeface="Dekko"/>
                <a:ea typeface="Dekko"/>
                <a:cs typeface="Dekko"/>
                <a:sym typeface="Dekko"/>
              </a:rPr>
              <a:t>Grammar focus</a:t>
            </a:r>
          </a:p>
          <a:p>
            <a:pPr marL="930595" lvl="1" indent="-465298" algn="l">
              <a:lnSpc>
                <a:spcPts val="5172"/>
              </a:lnSpc>
              <a:buFont typeface="Arial"/>
              <a:buChar char="•"/>
            </a:pPr>
            <a:r>
              <a:rPr lang="en-US" sz="4310" dirty="0">
                <a:solidFill>
                  <a:srgbClr val="5C67B6"/>
                </a:solidFill>
                <a:latin typeface="Dekko"/>
                <a:ea typeface="Dekko"/>
                <a:cs typeface="Dekko"/>
                <a:sym typeface="Dekko"/>
              </a:rPr>
              <a:t>Independent writing</a:t>
            </a:r>
          </a:p>
          <a:p>
            <a:pPr marL="465297" lvl="1" algn="l">
              <a:lnSpc>
                <a:spcPts val="5172"/>
              </a:lnSpc>
            </a:pPr>
            <a:endParaRPr lang="en-US" sz="4310" dirty="0">
              <a:solidFill>
                <a:srgbClr val="5C67B6"/>
              </a:solidFill>
              <a:latin typeface="Dekko"/>
              <a:ea typeface="Dekko"/>
              <a:cs typeface="Dekko"/>
              <a:sym typeface="Dekko"/>
            </a:endParaRPr>
          </a:p>
        </p:txBody>
      </p:sp>
      <p:sp>
        <p:nvSpPr>
          <p:cNvPr id="9" name="TextBox 9"/>
          <p:cNvSpPr txBox="1"/>
          <p:nvPr/>
        </p:nvSpPr>
        <p:spPr>
          <a:xfrm>
            <a:off x="10557168" y="7051084"/>
            <a:ext cx="7858885" cy="2821285"/>
          </a:xfrm>
          <a:prstGeom prst="rect">
            <a:avLst/>
          </a:prstGeom>
        </p:spPr>
        <p:txBody>
          <a:bodyPr lIns="0" tIns="0" rIns="0" bIns="0" rtlCol="0" anchor="t">
            <a:spAutoFit/>
          </a:bodyPr>
          <a:lstStyle/>
          <a:p>
            <a:pPr marL="980723" lvl="1" indent="-490362" algn="l">
              <a:lnSpc>
                <a:spcPts val="5450"/>
              </a:lnSpc>
              <a:buFont typeface="Arial"/>
              <a:buChar char="•"/>
            </a:pPr>
            <a:r>
              <a:rPr lang="en-US" sz="4542" dirty="0">
                <a:solidFill>
                  <a:srgbClr val="5C67B6"/>
                </a:solidFill>
                <a:latin typeface="Dekko"/>
                <a:ea typeface="Dekko"/>
                <a:cs typeface="Dekko"/>
                <a:sym typeface="Dekko"/>
              </a:rPr>
              <a:t>Handwriting lessons once a week focusing on letter formation and introducing joined up handwriting</a:t>
            </a:r>
          </a:p>
        </p:txBody>
      </p:sp>
      <p:sp>
        <p:nvSpPr>
          <p:cNvPr id="10" name="TextBox 10"/>
          <p:cNvSpPr txBox="1"/>
          <p:nvPr/>
        </p:nvSpPr>
        <p:spPr>
          <a:xfrm>
            <a:off x="358347" y="5063031"/>
            <a:ext cx="6043060" cy="558619"/>
          </a:xfrm>
          <a:prstGeom prst="rect">
            <a:avLst/>
          </a:prstGeom>
        </p:spPr>
        <p:txBody>
          <a:bodyPr lIns="0" tIns="0" rIns="0" bIns="0" rtlCol="0" anchor="t">
            <a:spAutoFit/>
          </a:bodyPr>
          <a:lstStyle/>
          <a:p>
            <a:pPr algn="l">
              <a:lnSpc>
                <a:spcPts val="4165"/>
              </a:lnSpc>
            </a:pPr>
            <a:r>
              <a:rPr lang="en-US" sz="4165" dirty="0">
                <a:solidFill>
                  <a:srgbClr val="5C67B6"/>
                </a:solidFill>
                <a:latin typeface="Fredoka"/>
                <a:ea typeface="Fredoka"/>
                <a:cs typeface="Fredoka"/>
                <a:sym typeface="Fredoka"/>
              </a:rPr>
              <a:t>Our lessons</a:t>
            </a:r>
          </a:p>
        </p:txBody>
      </p:sp>
      <p:sp>
        <p:nvSpPr>
          <p:cNvPr id="11" name="TextBox 11"/>
          <p:cNvSpPr txBox="1"/>
          <p:nvPr/>
        </p:nvSpPr>
        <p:spPr>
          <a:xfrm>
            <a:off x="11886594" y="5950734"/>
            <a:ext cx="6368571" cy="583289"/>
          </a:xfrm>
          <a:prstGeom prst="rect">
            <a:avLst/>
          </a:prstGeom>
        </p:spPr>
        <p:txBody>
          <a:bodyPr lIns="0" tIns="0" rIns="0" bIns="0" rtlCol="0" anchor="t">
            <a:spAutoFit/>
          </a:bodyPr>
          <a:lstStyle/>
          <a:p>
            <a:pPr algn="l">
              <a:lnSpc>
                <a:spcPts val="4389"/>
              </a:lnSpc>
            </a:pPr>
            <a:r>
              <a:rPr lang="en-US" sz="4389" dirty="0">
                <a:solidFill>
                  <a:srgbClr val="5C67B6"/>
                </a:solidFill>
                <a:latin typeface="Fredoka"/>
                <a:ea typeface="Fredoka"/>
                <a:cs typeface="Fredoka"/>
                <a:sym typeface="Fredoka"/>
              </a:rPr>
              <a:t>Handwriting</a:t>
            </a:r>
          </a:p>
        </p:txBody>
      </p:sp>
      <p:sp>
        <p:nvSpPr>
          <p:cNvPr id="12" name="Freeform 7">
            <a:extLst>
              <a:ext uri="{FF2B5EF4-FFF2-40B4-BE49-F238E27FC236}">
                <a16:creationId xmlns:a16="http://schemas.microsoft.com/office/drawing/2014/main" id="{0405A377-D33D-4660-ADFF-5F4FE460DB16}"/>
              </a:ext>
            </a:extLst>
          </p:cNvPr>
          <p:cNvSpPr/>
          <p:nvPr/>
        </p:nvSpPr>
        <p:spPr>
          <a:xfrm>
            <a:off x="11886594" y="715511"/>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3" name="Freeform 9">
            <a:extLst>
              <a:ext uri="{FF2B5EF4-FFF2-40B4-BE49-F238E27FC236}">
                <a16:creationId xmlns:a16="http://schemas.microsoft.com/office/drawing/2014/main" id="{D480AE08-511A-4803-A4FD-7704EC80459C}"/>
              </a:ext>
            </a:extLst>
          </p:cNvPr>
          <p:cNvSpPr/>
          <p:nvPr/>
        </p:nvSpPr>
        <p:spPr>
          <a:xfrm>
            <a:off x="13533403" y="81383"/>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4" name="TextBox 14">
            <a:extLst>
              <a:ext uri="{FF2B5EF4-FFF2-40B4-BE49-F238E27FC236}">
                <a16:creationId xmlns:a16="http://schemas.microsoft.com/office/drawing/2014/main" id="{936FB3AA-E04A-4B50-BAB9-9A33854340C5}"/>
              </a:ext>
            </a:extLst>
          </p:cNvPr>
          <p:cNvSpPr txBox="1"/>
          <p:nvPr/>
        </p:nvSpPr>
        <p:spPr>
          <a:xfrm>
            <a:off x="12228040" y="2470119"/>
            <a:ext cx="6043060" cy="2154436"/>
          </a:xfrm>
          <a:prstGeom prst="rect">
            <a:avLst/>
          </a:prstGeom>
        </p:spPr>
        <p:txBody>
          <a:bodyPr lIns="0" tIns="0" rIns="0" bIns="0" rtlCol="0" anchor="t">
            <a:spAutoFit/>
          </a:bodyPr>
          <a:lstStyle/>
          <a:p>
            <a:pPr algn="ctr">
              <a:lnSpc>
                <a:spcPts val="4165"/>
              </a:lnSpc>
            </a:pPr>
            <a:r>
              <a:rPr lang="en-US" sz="4165" dirty="0">
                <a:solidFill>
                  <a:srgbClr val="5C67B6"/>
                </a:solidFill>
                <a:latin typeface="Fredoka"/>
                <a:ea typeface="Fredoka"/>
                <a:cs typeface="Fredoka"/>
                <a:sym typeface="Fredoka"/>
              </a:rPr>
              <a:t>Please encourage children to take care over their handwriting at home also.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EDF7"/>
        </a:solidFill>
        <a:effectLst/>
      </p:bgPr>
    </p:bg>
    <p:spTree>
      <p:nvGrpSpPr>
        <p:cNvPr id="1" name=""/>
        <p:cNvGrpSpPr/>
        <p:nvPr/>
      </p:nvGrpSpPr>
      <p:grpSpPr>
        <a:xfrm>
          <a:off x="0" y="0"/>
          <a:ext cx="0" cy="0"/>
          <a:chOff x="0" y="0"/>
          <a:chExt cx="0" cy="0"/>
        </a:xfrm>
      </p:grpSpPr>
      <p:sp>
        <p:nvSpPr>
          <p:cNvPr id="2" name="Freeform 2"/>
          <p:cNvSpPr/>
          <p:nvPr/>
        </p:nvSpPr>
        <p:spPr>
          <a:xfrm>
            <a:off x="159160" y="130815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3010726" y="1308158"/>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12265990" y="-284036"/>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TextBox 5"/>
          <p:cNvSpPr txBox="1"/>
          <p:nvPr/>
        </p:nvSpPr>
        <p:spPr>
          <a:xfrm>
            <a:off x="535420" y="580678"/>
            <a:ext cx="16235084" cy="824230"/>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HOME LEARNING</a:t>
            </a:r>
          </a:p>
        </p:txBody>
      </p:sp>
      <p:sp>
        <p:nvSpPr>
          <p:cNvPr id="6" name="Freeform 6"/>
          <p:cNvSpPr/>
          <p:nvPr/>
        </p:nvSpPr>
        <p:spPr>
          <a:xfrm>
            <a:off x="14159159" y="257625"/>
            <a:ext cx="2611345" cy="2620875"/>
          </a:xfrm>
          <a:custGeom>
            <a:avLst/>
            <a:gdLst/>
            <a:ahLst/>
            <a:cxnLst/>
            <a:rect l="l" t="t" r="r" b="b"/>
            <a:pathLst>
              <a:path w="2611345" h="2620875">
                <a:moveTo>
                  <a:pt x="0" y="0"/>
                </a:moveTo>
                <a:lnTo>
                  <a:pt x="2611344" y="0"/>
                </a:lnTo>
                <a:lnTo>
                  <a:pt x="2611344"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7" name="Freeform 7"/>
          <p:cNvSpPr/>
          <p:nvPr/>
        </p:nvSpPr>
        <p:spPr>
          <a:xfrm>
            <a:off x="468130" y="1533463"/>
            <a:ext cx="1912062" cy="2042256"/>
          </a:xfrm>
          <a:custGeom>
            <a:avLst/>
            <a:gdLst/>
            <a:ahLst/>
            <a:cxnLst/>
            <a:rect l="l" t="t" r="r" b="b"/>
            <a:pathLst>
              <a:path w="1912062" h="2042256">
                <a:moveTo>
                  <a:pt x="0" y="0"/>
                </a:moveTo>
                <a:lnTo>
                  <a:pt x="1912062" y="0"/>
                </a:lnTo>
                <a:lnTo>
                  <a:pt x="1912062" y="2042256"/>
                </a:lnTo>
                <a:lnTo>
                  <a:pt x="0" y="204225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8" name="Freeform 8"/>
          <p:cNvSpPr/>
          <p:nvPr/>
        </p:nvSpPr>
        <p:spPr>
          <a:xfrm>
            <a:off x="3383805" y="1699689"/>
            <a:ext cx="1920898" cy="1668780"/>
          </a:xfrm>
          <a:custGeom>
            <a:avLst/>
            <a:gdLst/>
            <a:ahLst/>
            <a:cxnLst/>
            <a:rect l="l" t="t" r="r" b="b"/>
            <a:pathLst>
              <a:path w="1920898" h="1668780">
                <a:moveTo>
                  <a:pt x="0" y="0"/>
                </a:moveTo>
                <a:lnTo>
                  <a:pt x="1920898" y="0"/>
                </a:lnTo>
                <a:lnTo>
                  <a:pt x="1920898" y="1668780"/>
                </a:lnTo>
                <a:lnTo>
                  <a:pt x="0" y="16687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9" name="Freeform 9"/>
          <p:cNvSpPr/>
          <p:nvPr/>
        </p:nvSpPr>
        <p:spPr>
          <a:xfrm>
            <a:off x="14254324" y="389411"/>
            <a:ext cx="2106461" cy="1914247"/>
          </a:xfrm>
          <a:custGeom>
            <a:avLst/>
            <a:gdLst/>
            <a:ahLst/>
            <a:cxnLst/>
            <a:rect l="l" t="t" r="r" b="b"/>
            <a:pathLst>
              <a:path w="2106461" h="1914247">
                <a:moveTo>
                  <a:pt x="0" y="0"/>
                </a:moveTo>
                <a:lnTo>
                  <a:pt x="2106462" y="0"/>
                </a:lnTo>
                <a:lnTo>
                  <a:pt x="2106462" y="1914247"/>
                </a:lnTo>
                <a:lnTo>
                  <a:pt x="0" y="191424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11" name="TextBox 11"/>
          <p:cNvSpPr txBox="1"/>
          <p:nvPr/>
        </p:nvSpPr>
        <p:spPr>
          <a:xfrm>
            <a:off x="3814" y="5274861"/>
            <a:ext cx="8370516" cy="4219104"/>
          </a:xfrm>
          <a:prstGeom prst="rect">
            <a:avLst/>
          </a:prstGeom>
        </p:spPr>
        <p:txBody>
          <a:bodyPr wrap="square" lIns="0" tIns="0" rIns="0" bIns="0" rtlCol="0" anchor="t">
            <a:spAutoFit/>
          </a:bodyPr>
          <a:lstStyle/>
          <a:p>
            <a:pPr marL="844834" lvl="1" indent="-422417" algn="l">
              <a:lnSpc>
                <a:spcPts val="4695"/>
              </a:lnSpc>
              <a:buFont typeface="Arial"/>
              <a:buChar char="•"/>
            </a:pPr>
            <a:r>
              <a:rPr lang="en-US" sz="3913" dirty="0">
                <a:solidFill>
                  <a:srgbClr val="5C67B6"/>
                </a:solidFill>
                <a:highlight>
                  <a:srgbClr val="FFFF00"/>
                </a:highlight>
                <a:latin typeface="Dekko"/>
                <a:ea typeface="Dekko"/>
                <a:cs typeface="Dekko"/>
                <a:sym typeface="Dekko"/>
              </a:rPr>
              <a:t>Given out on a Wednesday </a:t>
            </a:r>
          </a:p>
          <a:p>
            <a:pPr marL="844834" lvl="1" indent="-422417" algn="l">
              <a:lnSpc>
                <a:spcPts val="4695"/>
              </a:lnSpc>
              <a:buFont typeface="Arial"/>
              <a:buChar char="•"/>
            </a:pPr>
            <a:r>
              <a:rPr lang="en-US" sz="3913" dirty="0">
                <a:solidFill>
                  <a:srgbClr val="5C67B6"/>
                </a:solidFill>
                <a:highlight>
                  <a:srgbClr val="FFFF00"/>
                </a:highlight>
                <a:latin typeface="Dekko"/>
                <a:ea typeface="Dekko"/>
                <a:cs typeface="Dekko"/>
                <a:sym typeface="Dekko"/>
              </a:rPr>
              <a:t>Tested on a Monday</a:t>
            </a:r>
          </a:p>
          <a:p>
            <a:pPr marL="844834" lvl="1" indent="-422417" algn="l">
              <a:lnSpc>
                <a:spcPts val="4695"/>
              </a:lnSpc>
              <a:buFont typeface="Arial"/>
              <a:buChar char="•"/>
            </a:pPr>
            <a:r>
              <a:rPr lang="en-US" sz="3913" dirty="0">
                <a:solidFill>
                  <a:srgbClr val="5C67B6"/>
                </a:solidFill>
                <a:highlight>
                  <a:srgbClr val="FFFF00"/>
                </a:highlight>
                <a:latin typeface="Dekko"/>
                <a:ea typeface="Dekko"/>
                <a:cs typeface="Dekko"/>
                <a:sym typeface="Dekko"/>
              </a:rPr>
              <a:t>You can find all the spellings on our website under class pages</a:t>
            </a:r>
          </a:p>
          <a:p>
            <a:pPr marL="844834" lvl="1" indent="-422417" algn="l">
              <a:lnSpc>
                <a:spcPts val="4695"/>
              </a:lnSpc>
              <a:buFont typeface="Arial"/>
              <a:buChar char="•"/>
            </a:pPr>
            <a:r>
              <a:rPr lang="en-US" sz="3913" dirty="0">
                <a:solidFill>
                  <a:srgbClr val="5C67B6"/>
                </a:solidFill>
                <a:highlight>
                  <a:srgbClr val="FFFF00"/>
                </a:highlight>
                <a:latin typeface="Dekko"/>
                <a:ea typeface="Dekko"/>
                <a:cs typeface="Dekko"/>
                <a:sym typeface="Dekko"/>
              </a:rPr>
              <a:t>Please spend 10mins a day to practice these. Use: Look, Cover, Write, Check and Spelling scribbles</a:t>
            </a:r>
          </a:p>
        </p:txBody>
      </p:sp>
      <p:sp>
        <p:nvSpPr>
          <p:cNvPr id="12" name="TextBox 12"/>
          <p:cNvSpPr txBox="1"/>
          <p:nvPr/>
        </p:nvSpPr>
        <p:spPr>
          <a:xfrm>
            <a:off x="11921973" y="4252522"/>
            <a:ext cx="6278343" cy="4219104"/>
          </a:xfrm>
          <a:prstGeom prst="rect">
            <a:avLst/>
          </a:prstGeom>
        </p:spPr>
        <p:txBody>
          <a:bodyPr lIns="0" tIns="0" rIns="0" bIns="0" rtlCol="0" anchor="t">
            <a:spAutoFit/>
          </a:bodyPr>
          <a:lstStyle/>
          <a:p>
            <a:pPr marL="844834" lvl="1" indent="-422417" algn="l">
              <a:lnSpc>
                <a:spcPts val="4695"/>
              </a:lnSpc>
              <a:buFont typeface="Arial"/>
              <a:buChar char="•"/>
            </a:pPr>
            <a:r>
              <a:rPr lang="en-US" sz="3913" dirty="0">
                <a:solidFill>
                  <a:srgbClr val="5C67B6"/>
                </a:solidFill>
                <a:highlight>
                  <a:srgbClr val="FFFF00"/>
                </a:highlight>
                <a:latin typeface="Dekko"/>
                <a:ea typeface="Dekko"/>
                <a:cs typeface="Dekko"/>
                <a:sym typeface="Dekko"/>
              </a:rPr>
              <a:t>We ask that children should be reading at home at least 3 times a week with an adult.</a:t>
            </a:r>
          </a:p>
          <a:p>
            <a:pPr marL="844834" lvl="1" indent="-422417" algn="l">
              <a:lnSpc>
                <a:spcPts val="4695"/>
              </a:lnSpc>
              <a:buFont typeface="Arial"/>
              <a:buChar char="•"/>
            </a:pPr>
            <a:r>
              <a:rPr lang="en-US" sz="3913" dirty="0">
                <a:solidFill>
                  <a:srgbClr val="5C67B6"/>
                </a:solidFill>
                <a:highlight>
                  <a:srgbClr val="FFFF00"/>
                </a:highlight>
                <a:latin typeface="Dekko"/>
                <a:ea typeface="Dekko"/>
                <a:cs typeface="Dekko"/>
                <a:sym typeface="Dekko"/>
              </a:rPr>
              <a:t>We ask that children access TTRS throughout the week - </a:t>
            </a:r>
            <a:r>
              <a:rPr lang="en-US" sz="3913" dirty="0" err="1">
                <a:solidFill>
                  <a:srgbClr val="5C67B6"/>
                </a:solidFill>
                <a:highlight>
                  <a:srgbClr val="FFFF00"/>
                </a:highlight>
                <a:latin typeface="Dekko"/>
                <a:ea typeface="Dekko"/>
                <a:cs typeface="Dekko"/>
                <a:sym typeface="Dekko"/>
              </a:rPr>
              <a:t>Numberbots</a:t>
            </a:r>
            <a:endParaRPr lang="en-US" sz="3913" dirty="0">
              <a:solidFill>
                <a:srgbClr val="5C67B6"/>
              </a:solidFill>
              <a:highlight>
                <a:srgbClr val="FFFF00"/>
              </a:highlight>
              <a:latin typeface="Dekko"/>
              <a:ea typeface="Dekko"/>
              <a:cs typeface="Dekko"/>
              <a:sym typeface="Dekko"/>
            </a:endParaRPr>
          </a:p>
        </p:txBody>
      </p:sp>
      <p:sp>
        <p:nvSpPr>
          <p:cNvPr id="14" name="TextBox 14"/>
          <p:cNvSpPr txBox="1"/>
          <p:nvPr/>
        </p:nvSpPr>
        <p:spPr>
          <a:xfrm>
            <a:off x="529249" y="4250728"/>
            <a:ext cx="5222689" cy="4819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Spellings</a:t>
            </a:r>
          </a:p>
        </p:txBody>
      </p:sp>
      <p:sp>
        <p:nvSpPr>
          <p:cNvPr id="15" name="TextBox 15"/>
          <p:cNvSpPr txBox="1"/>
          <p:nvPr/>
        </p:nvSpPr>
        <p:spPr>
          <a:xfrm>
            <a:off x="13065311" y="3348198"/>
            <a:ext cx="5222689" cy="4819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Reading and TTRS</a:t>
            </a:r>
          </a:p>
        </p:txBody>
      </p:sp>
      <p:pic>
        <p:nvPicPr>
          <p:cNvPr id="16" name="Picture 15">
            <a:extLst>
              <a:ext uri="{FF2B5EF4-FFF2-40B4-BE49-F238E27FC236}">
                <a16:creationId xmlns:a16="http://schemas.microsoft.com/office/drawing/2014/main" id="{7EDCA7CF-1095-4D52-BF27-5C048ABD7598}"/>
              </a:ext>
            </a:extLst>
          </p:cNvPr>
          <p:cNvPicPr>
            <a:picLocks noChangeAspect="1"/>
          </p:cNvPicPr>
          <p:nvPr/>
        </p:nvPicPr>
        <p:blipFill>
          <a:blip r:embed="rId15"/>
          <a:stretch>
            <a:fillRect/>
          </a:stretch>
        </p:blipFill>
        <p:spPr>
          <a:xfrm>
            <a:off x="7733736" y="332128"/>
            <a:ext cx="4333980" cy="4721572"/>
          </a:xfrm>
          <a:prstGeom prst="rect">
            <a:avLst/>
          </a:prstGeom>
        </p:spPr>
      </p:pic>
      <p:pic>
        <p:nvPicPr>
          <p:cNvPr id="17" name="Picture 16">
            <a:extLst>
              <a:ext uri="{FF2B5EF4-FFF2-40B4-BE49-F238E27FC236}">
                <a16:creationId xmlns:a16="http://schemas.microsoft.com/office/drawing/2014/main" id="{E584D9D4-6FC7-4288-AAB4-3D4F11AAD5CA}"/>
              </a:ext>
            </a:extLst>
          </p:cNvPr>
          <p:cNvPicPr>
            <a:picLocks noChangeAspect="1"/>
          </p:cNvPicPr>
          <p:nvPr/>
        </p:nvPicPr>
        <p:blipFill>
          <a:blip r:embed="rId16"/>
          <a:stretch>
            <a:fillRect/>
          </a:stretch>
        </p:blipFill>
        <p:spPr>
          <a:xfrm>
            <a:off x="8738707" y="5308719"/>
            <a:ext cx="3019926" cy="426624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D8EEC8-BCBA-46DC-9FEA-009BBF2CDC63}"/>
              </a:ext>
            </a:extLst>
          </p:cNvPr>
          <p:cNvPicPr>
            <a:picLocks noChangeAspect="1"/>
          </p:cNvPicPr>
          <p:nvPr/>
        </p:nvPicPr>
        <p:blipFill>
          <a:blip r:embed="rId2"/>
          <a:stretch>
            <a:fillRect/>
          </a:stretch>
        </p:blipFill>
        <p:spPr>
          <a:xfrm>
            <a:off x="457200" y="1638300"/>
            <a:ext cx="12772227" cy="5883150"/>
          </a:xfrm>
          <a:prstGeom prst="rect">
            <a:avLst/>
          </a:prstGeom>
        </p:spPr>
      </p:pic>
      <p:pic>
        <p:nvPicPr>
          <p:cNvPr id="4" name="Picture 3">
            <a:extLst>
              <a:ext uri="{FF2B5EF4-FFF2-40B4-BE49-F238E27FC236}">
                <a16:creationId xmlns:a16="http://schemas.microsoft.com/office/drawing/2014/main" id="{54358178-09FB-4B9B-A596-8AA5BC4579C8}"/>
              </a:ext>
            </a:extLst>
          </p:cNvPr>
          <p:cNvPicPr>
            <a:picLocks noChangeAspect="1"/>
          </p:cNvPicPr>
          <p:nvPr/>
        </p:nvPicPr>
        <p:blipFill>
          <a:blip r:embed="rId3"/>
          <a:stretch>
            <a:fillRect/>
          </a:stretch>
        </p:blipFill>
        <p:spPr>
          <a:xfrm>
            <a:off x="228600" y="98534"/>
            <a:ext cx="16971968" cy="1234966"/>
          </a:xfrm>
          <a:prstGeom prst="rect">
            <a:avLst/>
          </a:prstGeom>
        </p:spPr>
      </p:pic>
      <p:sp>
        <p:nvSpPr>
          <p:cNvPr id="5" name="Oval 4">
            <a:extLst>
              <a:ext uri="{FF2B5EF4-FFF2-40B4-BE49-F238E27FC236}">
                <a16:creationId xmlns:a16="http://schemas.microsoft.com/office/drawing/2014/main" id="{E1048353-920D-4580-84BB-79D91906374E}"/>
              </a:ext>
            </a:extLst>
          </p:cNvPr>
          <p:cNvSpPr/>
          <p:nvPr/>
        </p:nvSpPr>
        <p:spPr>
          <a:xfrm>
            <a:off x="8153400" y="98534"/>
            <a:ext cx="342900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85F33E72-37AF-47DD-8E15-4792896A4B84}"/>
              </a:ext>
            </a:extLst>
          </p:cNvPr>
          <p:cNvPicPr>
            <a:picLocks noChangeAspect="1"/>
          </p:cNvPicPr>
          <p:nvPr/>
        </p:nvPicPr>
        <p:blipFill>
          <a:blip r:embed="rId4"/>
          <a:stretch>
            <a:fillRect/>
          </a:stretch>
        </p:blipFill>
        <p:spPr>
          <a:xfrm>
            <a:off x="423041" y="8267700"/>
            <a:ext cx="12177815" cy="1661304"/>
          </a:xfrm>
          <a:prstGeom prst="rect">
            <a:avLst/>
          </a:prstGeom>
        </p:spPr>
      </p:pic>
    </p:spTree>
    <p:extLst>
      <p:ext uri="{BB962C8B-B14F-4D97-AF65-F5344CB8AC3E}">
        <p14:creationId xmlns:p14="http://schemas.microsoft.com/office/powerpoint/2010/main" val="35514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7" name="TextBox 7"/>
          <p:cNvSpPr txBox="1"/>
          <p:nvPr/>
        </p:nvSpPr>
        <p:spPr>
          <a:xfrm>
            <a:off x="1028700" y="1305128"/>
            <a:ext cx="16235084" cy="824230"/>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How else can I help at home?</a:t>
            </a:r>
          </a:p>
        </p:txBody>
      </p:sp>
      <p:sp>
        <p:nvSpPr>
          <p:cNvPr id="12" name="Freeform 7">
            <a:extLst>
              <a:ext uri="{FF2B5EF4-FFF2-40B4-BE49-F238E27FC236}">
                <a16:creationId xmlns:a16="http://schemas.microsoft.com/office/drawing/2014/main" id="{0405A377-D33D-4660-ADFF-5F4FE460DB16}"/>
              </a:ext>
            </a:extLst>
          </p:cNvPr>
          <p:cNvSpPr/>
          <p:nvPr/>
        </p:nvSpPr>
        <p:spPr>
          <a:xfrm>
            <a:off x="11886594" y="715511"/>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13" name="Freeform 9">
            <a:extLst>
              <a:ext uri="{FF2B5EF4-FFF2-40B4-BE49-F238E27FC236}">
                <a16:creationId xmlns:a16="http://schemas.microsoft.com/office/drawing/2014/main" id="{D480AE08-511A-4803-A4FD-7704EC80459C}"/>
              </a:ext>
            </a:extLst>
          </p:cNvPr>
          <p:cNvSpPr/>
          <p:nvPr/>
        </p:nvSpPr>
        <p:spPr>
          <a:xfrm>
            <a:off x="13533403" y="81383"/>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4" name="TextBox 14">
            <a:extLst>
              <a:ext uri="{FF2B5EF4-FFF2-40B4-BE49-F238E27FC236}">
                <a16:creationId xmlns:a16="http://schemas.microsoft.com/office/drawing/2014/main" id="{936FB3AA-E04A-4B50-BAB9-9A33854340C5}"/>
              </a:ext>
            </a:extLst>
          </p:cNvPr>
          <p:cNvSpPr txBox="1"/>
          <p:nvPr/>
        </p:nvSpPr>
        <p:spPr>
          <a:xfrm>
            <a:off x="12228040" y="2470119"/>
            <a:ext cx="6043060" cy="1615827"/>
          </a:xfrm>
          <a:prstGeom prst="rect">
            <a:avLst/>
          </a:prstGeom>
        </p:spPr>
        <p:txBody>
          <a:bodyPr lIns="0" tIns="0" rIns="0" bIns="0" rtlCol="0" anchor="t">
            <a:spAutoFit/>
          </a:bodyPr>
          <a:lstStyle/>
          <a:p>
            <a:pPr algn="ctr">
              <a:lnSpc>
                <a:spcPts val="4165"/>
              </a:lnSpc>
            </a:pPr>
            <a:r>
              <a:rPr lang="en-US" sz="4165" dirty="0">
                <a:solidFill>
                  <a:srgbClr val="5C67B6"/>
                </a:solidFill>
                <a:latin typeface="Fredoka"/>
                <a:ea typeface="Fredoka"/>
                <a:cs typeface="Fredoka"/>
                <a:sym typeface="Fredoka"/>
              </a:rPr>
              <a:t>Parents are a child’s first and best </a:t>
            </a:r>
          </a:p>
          <a:p>
            <a:pPr algn="ctr">
              <a:lnSpc>
                <a:spcPts val="4165"/>
              </a:lnSpc>
            </a:pPr>
            <a:r>
              <a:rPr lang="en-US" sz="4165" dirty="0">
                <a:solidFill>
                  <a:srgbClr val="5C67B6"/>
                </a:solidFill>
                <a:latin typeface="Fredoka"/>
                <a:ea typeface="Fredoka"/>
                <a:cs typeface="Fredoka"/>
                <a:sym typeface="Fredoka"/>
              </a:rPr>
              <a:t>teachers!</a:t>
            </a:r>
          </a:p>
        </p:txBody>
      </p:sp>
      <p:sp>
        <p:nvSpPr>
          <p:cNvPr id="15" name="TextBox 14">
            <a:extLst>
              <a:ext uri="{FF2B5EF4-FFF2-40B4-BE49-F238E27FC236}">
                <a16:creationId xmlns:a16="http://schemas.microsoft.com/office/drawing/2014/main" id="{A57A9CBE-3CCA-3216-DC05-9622485641C3}"/>
              </a:ext>
            </a:extLst>
          </p:cNvPr>
          <p:cNvSpPr txBox="1"/>
          <p:nvPr/>
        </p:nvSpPr>
        <p:spPr>
          <a:xfrm>
            <a:off x="1028700" y="2781300"/>
            <a:ext cx="10857894" cy="7294305"/>
          </a:xfrm>
          <a:prstGeom prst="rect">
            <a:avLst/>
          </a:prstGeom>
          <a:solidFill>
            <a:srgbClr val="FFD5E5"/>
          </a:solidFill>
        </p:spPr>
        <p:txBody>
          <a:bodyPr wrap="square" rtlCol="0">
            <a:spAutoFit/>
          </a:bodyPr>
          <a:lstStyle/>
          <a:p>
            <a:pPr marL="571500" indent="-571500">
              <a:buFont typeface="Arial" panose="020B0604020202020204" pitchFamily="34" charset="0"/>
              <a:buChar char="•"/>
            </a:pPr>
            <a:r>
              <a:rPr lang="en-GB" sz="3600" dirty="0">
                <a:solidFill>
                  <a:srgbClr val="0070C0"/>
                </a:solidFill>
                <a:latin typeface="Dekko" panose="020B0604020202020204" charset="0"/>
                <a:cs typeface="Dekko" panose="020B0604020202020204" charset="0"/>
              </a:rPr>
              <a:t>Writing shopping lists, diaries, letters in cards</a:t>
            </a:r>
          </a:p>
          <a:p>
            <a:pPr marL="571500" indent="-571500">
              <a:buFont typeface="Arial" panose="020B0604020202020204" pitchFamily="34" charset="0"/>
              <a:buChar char="•"/>
            </a:pPr>
            <a:r>
              <a:rPr lang="en-GB" sz="3600" dirty="0">
                <a:solidFill>
                  <a:srgbClr val="0070C0"/>
                </a:solidFill>
                <a:latin typeface="Dekko" panose="020B0604020202020204" charset="0"/>
                <a:cs typeface="Dekko" panose="020B0604020202020204" charset="0"/>
              </a:rPr>
              <a:t>Completing mental maths in shops – working out how much two items may cost, how much change to be expected. </a:t>
            </a:r>
          </a:p>
          <a:p>
            <a:pPr marL="571500" indent="-571500">
              <a:buFont typeface="Arial" panose="020B0604020202020204" pitchFamily="34" charset="0"/>
              <a:buChar char="•"/>
            </a:pPr>
            <a:r>
              <a:rPr lang="en-GB" sz="3600" dirty="0">
                <a:solidFill>
                  <a:srgbClr val="0070C0"/>
                </a:solidFill>
                <a:latin typeface="Dekko" panose="020B0604020202020204" charset="0"/>
                <a:cs typeface="Dekko" panose="020B0604020202020204" charset="0"/>
              </a:rPr>
              <a:t>Using analogue clocks in the home – what time is it or setting boundaries using an analogue clock to help them tell the time. </a:t>
            </a:r>
          </a:p>
          <a:p>
            <a:pPr marL="571500" indent="-571500">
              <a:buFont typeface="Arial" panose="020B0604020202020204" pitchFamily="34" charset="0"/>
              <a:buChar char="•"/>
            </a:pPr>
            <a:r>
              <a:rPr lang="en-GB" sz="3600" dirty="0">
                <a:solidFill>
                  <a:srgbClr val="0070C0"/>
                </a:solidFill>
                <a:latin typeface="Dekko" panose="020B0604020202020204" charset="0"/>
                <a:cs typeface="Dekko" panose="020B0604020202020204" charset="0"/>
              </a:rPr>
              <a:t>Reading – anything! Asking their opinions on what they have read – spotting mistakes in things is a great game to play! </a:t>
            </a:r>
          </a:p>
          <a:p>
            <a:pPr marL="571500" indent="-571500">
              <a:buFont typeface="Arial" panose="020B0604020202020204" pitchFamily="34" charset="0"/>
              <a:buChar char="•"/>
            </a:pPr>
            <a:r>
              <a:rPr lang="en-GB" sz="3600" dirty="0">
                <a:solidFill>
                  <a:srgbClr val="0070C0"/>
                </a:solidFill>
                <a:latin typeface="Dekko" panose="020B0604020202020204" charset="0"/>
                <a:cs typeface="Dekko" panose="020B0604020202020204" charset="0"/>
              </a:rPr>
              <a:t>Talking – talking about the news, what is happening in their life exploring opinions and thoughts and feelings. </a:t>
            </a:r>
          </a:p>
          <a:p>
            <a:pPr marL="285750" indent="-285750">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235452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1028700" y="1508615"/>
            <a:ext cx="5222689" cy="2526030"/>
          </a:xfrm>
          <a:prstGeom prst="rect">
            <a:avLst/>
          </a:prstGeom>
        </p:spPr>
        <p:txBody>
          <a:bodyPr lIns="0" tIns="0" rIns="0" bIns="0" rtlCol="0" anchor="t">
            <a:spAutoFit/>
          </a:bodyPr>
          <a:lstStyle/>
          <a:p>
            <a:pPr algn="l">
              <a:lnSpc>
                <a:spcPts val="6660"/>
              </a:lnSpc>
            </a:pPr>
            <a:r>
              <a:rPr lang="en-US" sz="6000">
                <a:solidFill>
                  <a:srgbClr val="5C67B6"/>
                </a:solidFill>
                <a:latin typeface="Fredoka"/>
                <a:ea typeface="Fredoka"/>
                <a:cs typeface="Fredoka"/>
                <a:sym typeface="Fredoka"/>
              </a:rPr>
              <a:t>IMPORTANT THINGS TO REMEMBER:</a:t>
            </a:r>
          </a:p>
        </p:txBody>
      </p:sp>
      <p:grpSp>
        <p:nvGrpSpPr>
          <p:cNvPr id="9" name="Group 9"/>
          <p:cNvGrpSpPr/>
          <p:nvPr/>
        </p:nvGrpSpPr>
        <p:grpSpPr>
          <a:xfrm>
            <a:off x="6629400" y="2083442"/>
            <a:ext cx="11277600" cy="6422964"/>
            <a:chOff x="-434952" y="0"/>
            <a:chExt cx="15036800" cy="8563952"/>
          </a:xfrm>
        </p:grpSpPr>
        <p:sp>
          <p:nvSpPr>
            <p:cNvPr id="10" name="TextBox 10"/>
            <p:cNvSpPr txBox="1"/>
            <p:nvPr/>
          </p:nvSpPr>
          <p:spPr>
            <a:xfrm>
              <a:off x="-434952" y="0"/>
              <a:ext cx="15036800" cy="6772281"/>
            </a:xfrm>
            <a:prstGeom prst="rect">
              <a:avLst/>
            </a:prstGeom>
          </p:spPr>
          <p:txBody>
            <a:bodyPr wrap="square" lIns="0" tIns="0" rIns="0" bIns="0" rtlCol="0" anchor="t">
              <a:spAutoFit/>
            </a:bodyPr>
            <a:lstStyle/>
            <a:p>
              <a:pPr algn="l">
                <a:lnSpc>
                  <a:spcPts val="6629"/>
                </a:lnSpc>
              </a:pPr>
              <a:r>
                <a:rPr lang="en-US" sz="5524" dirty="0">
                  <a:solidFill>
                    <a:srgbClr val="5C67B6"/>
                  </a:solidFill>
                  <a:latin typeface="Dekko"/>
                  <a:ea typeface="Dekko"/>
                  <a:cs typeface="Dekko"/>
                  <a:sym typeface="Dekko"/>
                </a:rPr>
                <a:t>PE Days are Tuesday and Wednesday</a:t>
              </a:r>
              <a:endParaRPr lang="en-US" sz="5524" dirty="0">
                <a:solidFill>
                  <a:srgbClr val="5C67B6"/>
                </a:solidFill>
                <a:highlight>
                  <a:srgbClr val="FFFF00"/>
                </a:highlight>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Reading diaries should be brought into school every day.</a:t>
              </a:r>
            </a:p>
            <a:p>
              <a:pPr algn="l">
                <a:lnSpc>
                  <a:spcPts val="6629"/>
                </a:lnSpc>
              </a:pPr>
              <a:r>
                <a:rPr lang="en-US" sz="5524" dirty="0">
                  <a:solidFill>
                    <a:srgbClr val="5C67B6"/>
                  </a:solidFill>
                  <a:latin typeface="Dekko"/>
                  <a:ea typeface="Dekko"/>
                  <a:cs typeface="Dekko"/>
                  <a:sym typeface="Dekko"/>
                </a:rPr>
                <a:t>All the information you get here today can be found on our website: https://www.sacredheart.notts.sch.uk/</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5E5"/>
        </a:solidFill>
        <a:effectLst/>
      </p:bgPr>
    </p:bg>
    <p:spTree>
      <p:nvGrpSpPr>
        <p:cNvPr id="1" name=""/>
        <p:cNvGrpSpPr/>
        <p:nvPr/>
      </p:nvGrpSpPr>
      <p:grpSpPr>
        <a:xfrm>
          <a:off x="0" y="0"/>
          <a:ext cx="0" cy="0"/>
          <a:chOff x="0" y="0"/>
          <a:chExt cx="0" cy="0"/>
        </a:xfrm>
      </p:grpSpPr>
      <p:sp>
        <p:nvSpPr>
          <p:cNvPr id="2" name="Freeform 2"/>
          <p:cNvSpPr/>
          <p:nvPr/>
        </p:nvSpPr>
        <p:spPr>
          <a:xfrm>
            <a:off x="-1282341" y="-4720899"/>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144000" y="5734017"/>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4698004" y="-762905"/>
            <a:ext cx="8891993" cy="10517411"/>
          </a:xfrm>
          <a:custGeom>
            <a:avLst/>
            <a:gdLst/>
            <a:ahLst/>
            <a:cxnLst/>
            <a:rect l="l" t="t" r="r" b="b"/>
            <a:pathLst>
              <a:path w="8891993" h="10517411">
                <a:moveTo>
                  <a:pt x="0" y="0"/>
                </a:moveTo>
                <a:lnTo>
                  <a:pt x="8891992" y="0"/>
                </a:lnTo>
                <a:lnTo>
                  <a:pt x="8891992" y="10517410"/>
                </a:lnTo>
                <a:lnTo>
                  <a:pt x="0" y="1051741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5"/>
          <p:cNvSpPr/>
          <p:nvPr/>
        </p:nvSpPr>
        <p:spPr>
          <a:xfrm rot="10212585">
            <a:off x="5905432" y="2046125"/>
            <a:ext cx="1807008" cy="1706259"/>
          </a:xfrm>
          <a:custGeom>
            <a:avLst/>
            <a:gdLst/>
            <a:ahLst/>
            <a:cxnLst/>
            <a:rect l="l" t="t" r="r" b="b"/>
            <a:pathLst>
              <a:path w="1807008" h="1706259">
                <a:moveTo>
                  <a:pt x="0" y="0"/>
                </a:moveTo>
                <a:lnTo>
                  <a:pt x="1807009" y="0"/>
                </a:lnTo>
                <a:lnTo>
                  <a:pt x="1807009" y="1706259"/>
                </a:lnTo>
                <a:lnTo>
                  <a:pt x="0" y="1706259"/>
                </a:lnTo>
                <a:lnTo>
                  <a:pt x="0" y="0"/>
                </a:lnTo>
                <a:close/>
              </a:path>
            </a:pathLst>
          </a:custGeom>
          <a:blipFill>
            <a:blip r:embed="rId6">
              <a:extLst>
                <a:ext uri="{96DAC541-7B7A-43D3-8B79-37D633B846F1}">
                  <asvg:svgBlip xmlns:asvg="http://schemas.microsoft.com/office/drawing/2016/SVG/main" r:embed="rId7"/>
                </a:ext>
              </a:extLst>
            </a:blip>
            <a:stretch>
              <a:fillRect l="-54070" t="-56640"/>
            </a:stretch>
          </a:blipFill>
        </p:spPr>
      </p:sp>
      <p:sp>
        <p:nvSpPr>
          <p:cNvPr id="6" name="Freeform 6"/>
          <p:cNvSpPr/>
          <p:nvPr/>
        </p:nvSpPr>
        <p:spPr>
          <a:xfrm rot="-10602175" flipH="1">
            <a:off x="10481772" y="2195214"/>
            <a:ext cx="1807008" cy="1706259"/>
          </a:xfrm>
          <a:custGeom>
            <a:avLst/>
            <a:gdLst/>
            <a:ahLst/>
            <a:cxnLst/>
            <a:rect l="l" t="t" r="r" b="b"/>
            <a:pathLst>
              <a:path w="1807008" h="1706259">
                <a:moveTo>
                  <a:pt x="1807008" y="0"/>
                </a:moveTo>
                <a:lnTo>
                  <a:pt x="0" y="0"/>
                </a:lnTo>
                <a:lnTo>
                  <a:pt x="0" y="1706259"/>
                </a:lnTo>
                <a:lnTo>
                  <a:pt x="1807008" y="1706259"/>
                </a:lnTo>
                <a:lnTo>
                  <a:pt x="1807008" y="0"/>
                </a:lnTo>
                <a:close/>
              </a:path>
            </a:pathLst>
          </a:custGeom>
          <a:blipFill>
            <a:blip r:embed="rId6">
              <a:extLst>
                <a:ext uri="{96DAC541-7B7A-43D3-8B79-37D633B846F1}">
                  <asvg:svgBlip xmlns:asvg="http://schemas.microsoft.com/office/drawing/2016/SVG/main" r:embed="rId7"/>
                </a:ext>
              </a:extLst>
            </a:blip>
            <a:stretch>
              <a:fillRect l="-54070" t="-56640"/>
            </a:stretch>
          </a:blipFill>
        </p:spPr>
      </p:sp>
      <p:sp>
        <p:nvSpPr>
          <p:cNvPr id="7" name="TextBox 7"/>
          <p:cNvSpPr txBox="1"/>
          <p:nvPr/>
        </p:nvSpPr>
        <p:spPr>
          <a:xfrm>
            <a:off x="6532655" y="3308623"/>
            <a:ext cx="5222689" cy="1706246"/>
          </a:xfrm>
          <a:prstGeom prst="rect">
            <a:avLst/>
          </a:prstGeom>
        </p:spPr>
        <p:txBody>
          <a:bodyPr lIns="0" tIns="0" rIns="0" bIns="0" rtlCol="0" anchor="t">
            <a:spAutoFit/>
          </a:bodyPr>
          <a:lstStyle/>
          <a:p>
            <a:pPr algn="ctr">
              <a:lnSpc>
                <a:spcPts val="12800"/>
              </a:lnSpc>
            </a:pPr>
            <a:r>
              <a:rPr lang="en-US" sz="12800">
                <a:solidFill>
                  <a:srgbClr val="5C67B6"/>
                </a:solidFill>
                <a:latin typeface="Fredoka"/>
                <a:ea typeface="Fredoka"/>
                <a:cs typeface="Fredoka"/>
                <a:sym typeface="Fredoka"/>
              </a:rPr>
              <a:t>Q&amp;A</a:t>
            </a:r>
          </a:p>
        </p:txBody>
      </p:sp>
      <p:sp>
        <p:nvSpPr>
          <p:cNvPr id="8" name="Freeform 8"/>
          <p:cNvSpPr/>
          <p:nvPr/>
        </p:nvSpPr>
        <p:spPr>
          <a:xfrm rot="1030379" flipH="1">
            <a:off x="14472288" y="691164"/>
            <a:ext cx="2988503" cy="2906999"/>
          </a:xfrm>
          <a:custGeom>
            <a:avLst/>
            <a:gdLst/>
            <a:ahLst/>
            <a:cxnLst/>
            <a:rect l="l" t="t" r="r" b="b"/>
            <a:pathLst>
              <a:path w="2988503" h="2906999">
                <a:moveTo>
                  <a:pt x="2988503" y="0"/>
                </a:moveTo>
                <a:lnTo>
                  <a:pt x="0" y="0"/>
                </a:lnTo>
                <a:lnTo>
                  <a:pt x="0" y="2906998"/>
                </a:lnTo>
                <a:lnTo>
                  <a:pt x="2988503" y="2906998"/>
                </a:lnTo>
                <a:lnTo>
                  <a:pt x="2988503"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9" name="Freeform 9"/>
          <p:cNvSpPr/>
          <p:nvPr/>
        </p:nvSpPr>
        <p:spPr>
          <a:xfrm>
            <a:off x="0" y="6676228"/>
            <a:ext cx="4488111" cy="5164145"/>
          </a:xfrm>
          <a:custGeom>
            <a:avLst/>
            <a:gdLst/>
            <a:ahLst/>
            <a:cxnLst/>
            <a:rect l="l" t="t" r="r" b="b"/>
            <a:pathLst>
              <a:path w="4488111" h="5164145">
                <a:moveTo>
                  <a:pt x="0" y="0"/>
                </a:moveTo>
                <a:lnTo>
                  <a:pt x="4488111" y="0"/>
                </a:lnTo>
                <a:lnTo>
                  <a:pt x="4488111" y="5164144"/>
                </a:lnTo>
                <a:lnTo>
                  <a:pt x="0" y="516414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2577629"/>
          </a:xfrm>
          <a:prstGeom prst="rect">
            <a:avLst/>
          </a:prstGeom>
        </p:spPr>
        <p:txBody>
          <a:bodyPr wrap="square" lIns="0" tIns="0" rIns="0" bIns="0" rtlCol="0" anchor="t">
            <a:spAutoFit/>
          </a:bodyPr>
          <a:lstStyle/>
          <a:p>
            <a:pPr algn="l">
              <a:lnSpc>
                <a:spcPts val="6660"/>
              </a:lnSpc>
            </a:pPr>
            <a:r>
              <a:rPr lang="en-US" sz="6000" dirty="0" err="1">
                <a:solidFill>
                  <a:srgbClr val="5C67B6"/>
                </a:solidFill>
                <a:latin typeface="Fredoka"/>
                <a:ea typeface="Fredoka"/>
                <a:cs typeface="Fredoka"/>
                <a:sym typeface="Fredoka"/>
              </a:rPr>
              <a:t>Behaviour</a:t>
            </a:r>
            <a:r>
              <a:rPr lang="en-US" sz="6000" dirty="0">
                <a:solidFill>
                  <a:srgbClr val="5C67B6"/>
                </a:solidFill>
                <a:latin typeface="Fredoka"/>
                <a:ea typeface="Fredoka"/>
                <a:cs typeface="Fredoka"/>
                <a:sym typeface="Fredoka"/>
              </a:rPr>
              <a:t> Policy</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955614" y="1508615"/>
            <a:ext cx="9107997" cy="8414667"/>
            <a:chOff x="0" y="0"/>
            <a:chExt cx="12143996" cy="8563952"/>
          </a:xfrm>
        </p:grpSpPr>
        <p:sp>
          <p:nvSpPr>
            <p:cNvPr id="10" name="TextBox 10"/>
            <p:cNvSpPr txBox="1"/>
            <p:nvPr/>
          </p:nvSpPr>
          <p:spPr>
            <a:xfrm>
              <a:off x="0" y="0"/>
              <a:ext cx="12143996" cy="6030723"/>
            </a:xfrm>
            <a:prstGeom prst="rect">
              <a:avLst/>
            </a:prstGeom>
          </p:spPr>
          <p:txBody>
            <a:bodyPr lIns="0" tIns="0" rIns="0" bIns="0" rtlCol="0" anchor="t">
              <a:spAutoFit/>
            </a:bodyPr>
            <a:lstStyle/>
            <a:p>
              <a:pPr algn="l">
                <a:lnSpc>
                  <a:spcPts val="6629"/>
                </a:lnSpc>
              </a:pPr>
              <a:r>
                <a:rPr lang="en-US" sz="5524" dirty="0">
                  <a:solidFill>
                    <a:srgbClr val="5C67B6"/>
                  </a:solidFill>
                  <a:latin typeface="Dekko"/>
                  <a:ea typeface="Dekko"/>
                  <a:cs typeface="Dekko"/>
                  <a:sym typeface="Dekko"/>
                </a:rPr>
                <a:t>Sacred Heart </a:t>
              </a:r>
              <a:r>
                <a:rPr lang="en-US" sz="5524" dirty="0" err="1">
                  <a:solidFill>
                    <a:srgbClr val="5C67B6"/>
                  </a:solidFill>
                  <a:latin typeface="Dekko"/>
                  <a:ea typeface="Dekko"/>
                  <a:cs typeface="Dekko"/>
                  <a:sym typeface="Dekko"/>
                </a:rPr>
                <a:t>Behaviour</a:t>
              </a:r>
              <a:r>
                <a:rPr lang="en-US" sz="5524" dirty="0">
                  <a:solidFill>
                    <a:srgbClr val="5C67B6"/>
                  </a:solidFill>
                  <a:latin typeface="Dekko"/>
                  <a:ea typeface="Dekko"/>
                  <a:cs typeface="Dekko"/>
                  <a:sym typeface="Dekko"/>
                </a:rPr>
                <a:t>  Curriculum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Politeness Pets </a:t>
              </a:r>
            </a:p>
            <a:p>
              <a:pPr algn="l">
                <a:lnSpc>
                  <a:spcPts val="6629"/>
                </a:lnSpc>
              </a:pPr>
              <a:r>
                <a:rPr lang="en-US" sz="5524" dirty="0">
                  <a:solidFill>
                    <a:srgbClr val="5C67B6"/>
                  </a:solidFill>
                  <a:latin typeface="Dekko"/>
                  <a:ea typeface="Dekko"/>
                  <a:cs typeface="Dekko"/>
                  <a:sym typeface="Dekko"/>
                </a:rPr>
                <a:t>Star Listening </a:t>
              </a:r>
            </a:p>
            <a:p>
              <a:pPr algn="l">
                <a:lnSpc>
                  <a:spcPts val="6629"/>
                </a:lnSpc>
              </a:pPr>
              <a:r>
                <a:rPr lang="en-US" sz="5524" dirty="0">
                  <a:solidFill>
                    <a:srgbClr val="5C67B6"/>
                  </a:solidFill>
                  <a:latin typeface="Dekko"/>
                  <a:ea typeface="Dekko"/>
                  <a:cs typeface="Dekko"/>
                  <a:sym typeface="Dekko"/>
                </a:rPr>
                <a:t>Slow walking </a:t>
              </a:r>
            </a:p>
            <a:p>
              <a:pPr algn="l">
                <a:lnSpc>
                  <a:spcPts val="6629"/>
                </a:lnSpc>
              </a:pPr>
              <a:r>
                <a:rPr lang="en-US" sz="5524" dirty="0">
                  <a:solidFill>
                    <a:srgbClr val="5C67B6"/>
                  </a:solidFill>
                  <a:latin typeface="Dekko"/>
                  <a:ea typeface="Dekko"/>
                  <a:cs typeface="Dekko"/>
                  <a:sym typeface="Dekko"/>
                </a:rPr>
                <a:t>SPEAK</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pic>
        <p:nvPicPr>
          <p:cNvPr id="12" name="Picture 11">
            <a:extLst>
              <a:ext uri="{FF2B5EF4-FFF2-40B4-BE49-F238E27FC236}">
                <a16:creationId xmlns:a16="http://schemas.microsoft.com/office/drawing/2014/main" id="{AB46546E-6BFF-4D18-B2BD-B40490AB561E}"/>
              </a:ext>
            </a:extLst>
          </p:cNvPr>
          <p:cNvPicPr>
            <a:picLocks noChangeAspect="1"/>
          </p:cNvPicPr>
          <p:nvPr/>
        </p:nvPicPr>
        <p:blipFill>
          <a:blip r:embed="rId13"/>
          <a:stretch>
            <a:fillRect/>
          </a:stretch>
        </p:blipFill>
        <p:spPr>
          <a:xfrm>
            <a:off x="7772400" y="7728566"/>
            <a:ext cx="10416338" cy="2443135"/>
          </a:xfrm>
          <a:prstGeom prst="rect">
            <a:avLst/>
          </a:prstGeom>
        </p:spPr>
      </p:pic>
    </p:spTree>
    <p:extLst>
      <p:ext uri="{BB962C8B-B14F-4D97-AF65-F5344CB8AC3E}">
        <p14:creationId xmlns:p14="http://schemas.microsoft.com/office/powerpoint/2010/main" val="4120050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1718419"/>
          </a:xfrm>
          <a:prstGeom prst="rect">
            <a:avLst/>
          </a:prstGeom>
        </p:spPr>
        <p:txBody>
          <a:bodyPr wrap="square" lIns="0" tIns="0" rIns="0" bIns="0" rtlCol="0" anchor="t">
            <a:spAutoFit/>
          </a:bodyPr>
          <a:lstStyle/>
          <a:p>
            <a:pPr algn="l">
              <a:lnSpc>
                <a:spcPts val="6660"/>
              </a:lnSpc>
            </a:pPr>
            <a:endParaRPr lang="en-US" sz="6000" dirty="0">
              <a:solidFill>
                <a:srgbClr val="5C67B6"/>
              </a:solidFill>
              <a:latin typeface="Fredoka"/>
              <a:ea typeface="Fredoka"/>
              <a:cs typeface="Fredoka"/>
              <a:sym typeface="Fredoka"/>
            </a:endParaRPr>
          </a:p>
          <a:p>
            <a:pPr algn="l">
              <a:lnSpc>
                <a:spcPts val="6660"/>
              </a:lnSpc>
            </a:pPr>
            <a:r>
              <a:rPr lang="en-US" sz="6000" dirty="0">
                <a:solidFill>
                  <a:srgbClr val="5C67B6"/>
                </a:solidFill>
                <a:latin typeface="Fredoka"/>
                <a:ea typeface="Fredoka"/>
                <a:cs typeface="Fredoka"/>
                <a:sym typeface="Fredoka"/>
              </a:rPr>
              <a:t>Communication</a:t>
            </a:r>
          </a:p>
        </p:txBody>
      </p:sp>
      <p:grpSp>
        <p:nvGrpSpPr>
          <p:cNvPr id="9" name="Group 9"/>
          <p:cNvGrpSpPr/>
          <p:nvPr/>
        </p:nvGrpSpPr>
        <p:grpSpPr>
          <a:xfrm>
            <a:off x="6955614" y="1257300"/>
            <a:ext cx="9107997" cy="8550380"/>
            <a:chOff x="0" y="0"/>
            <a:chExt cx="12143996" cy="8563952"/>
          </a:xfrm>
        </p:grpSpPr>
        <p:sp>
          <p:nvSpPr>
            <p:cNvPr id="10" name="TextBox 10"/>
            <p:cNvSpPr txBox="1"/>
            <p:nvPr/>
          </p:nvSpPr>
          <p:spPr>
            <a:xfrm>
              <a:off x="0" y="0"/>
              <a:ext cx="12143996" cy="6782731"/>
            </a:xfrm>
            <a:prstGeom prst="rect">
              <a:avLst/>
            </a:prstGeom>
          </p:spPr>
          <p:txBody>
            <a:bodyPr lIns="0" tIns="0" rIns="0" bIns="0" rtlCol="0" anchor="t">
              <a:spAutoFit/>
            </a:bodyPr>
            <a:lstStyle/>
            <a:p>
              <a:pPr algn="l">
                <a:lnSpc>
                  <a:spcPts val="6629"/>
                </a:lnSpc>
              </a:pPr>
              <a:endParaRPr lang="en-US" sz="5524" dirty="0">
                <a:solidFill>
                  <a:srgbClr val="5C67B6"/>
                </a:solidFill>
                <a:latin typeface="Dekko"/>
                <a:ea typeface="Dekko"/>
                <a:cs typeface="Dekko"/>
                <a:sym typeface="Dekko"/>
              </a:endParaRP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Communication goes through the office.</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Teachers can send out messages.</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Newsletter is on the website.</a:t>
              </a:r>
            </a:p>
            <a:p>
              <a:pPr marL="685800" indent="-685800" algn="l">
                <a:lnSpc>
                  <a:spcPts val="6629"/>
                </a:lnSpc>
                <a:buFont typeface="Arial" panose="020B0604020202020204" pitchFamily="34" charset="0"/>
                <a:buChar char="•"/>
              </a:pPr>
              <a:r>
                <a:rPr lang="en-US" sz="5524" dirty="0">
                  <a:solidFill>
                    <a:srgbClr val="5C67B6"/>
                  </a:solidFill>
                  <a:latin typeface="Dekko"/>
                  <a:ea typeface="Dekko"/>
                  <a:cs typeface="Dekko"/>
                  <a:sym typeface="Dekko"/>
                </a:rPr>
                <a:t>PLEASE CHECK ARBOR.</a:t>
              </a:r>
            </a:p>
            <a:p>
              <a:pPr algn="l">
                <a:lnSpc>
                  <a:spcPts val="6629"/>
                </a:lnSpc>
              </a:pPr>
              <a:endParaRPr lang="en-US" sz="5524" dirty="0">
                <a:solidFill>
                  <a:srgbClr val="5C67B6"/>
                </a:solidFill>
                <a:latin typeface="Dekko"/>
                <a:ea typeface="Dekko"/>
                <a:cs typeface="Dekko"/>
                <a:sym typeface="Dekko"/>
              </a:endParaRP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extLst>
      <p:ext uri="{BB962C8B-B14F-4D97-AF65-F5344CB8AC3E}">
        <p14:creationId xmlns:p14="http://schemas.microsoft.com/office/powerpoint/2010/main" val="342775665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4198758" y="-83958"/>
            <a:ext cx="10454916" cy="10454916"/>
          </a:xfrm>
          <a:custGeom>
            <a:avLst/>
            <a:gdLst/>
            <a:ahLst/>
            <a:cxnLst/>
            <a:rect l="l" t="t" r="r" b="b"/>
            <a:pathLst>
              <a:path w="10454916" h="10454916">
                <a:moveTo>
                  <a:pt x="0" y="0"/>
                </a:moveTo>
                <a:lnTo>
                  <a:pt x="10454916" y="0"/>
                </a:lnTo>
                <a:lnTo>
                  <a:pt x="10454916" y="10454916"/>
                </a:lnTo>
                <a:lnTo>
                  <a:pt x="0" y="1045491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rot="1176963">
            <a:off x="4082216" y="3687146"/>
            <a:ext cx="3214388" cy="1490307"/>
          </a:xfrm>
          <a:custGeom>
            <a:avLst/>
            <a:gdLst/>
            <a:ahLst/>
            <a:cxnLst/>
            <a:rect l="l" t="t" r="r" b="b"/>
            <a:pathLst>
              <a:path w="3214388" h="1490307">
                <a:moveTo>
                  <a:pt x="0" y="0"/>
                </a:moveTo>
                <a:lnTo>
                  <a:pt x="3214388" y="0"/>
                </a:lnTo>
                <a:lnTo>
                  <a:pt x="3214388" y="1490307"/>
                </a:lnTo>
                <a:lnTo>
                  <a:pt x="0" y="149030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flipH="1" flipV="1">
            <a:off x="1178071" y="1853697"/>
            <a:ext cx="10337635" cy="7432535"/>
          </a:xfrm>
          <a:custGeom>
            <a:avLst/>
            <a:gdLst/>
            <a:ahLst/>
            <a:cxnLst/>
            <a:rect l="l" t="t" r="r" b="b"/>
            <a:pathLst>
              <a:path w="10337635" h="7432535">
                <a:moveTo>
                  <a:pt x="10337635" y="7432535"/>
                </a:moveTo>
                <a:lnTo>
                  <a:pt x="0" y="7432535"/>
                </a:lnTo>
                <a:lnTo>
                  <a:pt x="0" y="0"/>
                </a:lnTo>
                <a:lnTo>
                  <a:pt x="10337635" y="0"/>
                </a:lnTo>
                <a:lnTo>
                  <a:pt x="10337635" y="7432535"/>
                </a:lnTo>
                <a:close/>
              </a:path>
            </a:pathLst>
          </a:custGeom>
          <a:blipFill>
            <a:blip r:embed="rId7">
              <a:extLst>
                <a:ext uri="{96DAC541-7B7A-43D3-8B79-37D633B846F1}">
                  <asvg:svgBlip xmlns:asvg="http://schemas.microsoft.com/office/drawing/2016/SVG/main" r:embed="rId8"/>
                </a:ext>
              </a:extLst>
            </a:blip>
            <a:stretch>
              <a:fillRect r="-27884"/>
            </a:stretch>
          </a:blipFill>
        </p:spPr>
      </p:sp>
      <p:sp>
        <p:nvSpPr>
          <p:cNvPr id="5" name="Freeform 5"/>
          <p:cNvSpPr/>
          <p:nvPr/>
        </p:nvSpPr>
        <p:spPr>
          <a:xfrm>
            <a:off x="4121141" y="-19707"/>
            <a:ext cx="4451494" cy="1262606"/>
          </a:xfrm>
          <a:custGeom>
            <a:avLst/>
            <a:gdLst/>
            <a:ahLst/>
            <a:cxnLst/>
            <a:rect l="l" t="t" r="r" b="b"/>
            <a:pathLst>
              <a:path w="4451494" h="1262606">
                <a:moveTo>
                  <a:pt x="0" y="0"/>
                </a:moveTo>
                <a:lnTo>
                  <a:pt x="4451495" y="0"/>
                </a:lnTo>
                <a:lnTo>
                  <a:pt x="4451495" y="1262606"/>
                </a:lnTo>
                <a:lnTo>
                  <a:pt x="0" y="126260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flipH="1">
            <a:off x="590034" y="895349"/>
            <a:ext cx="2988503" cy="2906999"/>
          </a:xfrm>
          <a:custGeom>
            <a:avLst/>
            <a:gdLst/>
            <a:ahLst/>
            <a:cxnLst/>
            <a:rect l="l" t="t" r="r" b="b"/>
            <a:pathLst>
              <a:path w="2988503" h="2906999">
                <a:moveTo>
                  <a:pt x="2988503" y="0"/>
                </a:moveTo>
                <a:lnTo>
                  <a:pt x="0" y="0"/>
                </a:lnTo>
                <a:lnTo>
                  <a:pt x="0" y="2906998"/>
                </a:lnTo>
                <a:lnTo>
                  <a:pt x="2988503" y="2906998"/>
                </a:lnTo>
                <a:lnTo>
                  <a:pt x="2988503"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a:off x="619296" y="6233303"/>
            <a:ext cx="4488111" cy="5164145"/>
          </a:xfrm>
          <a:custGeom>
            <a:avLst/>
            <a:gdLst/>
            <a:ahLst/>
            <a:cxnLst/>
            <a:rect l="l" t="t" r="r" b="b"/>
            <a:pathLst>
              <a:path w="4488111" h="5164145">
                <a:moveTo>
                  <a:pt x="0" y="0"/>
                </a:moveTo>
                <a:lnTo>
                  <a:pt x="4488111" y="0"/>
                </a:lnTo>
                <a:lnTo>
                  <a:pt x="4488111" y="5164145"/>
                </a:lnTo>
                <a:lnTo>
                  <a:pt x="0" y="51641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 name="TextBox 8"/>
          <p:cNvSpPr txBox="1"/>
          <p:nvPr/>
        </p:nvSpPr>
        <p:spPr>
          <a:xfrm>
            <a:off x="2547953" y="1780759"/>
            <a:ext cx="7597870" cy="739775"/>
          </a:xfrm>
          <a:prstGeom prst="rect">
            <a:avLst/>
          </a:prstGeom>
        </p:spPr>
        <p:txBody>
          <a:bodyPr lIns="0" tIns="0" rIns="0" bIns="0" rtlCol="0" anchor="t">
            <a:spAutoFit/>
          </a:bodyPr>
          <a:lstStyle/>
          <a:p>
            <a:pPr algn="ctr">
              <a:lnSpc>
                <a:spcPts val="5500"/>
              </a:lnSpc>
            </a:pPr>
            <a:r>
              <a:rPr lang="en-US" sz="5500" dirty="0">
                <a:solidFill>
                  <a:srgbClr val="5C67B6"/>
                </a:solidFill>
                <a:latin typeface="Fredoka"/>
                <a:ea typeface="Fredoka"/>
                <a:cs typeface="Fredoka"/>
                <a:sym typeface="Fredoka"/>
              </a:rPr>
              <a:t>OUR TOPICS</a:t>
            </a:r>
          </a:p>
        </p:txBody>
      </p:sp>
      <p:sp>
        <p:nvSpPr>
          <p:cNvPr id="9" name="TextBox 9"/>
          <p:cNvSpPr txBox="1"/>
          <p:nvPr/>
        </p:nvSpPr>
        <p:spPr>
          <a:xfrm>
            <a:off x="2550581" y="2960012"/>
            <a:ext cx="7597870" cy="5206554"/>
          </a:xfrm>
          <a:prstGeom prst="rect">
            <a:avLst/>
          </a:prstGeom>
        </p:spPr>
        <p:txBody>
          <a:bodyPr lIns="0" tIns="0" rIns="0" bIns="0" rtlCol="0" anchor="t">
            <a:spAutoFit/>
          </a:bodyPr>
          <a:lstStyle/>
          <a:p>
            <a:pPr marL="1036317" lvl="1" indent="-518158" algn="l">
              <a:lnSpc>
                <a:spcPts val="5759"/>
              </a:lnSpc>
              <a:buFont typeface="Arial"/>
              <a:buChar char="•"/>
            </a:pPr>
            <a:r>
              <a:rPr lang="en-US" sz="4799" dirty="0">
                <a:solidFill>
                  <a:srgbClr val="5C67B6"/>
                </a:solidFill>
                <a:highlight>
                  <a:srgbClr val="FFFF00"/>
                </a:highlight>
                <a:latin typeface="Dekko"/>
                <a:ea typeface="Dekko"/>
                <a:cs typeface="Dekko"/>
                <a:sym typeface="Dekko"/>
              </a:rPr>
              <a:t>Goose Fair</a:t>
            </a:r>
          </a:p>
          <a:p>
            <a:pPr marL="1036317" lvl="1" indent="-518158" algn="l">
              <a:lnSpc>
                <a:spcPts val="5759"/>
              </a:lnSpc>
              <a:buFont typeface="Arial"/>
              <a:buChar char="•"/>
            </a:pPr>
            <a:r>
              <a:rPr lang="en-US" sz="4799" dirty="0">
                <a:solidFill>
                  <a:srgbClr val="5C67B6"/>
                </a:solidFill>
                <a:highlight>
                  <a:srgbClr val="FFFF00"/>
                </a:highlight>
                <a:latin typeface="Dekko"/>
                <a:ea typeface="Dekko"/>
                <a:cs typeface="Dekko"/>
                <a:sym typeface="Dekko"/>
              </a:rPr>
              <a:t>Poles Apart</a:t>
            </a:r>
          </a:p>
          <a:p>
            <a:pPr marL="1036317" lvl="1" indent="-518158" algn="l">
              <a:lnSpc>
                <a:spcPts val="5759"/>
              </a:lnSpc>
              <a:buFont typeface="Arial"/>
              <a:buChar char="•"/>
            </a:pPr>
            <a:r>
              <a:rPr lang="en-US" sz="4799" dirty="0">
                <a:solidFill>
                  <a:srgbClr val="5C67B6"/>
                </a:solidFill>
                <a:highlight>
                  <a:srgbClr val="FFFF00"/>
                </a:highlight>
                <a:latin typeface="Dekko"/>
                <a:ea typeface="Dekko"/>
                <a:cs typeface="Dekko"/>
                <a:sym typeface="Dekko"/>
              </a:rPr>
              <a:t>The Great Fire of London</a:t>
            </a:r>
          </a:p>
          <a:p>
            <a:pPr marL="1036317" lvl="1" indent="-518158" algn="l">
              <a:lnSpc>
                <a:spcPts val="5759"/>
              </a:lnSpc>
              <a:buFont typeface="Arial"/>
              <a:buChar char="•"/>
            </a:pPr>
            <a:r>
              <a:rPr lang="en-US" sz="4799" dirty="0">
                <a:solidFill>
                  <a:srgbClr val="5C67B6"/>
                </a:solidFill>
                <a:highlight>
                  <a:srgbClr val="FFFF00"/>
                </a:highlight>
                <a:latin typeface="Dekko"/>
                <a:ea typeface="Dekko"/>
                <a:cs typeface="Dekko"/>
                <a:sym typeface="Dekko"/>
              </a:rPr>
              <a:t>Sensational Safari</a:t>
            </a:r>
          </a:p>
          <a:p>
            <a:pPr marL="1036317" lvl="1" indent="-518158" algn="l">
              <a:lnSpc>
                <a:spcPts val="5759"/>
              </a:lnSpc>
              <a:buFont typeface="Arial"/>
              <a:buChar char="•"/>
            </a:pPr>
            <a:r>
              <a:rPr lang="en-US" sz="4799" dirty="0">
                <a:solidFill>
                  <a:srgbClr val="5C67B6"/>
                </a:solidFill>
                <a:highlight>
                  <a:srgbClr val="FFFF00"/>
                </a:highlight>
                <a:latin typeface="Dekko"/>
                <a:ea typeface="Dekko"/>
                <a:cs typeface="Dekko"/>
                <a:sym typeface="Dekko"/>
              </a:rPr>
              <a:t>Heroes</a:t>
            </a:r>
          </a:p>
          <a:p>
            <a:pPr marL="1036317" lvl="1" indent="-518158" algn="l">
              <a:lnSpc>
                <a:spcPts val="5759"/>
              </a:lnSpc>
              <a:buFont typeface="Arial"/>
              <a:buChar char="•"/>
            </a:pPr>
            <a:r>
              <a:rPr lang="en-US" sz="4799" dirty="0">
                <a:solidFill>
                  <a:srgbClr val="5C67B6"/>
                </a:solidFill>
                <a:highlight>
                  <a:srgbClr val="FFFF00"/>
                </a:highlight>
                <a:latin typeface="Dekko"/>
                <a:ea typeface="Dekko"/>
                <a:cs typeface="Dekko"/>
                <a:sym typeface="Dekko"/>
              </a:rPr>
              <a:t>Sail the Seven seas</a:t>
            </a:r>
          </a:p>
          <a:p>
            <a:pPr marL="1036317" lvl="1" indent="-518158" algn="l">
              <a:lnSpc>
                <a:spcPts val="5759"/>
              </a:lnSpc>
              <a:buFont typeface="Arial"/>
              <a:buChar char="•"/>
            </a:pPr>
            <a:endParaRPr lang="en-US" sz="4799" dirty="0">
              <a:solidFill>
                <a:srgbClr val="5C67B6"/>
              </a:solidFill>
              <a:highlight>
                <a:srgbClr val="FFFF00"/>
              </a:highlight>
              <a:latin typeface="Dekko"/>
              <a:ea typeface="Dekko"/>
              <a:cs typeface="Dekko"/>
              <a:sym typeface="Dekko"/>
            </a:endParaRPr>
          </a:p>
        </p:txBody>
      </p:sp>
      <p:sp>
        <p:nvSpPr>
          <p:cNvPr id="10" name="TextBox 8">
            <a:extLst>
              <a:ext uri="{FF2B5EF4-FFF2-40B4-BE49-F238E27FC236}">
                <a16:creationId xmlns:a16="http://schemas.microsoft.com/office/drawing/2014/main" id="{8D71AD2A-E541-4C40-B060-1163D75E86E4}"/>
              </a:ext>
            </a:extLst>
          </p:cNvPr>
          <p:cNvSpPr txBox="1"/>
          <p:nvPr/>
        </p:nvSpPr>
        <p:spPr>
          <a:xfrm>
            <a:off x="10094841" y="1380659"/>
            <a:ext cx="7597870" cy="4231928"/>
          </a:xfrm>
          <a:prstGeom prst="rect">
            <a:avLst/>
          </a:prstGeom>
        </p:spPr>
        <p:txBody>
          <a:bodyPr lIns="0" tIns="0" rIns="0" bIns="0" rtlCol="0" anchor="t">
            <a:spAutoFit/>
          </a:bodyPr>
          <a:lstStyle/>
          <a:p>
            <a:pPr algn="ctr">
              <a:lnSpc>
                <a:spcPts val="5500"/>
              </a:lnSpc>
            </a:pPr>
            <a:r>
              <a:rPr lang="en-US" sz="5500" dirty="0">
                <a:solidFill>
                  <a:srgbClr val="5C67B6"/>
                </a:solidFill>
                <a:latin typeface="Fredoka"/>
                <a:ea typeface="Fredoka"/>
                <a:cs typeface="Fredoka"/>
                <a:sym typeface="Fredoka"/>
              </a:rPr>
              <a:t>Our SCIENCE TOPIC  on PLANTS and GROWING </a:t>
            </a:r>
          </a:p>
          <a:p>
            <a:pPr algn="ctr">
              <a:lnSpc>
                <a:spcPts val="5500"/>
              </a:lnSpc>
            </a:pPr>
            <a:r>
              <a:rPr lang="en-US" sz="5500" dirty="0">
                <a:solidFill>
                  <a:srgbClr val="5C67B6"/>
                </a:solidFill>
                <a:latin typeface="Fredoka"/>
                <a:ea typeface="Fredoka"/>
                <a:cs typeface="Fredoka"/>
                <a:sym typeface="Fredoka"/>
              </a:rPr>
              <a:t>links into our Gardening in the Spring </a:t>
            </a:r>
            <a:r>
              <a:rPr lang="en-US" sz="5500">
                <a:solidFill>
                  <a:srgbClr val="5C67B6"/>
                </a:solidFill>
                <a:latin typeface="Fredoka"/>
                <a:ea typeface="Fredoka"/>
                <a:cs typeface="Fredoka"/>
                <a:sym typeface="Fredoka"/>
              </a:rPr>
              <a:t>and Summer.</a:t>
            </a:r>
            <a:endParaRPr lang="en-US" sz="5500" dirty="0">
              <a:solidFill>
                <a:srgbClr val="5C67B6"/>
              </a:solidFill>
              <a:latin typeface="Fredoka"/>
              <a:ea typeface="Fredoka"/>
              <a:cs typeface="Fredoka"/>
              <a:sym typeface="Fredoka"/>
            </a:endParaRPr>
          </a:p>
        </p:txBody>
      </p:sp>
      <p:pic>
        <p:nvPicPr>
          <p:cNvPr id="1028" name="Picture 4" descr="African Children Working Garden: Over ...">
            <a:extLst>
              <a:ext uri="{FF2B5EF4-FFF2-40B4-BE49-F238E27FC236}">
                <a16:creationId xmlns:a16="http://schemas.microsoft.com/office/drawing/2014/main" id="{98AD48E6-5F44-4EEF-9A41-5D6592636A8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411201" y="7018038"/>
            <a:ext cx="4479522" cy="285350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49,500+ Gardening Clipart Stock Illustrations, Royalty-Free ...">
            <a:extLst>
              <a:ext uri="{FF2B5EF4-FFF2-40B4-BE49-F238E27FC236}">
                <a16:creationId xmlns:a16="http://schemas.microsoft.com/office/drawing/2014/main" id="{FDD0EE80-70B6-4D53-87EB-D09F6E9EFA4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0" y="5838486"/>
            <a:ext cx="3415603" cy="18862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26D30E-AB22-4A1C-8527-93642E0B854A}"/>
              </a:ext>
            </a:extLst>
          </p:cNvPr>
          <p:cNvPicPr>
            <a:picLocks noChangeAspect="1"/>
          </p:cNvPicPr>
          <p:nvPr/>
        </p:nvPicPr>
        <p:blipFill rotWithShape="1">
          <a:blip r:embed="rId3"/>
          <a:srcRect b="3262"/>
          <a:stretch/>
        </p:blipFill>
        <p:spPr>
          <a:xfrm>
            <a:off x="3124200" y="-26068"/>
            <a:ext cx="11353800" cy="7303168"/>
          </a:xfrm>
          <a:prstGeom prst="rect">
            <a:avLst/>
          </a:prstGeom>
        </p:spPr>
      </p:pic>
      <p:pic>
        <p:nvPicPr>
          <p:cNvPr id="5" name="Picture 4">
            <a:extLst>
              <a:ext uri="{FF2B5EF4-FFF2-40B4-BE49-F238E27FC236}">
                <a16:creationId xmlns:a16="http://schemas.microsoft.com/office/drawing/2014/main" id="{80E3675E-B0F6-4730-9B76-21C1519ED87D}"/>
              </a:ext>
            </a:extLst>
          </p:cNvPr>
          <p:cNvPicPr>
            <a:picLocks noChangeAspect="1"/>
          </p:cNvPicPr>
          <p:nvPr/>
        </p:nvPicPr>
        <p:blipFill rotWithShape="1">
          <a:blip r:embed="rId4"/>
          <a:srcRect/>
          <a:stretch/>
        </p:blipFill>
        <p:spPr>
          <a:xfrm>
            <a:off x="3144253" y="7277100"/>
            <a:ext cx="11353800" cy="312140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rot="-5400000">
            <a:off x="7519353" y="-206204"/>
            <a:ext cx="8196540" cy="10732468"/>
          </a:xfrm>
          <a:custGeom>
            <a:avLst/>
            <a:gdLst/>
            <a:ahLst/>
            <a:cxnLst/>
            <a:rect l="l" t="t" r="r" b="b"/>
            <a:pathLst>
              <a:path w="8196540" h="10732468">
                <a:moveTo>
                  <a:pt x="0" y="0"/>
                </a:moveTo>
                <a:lnTo>
                  <a:pt x="8196540" y="0"/>
                </a:lnTo>
                <a:lnTo>
                  <a:pt x="8196540" y="10732468"/>
                </a:lnTo>
                <a:lnTo>
                  <a:pt x="0" y="10732468"/>
                </a:lnTo>
                <a:lnTo>
                  <a:pt x="0" y="0"/>
                </a:lnTo>
                <a:close/>
              </a:path>
            </a:pathLst>
          </a:custGeom>
          <a:blipFill>
            <a:blip r:embed="rId3">
              <a:extLst>
                <a:ext uri="{96DAC541-7B7A-43D3-8B79-37D633B846F1}">
                  <asvg:svgBlip xmlns:asvg="http://schemas.microsoft.com/office/drawing/2016/SVG/main" r:embed="rId4"/>
                </a:ext>
              </a:extLst>
            </a:blip>
            <a:stretch>
              <a:fillRect r="-11346" b="-2566"/>
            </a:stretch>
          </a:blipFill>
        </p:spPr>
      </p:sp>
      <p:sp>
        <p:nvSpPr>
          <p:cNvPr id="3" name="Freeform 3"/>
          <p:cNvSpPr/>
          <p:nvPr/>
        </p:nvSpPr>
        <p:spPr>
          <a:xfrm>
            <a:off x="15424648" y="1061760"/>
            <a:ext cx="1277926" cy="1718482"/>
          </a:xfrm>
          <a:custGeom>
            <a:avLst/>
            <a:gdLst/>
            <a:ahLst/>
            <a:cxnLst/>
            <a:rect l="l" t="t" r="r" b="b"/>
            <a:pathLst>
              <a:path w="1277926" h="1718482">
                <a:moveTo>
                  <a:pt x="0" y="0"/>
                </a:moveTo>
                <a:lnTo>
                  <a:pt x="1277926" y="0"/>
                </a:lnTo>
                <a:lnTo>
                  <a:pt x="1277926" y="1718483"/>
                </a:lnTo>
                <a:lnTo>
                  <a:pt x="0" y="17184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4" name="Group 4"/>
          <p:cNvGrpSpPr/>
          <p:nvPr/>
        </p:nvGrpSpPr>
        <p:grpSpPr>
          <a:xfrm>
            <a:off x="-474438" y="4917960"/>
            <a:ext cx="6054168" cy="6273768"/>
            <a:chOff x="0" y="0"/>
            <a:chExt cx="8072224" cy="8365024"/>
          </a:xfrm>
        </p:grpSpPr>
        <p:sp>
          <p:nvSpPr>
            <p:cNvPr id="5" name="Freeform 5"/>
            <p:cNvSpPr/>
            <p:nvPr/>
          </p:nvSpPr>
          <p:spPr>
            <a:xfrm rot="-10730823">
              <a:off x="54652" y="2825087"/>
              <a:ext cx="5376672" cy="5486400"/>
            </a:xfrm>
            <a:custGeom>
              <a:avLst/>
              <a:gdLst/>
              <a:ahLst/>
              <a:cxnLst/>
              <a:rect l="l" t="t" r="r" b="b"/>
              <a:pathLst>
                <a:path w="5376672" h="5486400">
                  <a:moveTo>
                    <a:pt x="0" y="0"/>
                  </a:moveTo>
                  <a:lnTo>
                    <a:pt x="5376672" y="0"/>
                  </a:lnTo>
                  <a:lnTo>
                    <a:pt x="5376672" y="5486400"/>
                  </a:lnTo>
                  <a:lnTo>
                    <a:pt x="0" y="54864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6" name="Freeform 6"/>
            <p:cNvSpPr/>
            <p:nvPr/>
          </p:nvSpPr>
          <p:spPr>
            <a:xfrm rot="-9181593">
              <a:off x="3922964" y="622653"/>
              <a:ext cx="3566722" cy="3424054"/>
            </a:xfrm>
            <a:custGeom>
              <a:avLst/>
              <a:gdLst/>
              <a:ahLst/>
              <a:cxnLst/>
              <a:rect l="l" t="t" r="r" b="b"/>
              <a:pathLst>
                <a:path w="3566722" h="3424054">
                  <a:moveTo>
                    <a:pt x="0" y="0"/>
                  </a:moveTo>
                  <a:lnTo>
                    <a:pt x="3566723" y="0"/>
                  </a:lnTo>
                  <a:lnTo>
                    <a:pt x="3566723" y="3424053"/>
                  </a:lnTo>
                  <a:lnTo>
                    <a:pt x="0" y="342405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grpSp>
      <p:sp>
        <p:nvSpPr>
          <p:cNvPr id="7" name="Freeform 7"/>
          <p:cNvSpPr/>
          <p:nvPr/>
        </p:nvSpPr>
        <p:spPr>
          <a:xfrm rot="-1274703">
            <a:off x="11008125" y="727893"/>
            <a:ext cx="2847139" cy="2634898"/>
          </a:xfrm>
          <a:custGeom>
            <a:avLst/>
            <a:gdLst/>
            <a:ahLst/>
            <a:cxnLst/>
            <a:rect l="l" t="t" r="r" b="b"/>
            <a:pathLst>
              <a:path w="2847139" h="2634898">
                <a:moveTo>
                  <a:pt x="0" y="0"/>
                </a:moveTo>
                <a:lnTo>
                  <a:pt x="2847140" y="0"/>
                </a:lnTo>
                <a:lnTo>
                  <a:pt x="2847140" y="2634898"/>
                </a:lnTo>
                <a:lnTo>
                  <a:pt x="0" y="263489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8" name="TextBox 8"/>
          <p:cNvSpPr txBox="1"/>
          <p:nvPr/>
        </p:nvSpPr>
        <p:spPr>
          <a:xfrm>
            <a:off x="0" y="1508615"/>
            <a:ext cx="6251389" cy="3436838"/>
          </a:xfrm>
          <a:prstGeom prst="rect">
            <a:avLst/>
          </a:prstGeom>
        </p:spPr>
        <p:txBody>
          <a:bodyPr wrap="square" lIns="0" tIns="0" rIns="0" bIns="0" rtlCol="0" anchor="t">
            <a:spAutoFit/>
          </a:bodyPr>
          <a:lstStyle/>
          <a:p>
            <a:pPr algn="l">
              <a:lnSpc>
                <a:spcPts val="6660"/>
              </a:lnSpc>
            </a:pPr>
            <a:r>
              <a:rPr lang="en-US" sz="6000" dirty="0">
                <a:solidFill>
                  <a:srgbClr val="5C67B6"/>
                </a:solidFill>
                <a:latin typeface="Fredoka"/>
                <a:ea typeface="Fredoka"/>
                <a:cs typeface="Fredoka"/>
                <a:sym typeface="Fredoka"/>
              </a:rPr>
              <a:t>Religious Education</a:t>
            </a:r>
          </a:p>
          <a:p>
            <a:pPr algn="l">
              <a:lnSpc>
                <a:spcPts val="6660"/>
              </a:lnSpc>
            </a:pPr>
            <a:endParaRPr lang="en-US" sz="6000" dirty="0">
              <a:solidFill>
                <a:srgbClr val="5C67B6"/>
              </a:solidFill>
              <a:latin typeface="Fredoka"/>
              <a:ea typeface="Fredoka"/>
              <a:cs typeface="Fredoka"/>
              <a:sym typeface="Fredoka"/>
            </a:endParaRPr>
          </a:p>
          <a:p>
            <a:pPr algn="l">
              <a:lnSpc>
                <a:spcPts val="6660"/>
              </a:lnSpc>
            </a:pPr>
            <a:endParaRPr lang="en-US" sz="6000" dirty="0">
              <a:solidFill>
                <a:srgbClr val="5C67B6"/>
              </a:solidFill>
              <a:latin typeface="Fredoka"/>
              <a:ea typeface="Fredoka"/>
              <a:cs typeface="Fredoka"/>
              <a:sym typeface="Fredoka"/>
            </a:endParaRPr>
          </a:p>
        </p:txBody>
      </p:sp>
      <p:grpSp>
        <p:nvGrpSpPr>
          <p:cNvPr id="9" name="Group 9"/>
          <p:cNvGrpSpPr/>
          <p:nvPr/>
        </p:nvGrpSpPr>
        <p:grpSpPr>
          <a:xfrm>
            <a:off x="6955614" y="1508615"/>
            <a:ext cx="9107997" cy="8414667"/>
            <a:chOff x="0" y="0"/>
            <a:chExt cx="12143996" cy="8563952"/>
          </a:xfrm>
        </p:grpSpPr>
        <p:sp>
          <p:nvSpPr>
            <p:cNvPr id="10" name="TextBox 10"/>
            <p:cNvSpPr txBox="1"/>
            <p:nvPr/>
          </p:nvSpPr>
          <p:spPr>
            <a:xfrm>
              <a:off x="0" y="0"/>
              <a:ext cx="12143996" cy="6892124"/>
            </a:xfrm>
            <a:prstGeom prst="rect">
              <a:avLst/>
            </a:prstGeom>
          </p:spPr>
          <p:txBody>
            <a:bodyPr lIns="0" tIns="0" rIns="0" bIns="0" rtlCol="0" anchor="t">
              <a:spAutoFit/>
            </a:bodyPr>
            <a:lstStyle/>
            <a:p>
              <a:pPr algn="l">
                <a:lnSpc>
                  <a:spcPts val="6629"/>
                </a:lnSpc>
              </a:pPr>
              <a:r>
                <a:rPr lang="en-US" sz="5524" dirty="0">
                  <a:solidFill>
                    <a:srgbClr val="5C67B6"/>
                  </a:solidFill>
                  <a:latin typeface="Dekko"/>
                  <a:ea typeface="Dekko"/>
                  <a:cs typeface="Dekko"/>
                  <a:sym typeface="Dekko"/>
                </a:rPr>
                <a:t>We are currently trialing the new Religious Education Directory. </a:t>
              </a:r>
            </a:p>
            <a:p>
              <a:pPr algn="l">
                <a:lnSpc>
                  <a:spcPts val="6629"/>
                </a:lnSpc>
              </a:pPr>
              <a:endParaRPr lang="en-US" sz="5524" dirty="0">
                <a:solidFill>
                  <a:srgbClr val="5C67B6"/>
                </a:solidFill>
                <a:latin typeface="Dekko"/>
                <a:ea typeface="Dekko"/>
                <a:cs typeface="Dekko"/>
                <a:sym typeface="Dekko"/>
              </a:endParaRPr>
            </a:p>
            <a:p>
              <a:pPr algn="l">
                <a:lnSpc>
                  <a:spcPts val="6629"/>
                </a:lnSpc>
              </a:pPr>
              <a:r>
                <a:rPr lang="en-US" sz="5524" dirty="0">
                  <a:solidFill>
                    <a:srgbClr val="5C67B6"/>
                  </a:solidFill>
                  <a:latin typeface="Dekko"/>
                  <a:ea typeface="Dekko"/>
                  <a:cs typeface="Dekko"/>
                  <a:sym typeface="Dekko"/>
                </a:rPr>
                <a:t>This is a new knowledge-based curriculum that will come into effect nationally in  September 2026. </a:t>
              </a:r>
            </a:p>
          </p:txBody>
        </p:sp>
        <p:sp>
          <p:nvSpPr>
            <p:cNvPr id="11" name="TextBox 11"/>
            <p:cNvSpPr txBox="1"/>
            <p:nvPr/>
          </p:nvSpPr>
          <p:spPr>
            <a:xfrm>
              <a:off x="0" y="7633773"/>
              <a:ext cx="12143996" cy="930179"/>
            </a:xfrm>
            <a:prstGeom prst="rect">
              <a:avLst/>
            </a:prstGeom>
          </p:spPr>
          <p:txBody>
            <a:bodyPr lIns="0" tIns="0" rIns="0" bIns="0" rtlCol="0" anchor="t">
              <a:spAutoFit/>
            </a:bodyPr>
            <a:lstStyle/>
            <a:p>
              <a:pPr algn="l">
                <a:lnSpc>
                  <a:spcPts val="5549"/>
                </a:lnSpc>
              </a:pPr>
              <a:endParaRPr/>
            </a:p>
          </p:txBody>
        </p:sp>
      </p:grpSp>
    </p:spTree>
    <p:extLst>
      <p:ext uri="{BB962C8B-B14F-4D97-AF65-F5344CB8AC3E}">
        <p14:creationId xmlns:p14="http://schemas.microsoft.com/office/powerpoint/2010/main" val="318479841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1826864" y="2412248"/>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8207917"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a:off x="13801325" y="2298740"/>
            <a:ext cx="2611345" cy="2620875"/>
          </a:xfrm>
          <a:custGeom>
            <a:avLst/>
            <a:gdLst/>
            <a:ahLst/>
            <a:cxnLst/>
            <a:rect l="l" t="t" r="r" b="b"/>
            <a:pathLst>
              <a:path w="2611345" h="2620875">
                <a:moveTo>
                  <a:pt x="0" y="0"/>
                </a:moveTo>
                <a:lnTo>
                  <a:pt x="2611345" y="0"/>
                </a:lnTo>
                <a:lnTo>
                  <a:pt x="2611345" y="2620875"/>
                </a:lnTo>
                <a:lnTo>
                  <a:pt x="0" y="262087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Freeform 6"/>
          <p:cNvSpPr/>
          <p:nvPr/>
        </p:nvSpPr>
        <p:spPr>
          <a:xfrm>
            <a:off x="1995852" y="2632823"/>
            <a:ext cx="2273370" cy="2057400"/>
          </a:xfrm>
          <a:custGeom>
            <a:avLst/>
            <a:gdLst/>
            <a:ahLst/>
            <a:cxnLst/>
            <a:rect l="l" t="t" r="r" b="b"/>
            <a:pathLst>
              <a:path w="2273370" h="2057400">
                <a:moveTo>
                  <a:pt x="0" y="0"/>
                </a:moveTo>
                <a:lnTo>
                  <a:pt x="2273370" y="0"/>
                </a:lnTo>
                <a:lnTo>
                  <a:pt x="2273370" y="2057400"/>
                </a:lnTo>
                <a:lnTo>
                  <a:pt x="0" y="2057400"/>
                </a:lnTo>
                <a:lnTo>
                  <a:pt x="0" y="0"/>
                </a:lnTo>
                <a:close/>
              </a:path>
            </a:pathLst>
          </a:custGeom>
          <a:blipFill>
            <a:blip r:embed="rId7"/>
            <a:stretch>
              <a:fillRect/>
            </a:stretch>
          </a:blipFill>
        </p:spPr>
      </p:sp>
      <p:sp>
        <p:nvSpPr>
          <p:cNvPr id="7" name="Freeform 7"/>
          <p:cNvSpPr/>
          <p:nvPr/>
        </p:nvSpPr>
        <p:spPr>
          <a:xfrm>
            <a:off x="8389027" y="2838738"/>
            <a:ext cx="2249125" cy="1568765"/>
          </a:xfrm>
          <a:custGeom>
            <a:avLst/>
            <a:gdLst/>
            <a:ahLst/>
            <a:cxnLst/>
            <a:rect l="l" t="t" r="r" b="b"/>
            <a:pathLst>
              <a:path w="2249125" h="1568765">
                <a:moveTo>
                  <a:pt x="0" y="0"/>
                </a:moveTo>
                <a:lnTo>
                  <a:pt x="2249125" y="0"/>
                </a:lnTo>
                <a:lnTo>
                  <a:pt x="2249125" y="1568765"/>
                </a:lnTo>
                <a:lnTo>
                  <a:pt x="0" y="156876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8" name="Freeform 8"/>
          <p:cNvSpPr/>
          <p:nvPr/>
        </p:nvSpPr>
        <p:spPr>
          <a:xfrm>
            <a:off x="14012836" y="2513328"/>
            <a:ext cx="2198996" cy="2080800"/>
          </a:xfrm>
          <a:custGeom>
            <a:avLst/>
            <a:gdLst/>
            <a:ahLst/>
            <a:cxnLst/>
            <a:rect l="l" t="t" r="r" b="b"/>
            <a:pathLst>
              <a:path w="2198996" h="2080800">
                <a:moveTo>
                  <a:pt x="0" y="0"/>
                </a:moveTo>
                <a:lnTo>
                  <a:pt x="2198996" y="0"/>
                </a:lnTo>
                <a:lnTo>
                  <a:pt x="2198996" y="2080800"/>
                </a:lnTo>
                <a:lnTo>
                  <a:pt x="0" y="20808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9" name="TextBox 9"/>
          <p:cNvSpPr txBox="1"/>
          <p:nvPr/>
        </p:nvSpPr>
        <p:spPr>
          <a:xfrm>
            <a:off x="838200" y="552070"/>
            <a:ext cx="16235084" cy="1590179"/>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Every year, the pupils will experience the following units </a:t>
            </a:r>
          </a:p>
        </p:txBody>
      </p:sp>
      <p:sp>
        <p:nvSpPr>
          <p:cNvPr id="11" name="TextBox 11"/>
          <p:cNvSpPr txBox="1"/>
          <p:nvPr/>
        </p:nvSpPr>
        <p:spPr>
          <a:xfrm>
            <a:off x="6291072" y="5828353"/>
            <a:ext cx="6797332" cy="2308324"/>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Galilee to Jerusalem</a:t>
            </a:r>
          </a:p>
          <a:p>
            <a:pPr marL="804286" lvl="1" indent="-402143" algn="l">
              <a:lnSpc>
                <a:spcPts val="4470"/>
              </a:lnSpc>
              <a:buFont typeface="Arial"/>
              <a:buChar char="•"/>
            </a:pPr>
            <a:r>
              <a:rPr lang="en-US" sz="3725" dirty="0">
                <a:solidFill>
                  <a:srgbClr val="5C67B6"/>
                </a:solidFill>
                <a:latin typeface="Dekko"/>
                <a:ea typeface="Dekko"/>
                <a:cs typeface="Dekko"/>
                <a:sym typeface="Dekko"/>
              </a:rPr>
              <a:t>Hinduism</a:t>
            </a:r>
          </a:p>
          <a:p>
            <a:pPr marL="804286" lvl="1" indent="-402143" algn="l">
              <a:lnSpc>
                <a:spcPts val="4470"/>
              </a:lnSpc>
              <a:buFont typeface="Arial"/>
              <a:buChar char="•"/>
            </a:pPr>
            <a:r>
              <a:rPr lang="en-US" sz="3725" dirty="0">
                <a:solidFill>
                  <a:srgbClr val="5C67B6"/>
                </a:solidFill>
                <a:latin typeface="Dekko"/>
                <a:ea typeface="Dekko"/>
                <a:cs typeface="Dekko"/>
                <a:sym typeface="Dekko"/>
              </a:rPr>
              <a:t> Desert to Garden</a:t>
            </a:r>
          </a:p>
          <a:p>
            <a:pPr marL="804286" lvl="1" indent="-402143" algn="l">
              <a:lnSpc>
                <a:spcPts val="4470"/>
              </a:lnSpc>
              <a:buFont typeface="Arial"/>
              <a:buChar char="•"/>
            </a:pPr>
            <a:endParaRPr lang="en-US" sz="3725" dirty="0">
              <a:solidFill>
                <a:srgbClr val="5C67B6"/>
              </a:solidFill>
              <a:latin typeface="Dekko"/>
              <a:ea typeface="Dekko"/>
              <a:cs typeface="Dekko"/>
              <a:sym typeface="Dekko"/>
            </a:endParaRPr>
          </a:p>
        </p:txBody>
      </p:sp>
      <p:sp>
        <p:nvSpPr>
          <p:cNvPr id="12" name="TextBox 12"/>
          <p:cNvSpPr txBox="1"/>
          <p:nvPr/>
        </p:nvSpPr>
        <p:spPr>
          <a:xfrm>
            <a:off x="12294828" y="6042429"/>
            <a:ext cx="7005538" cy="1731243"/>
          </a:xfrm>
          <a:prstGeom prst="rect">
            <a:avLst/>
          </a:prstGeom>
        </p:spPr>
        <p:txBody>
          <a:bodyPr lIns="0" tIns="0" rIns="0" bIns="0" rtlCol="0" anchor="t">
            <a:spAutoFit/>
          </a:bodyPr>
          <a:lstStyle/>
          <a:p>
            <a:pPr marL="804286" lvl="1" indent="-402143" algn="l">
              <a:lnSpc>
                <a:spcPts val="4470"/>
              </a:lnSpc>
              <a:buFont typeface="Arial"/>
              <a:buChar char="•"/>
            </a:pPr>
            <a:r>
              <a:rPr lang="en-US" sz="3725" dirty="0">
                <a:solidFill>
                  <a:srgbClr val="5C67B6"/>
                </a:solidFill>
                <a:latin typeface="Dekko"/>
                <a:ea typeface="Dekko"/>
                <a:cs typeface="Dekko"/>
                <a:sym typeface="Dekko"/>
              </a:rPr>
              <a:t>To the end of the Earth</a:t>
            </a:r>
          </a:p>
          <a:p>
            <a:pPr marL="804286" lvl="1" indent="-402143" algn="l">
              <a:lnSpc>
                <a:spcPts val="4470"/>
              </a:lnSpc>
              <a:buFont typeface="Arial"/>
              <a:buChar char="•"/>
            </a:pPr>
            <a:r>
              <a:rPr lang="en-US" sz="3725" dirty="0">
                <a:solidFill>
                  <a:srgbClr val="5C67B6"/>
                </a:solidFill>
                <a:latin typeface="Dekko"/>
                <a:ea typeface="Dekko"/>
                <a:cs typeface="Dekko"/>
                <a:sym typeface="Dekko"/>
              </a:rPr>
              <a:t>Islam </a:t>
            </a:r>
          </a:p>
          <a:p>
            <a:pPr marL="804286" lvl="1" indent="-402143" algn="l">
              <a:lnSpc>
                <a:spcPts val="4470"/>
              </a:lnSpc>
              <a:buFont typeface="Arial"/>
              <a:buChar char="•"/>
            </a:pPr>
            <a:r>
              <a:rPr lang="en-US" sz="3725" dirty="0">
                <a:solidFill>
                  <a:srgbClr val="5C67B6"/>
                </a:solidFill>
                <a:latin typeface="Dekko"/>
                <a:ea typeface="Dekko"/>
                <a:cs typeface="Dekko"/>
                <a:sym typeface="Dekko"/>
              </a:rPr>
              <a:t>Encounter and Dialogue</a:t>
            </a:r>
          </a:p>
        </p:txBody>
      </p:sp>
      <p:sp>
        <p:nvSpPr>
          <p:cNvPr id="13" name="TextBox 13"/>
          <p:cNvSpPr txBox="1"/>
          <p:nvPr/>
        </p:nvSpPr>
        <p:spPr>
          <a:xfrm>
            <a:off x="1068382" y="5099798"/>
            <a:ext cx="5222689" cy="2793072"/>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Advent Term </a:t>
            </a:r>
          </a:p>
          <a:p>
            <a:pPr algn="l">
              <a:lnSpc>
                <a:spcPts val="3600"/>
              </a:lnSpc>
            </a:pPr>
            <a:endParaRPr lang="en-US" sz="3600" dirty="0">
              <a:solidFill>
                <a:srgbClr val="5C67B6"/>
              </a:solidFill>
              <a:latin typeface="Fredoka"/>
              <a:ea typeface="Fredoka"/>
              <a:cs typeface="Fredoka"/>
              <a:sym typeface="Fredoka"/>
            </a:endParaRP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Creation and Covenant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Judaism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Sikhism </a:t>
            </a:r>
          </a:p>
          <a:p>
            <a:pPr marL="571500" indent="-571500" algn="l">
              <a:lnSpc>
                <a:spcPts val="3600"/>
              </a:lnSpc>
              <a:buFont typeface="Arial" panose="020B0604020202020204" pitchFamily="34" charset="0"/>
              <a:buChar char="•"/>
            </a:pPr>
            <a:r>
              <a:rPr lang="en-US" sz="3600" dirty="0">
                <a:solidFill>
                  <a:srgbClr val="5C67B6"/>
                </a:solidFill>
                <a:latin typeface="Dekko" panose="020B0604020202020204" charset="0"/>
                <a:ea typeface="Fredoka"/>
                <a:cs typeface="Dekko" panose="020B0604020202020204" charset="0"/>
                <a:sym typeface="Fredoka"/>
              </a:rPr>
              <a:t>Prophecy and Promise</a:t>
            </a:r>
          </a:p>
        </p:txBody>
      </p:sp>
      <p:sp>
        <p:nvSpPr>
          <p:cNvPr id="14" name="TextBox 14"/>
          <p:cNvSpPr txBox="1"/>
          <p:nvPr/>
        </p:nvSpPr>
        <p:spPr>
          <a:xfrm>
            <a:off x="7513418" y="5138006"/>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Lent Term </a:t>
            </a:r>
          </a:p>
        </p:txBody>
      </p:sp>
      <p:sp>
        <p:nvSpPr>
          <p:cNvPr id="15" name="TextBox 15"/>
          <p:cNvSpPr txBox="1"/>
          <p:nvPr/>
        </p:nvSpPr>
        <p:spPr>
          <a:xfrm>
            <a:off x="13186253" y="5216441"/>
            <a:ext cx="5222689" cy="461665"/>
          </a:xfrm>
          <a:prstGeom prst="rect">
            <a:avLst/>
          </a:prstGeom>
        </p:spPr>
        <p:txBody>
          <a:bodyPr lIns="0" tIns="0" rIns="0" bIns="0" rtlCol="0" anchor="t">
            <a:spAutoFit/>
          </a:bodyPr>
          <a:lstStyle/>
          <a:p>
            <a:pPr algn="l">
              <a:lnSpc>
                <a:spcPts val="3600"/>
              </a:lnSpc>
            </a:pPr>
            <a:r>
              <a:rPr lang="en-US" sz="3600" dirty="0">
                <a:solidFill>
                  <a:srgbClr val="5C67B6"/>
                </a:solidFill>
                <a:latin typeface="Fredoka"/>
                <a:ea typeface="Fredoka"/>
                <a:cs typeface="Fredoka"/>
                <a:sym typeface="Fredoka"/>
              </a:rPr>
              <a:t>Pentecost Term </a:t>
            </a:r>
          </a:p>
        </p:txBody>
      </p:sp>
      <p:sp>
        <p:nvSpPr>
          <p:cNvPr id="16" name="TextBox 15">
            <a:extLst>
              <a:ext uri="{FF2B5EF4-FFF2-40B4-BE49-F238E27FC236}">
                <a16:creationId xmlns:a16="http://schemas.microsoft.com/office/drawing/2014/main" id="{A4247E4F-650C-BCDC-DDE8-9D8498D5D753}"/>
              </a:ext>
            </a:extLst>
          </p:cNvPr>
          <p:cNvSpPr txBox="1"/>
          <p:nvPr/>
        </p:nvSpPr>
        <p:spPr>
          <a:xfrm>
            <a:off x="838200" y="8420100"/>
            <a:ext cx="16687800" cy="1754326"/>
          </a:xfrm>
          <a:prstGeom prst="rect">
            <a:avLst/>
          </a:prstGeom>
          <a:noFill/>
        </p:spPr>
        <p:txBody>
          <a:bodyPr wrap="square" rtlCol="0">
            <a:spAutoFit/>
          </a:bodyPr>
          <a:lstStyle/>
          <a:p>
            <a:r>
              <a:rPr lang="en-GB" sz="3600" dirty="0">
                <a:solidFill>
                  <a:srgbClr val="0070C0"/>
                </a:solidFill>
                <a:latin typeface="Dekko" panose="020B0604020202020204" charset="0"/>
                <a:cs typeface="Dekko" panose="020B0604020202020204" charset="0"/>
              </a:rPr>
              <a:t>You will notice an increase in world faiths, this is to link in with British Values, promoting tolerance and respect for different faiths and cultures. In each world faith we teach, we will look at how the faith shows care in the community.</a:t>
            </a:r>
          </a:p>
        </p:txBody>
      </p:sp>
    </p:spTree>
    <p:extLst>
      <p:ext uri="{BB962C8B-B14F-4D97-AF65-F5344CB8AC3E}">
        <p14:creationId xmlns:p14="http://schemas.microsoft.com/office/powerpoint/2010/main" val="3147173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sp>
        <p:nvSpPr>
          <p:cNvPr id="2" name="Freeform 2"/>
          <p:cNvSpPr/>
          <p:nvPr/>
        </p:nvSpPr>
        <p:spPr>
          <a:xfrm>
            <a:off x="1063105" y="1621776"/>
            <a:ext cx="3021530" cy="3032557"/>
          </a:xfrm>
          <a:custGeom>
            <a:avLst/>
            <a:gdLst/>
            <a:ahLst/>
            <a:cxnLst/>
            <a:rect l="l" t="t" r="r" b="b"/>
            <a:pathLst>
              <a:path w="3021530" h="3032557">
                <a:moveTo>
                  <a:pt x="0" y="0"/>
                </a:moveTo>
                <a:lnTo>
                  <a:pt x="3021530" y="0"/>
                </a:lnTo>
                <a:lnTo>
                  <a:pt x="3021530" y="3032558"/>
                </a:lnTo>
                <a:lnTo>
                  <a:pt x="0" y="303255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3"/>
          <p:cNvSpPr/>
          <p:nvPr/>
        </p:nvSpPr>
        <p:spPr>
          <a:xfrm>
            <a:off x="7892060" y="854378"/>
            <a:ext cx="3021530" cy="3032557"/>
          </a:xfrm>
          <a:custGeom>
            <a:avLst/>
            <a:gdLst/>
            <a:ahLst/>
            <a:cxnLst/>
            <a:rect l="l" t="t" r="r" b="b"/>
            <a:pathLst>
              <a:path w="3021530" h="3032557">
                <a:moveTo>
                  <a:pt x="0" y="0"/>
                </a:moveTo>
                <a:lnTo>
                  <a:pt x="3021529" y="0"/>
                </a:lnTo>
                <a:lnTo>
                  <a:pt x="3021529" y="3032558"/>
                </a:lnTo>
                <a:lnTo>
                  <a:pt x="0" y="303255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 name="Freeform 4"/>
          <p:cNvSpPr/>
          <p:nvPr/>
        </p:nvSpPr>
        <p:spPr>
          <a:xfrm rot="5400000">
            <a:off x="14669775" y="-2149605"/>
            <a:ext cx="6321938" cy="6356610"/>
          </a:xfrm>
          <a:custGeom>
            <a:avLst/>
            <a:gdLst/>
            <a:ahLst/>
            <a:cxnLst/>
            <a:rect l="l" t="t" r="r" b="b"/>
            <a:pathLst>
              <a:path w="6321938" h="6356610">
                <a:moveTo>
                  <a:pt x="0" y="0"/>
                </a:moveTo>
                <a:lnTo>
                  <a:pt x="6321938" y="0"/>
                </a:lnTo>
                <a:lnTo>
                  <a:pt x="6321938" y="6356610"/>
                </a:lnTo>
                <a:lnTo>
                  <a:pt x="0" y="63566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5" name="Freeform 5"/>
          <p:cNvSpPr/>
          <p:nvPr/>
        </p:nvSpPr>
        <p:spPr>
          <a:xfrm>
            <a:off x="1285289" y="2018056"/>
            <a:ext cx="2577163" cy="2290453"/>
          </a:xfrm>
          <a:custGeom>
            <a:avLst/>
            <a:gdLst/>
            <a:ahLst/>
            <a:cxnLst/>
            <a:rect l="l" t="t" r="r" b="b"/>
            <a:pathLst>
              <a:path w="2577163" h="2290453">
                <a:moveTo>
                  <a:pt x="0" y="0"/>
                </a:moveTo>
                <a:lnTo>
                  <a:pt x="2577162" y="0"/>
                </a:lnTo>
                <a:lnTo>
                  <a:pt x="2577162" y="2290454"/>
                </a:lnTo>
                <a:lnTo>
                  <a:pt x="0" y="22904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6" name="Freeform 6"/>
          <p:cNvSpPr/>
          <p:nvPr/>
        </p:nvSpPr>
        <p:spPr>
          <a:xfrm>
            <a:off x="7747811" y="929471"/>
            <a:ext cx="2177170" cy="2177170"/>
          </a:xfrm>
          <a:custGeom>
            <a:avLst/>
            <a:gdLst/>
            <a:ahLst/>
            <a:cxnLst/>
            <a:rect l="l" t="t" r="r" b="b"/>
            <a:pathLst>
              <a:path w="2177170" h="2177170">
                <a:moveTo>
                  <a:pt x="0" y="0"/>
                </a:moveTo>
                <a:lnTo>
                  <a:pt x="2177170" y="0"/>
                </a:lnTo>
                <a:lnTo>
                  <a:pt x="2177170" y="2177170"/>
                </a:lnTo>
                <a:lnTo>
                  <a:pt x="0" y="217717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7" name="Freeform 7"/>
          <p:cNvSpPr/>
          <p:nvPr/>
        </p:nvSpPr>
        <p:spPr>
          <a:xfrm>
            <a:off x="11225725" y="426022"/>
            <a:ext cx="6725952" cy="4691387"/>
          </a:xfrm>
          <a:custGeom>
            <a:avLst/>
            <a:gdLst/>
            <a:ahLst/>
            <a:cxnLst/>
            <a:rect l="l" t="t" r="r" b="b"/>
            <a:pathLst>
              <a:path w="6725952" h="4691387">
                <a:moveTo>
                  <a:pt x="0" y="0"/>
                </a:moveTo>
                <a:lnTo>
                  <a:pt x="6725952" y="0"/>
                </a:lnTo>
                <a:lnTo>
                  <a:pt x="6725952" y="4691387"/>
                </a:lnTo>
                <a:lnTo>
                  <a:pt x="0" y="4691387"/>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8" name="TextBox 8"/>
          <p:cNvSpPr txBox="1"/>
          <p:nvPr/>
        </p:nvSpPr>
        <p:spPr>
          <a:xfrm>
            <a:off x="1026458" y="797546"/>
            <a:ext cx="16235084" cy="824230"/>
          </a:xfrm>
          <a:prstGeom prst="rect">
            <a:avLst/>
          </a:prstGeom>
        </p:spPr>
        <p:txBody>
          <a:bodyPr lIns="0" tIns="0" rIns="0" bIns="0" rtlCol="0" anchor="t">
            <a:spAutoFit/>
          </a:bodyPr>
          <a:lstStyle/>
          <a:p>
            <a:pPr algn="l">
              <a:lnSpc>
                <a:spcPts val="6200"/>
              </a:lnSpc>
            </a:pPr>
            <a:r>
              <a:rPr lang="en-US" sz="6200" dirty="0">
                <a:solidFill>
                  <a:srgbClr val="5C67B6"/>
                </a:solidFill>
                <a:latin typeface="Fredoka"/>
                <a:ea typeface="Fredoka"/>
                <a:cs typeface="Fredoka"/>
                <a:sym typeface="Fredoka"/>
              </a:rPr>
              <a:t>MATHS</a:t>
            </a:r>
          </a:p>
        </p:txBody>
      </p:sp>
      <p:sp>
        <p:nvSpPr>
          <p:cNvPr id="9" name="Freeform 9"/>
          <p:cNvSpPr/>
          <p:nvPr/>
        </p:nvSpPr>
        <p:spPr>
          <a:xfrm>
            <a:off x="13570376" y="-127568"/>
            <a:ext cx="3432335" cy="2312536"/>
          </a:xfrm>
          <a:custGeom>
            <a:avLst/>
            <a:gdLst/>
            <a:ahLst/>
            <a:cxnLst/>
            <a:rect l="l" t="t" r="r" b="b"/>
            <a:pathLst>
              <a:path w="3432335" h="2312536">
                <a:moveTo>
                  <a:pt x="0" y="0"/>
                </a:moveTo>
                <a:lnTo>
                  <a:pt x="3432335" y="0"/>
                </a:lnTo>
                <a:lnTo>
                  <a:pt x="3432335" y="2312536"/>
                </a:lnTo>
                <a:lnTo>
                  <a:pt x="0" y="231253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10" name="TextBox 10"/>
          <p:cNvSpPr txBox="1"/>
          <p:nvPr/>
        </p:nvSpPr>
        <p:spPr>
          <a:xfrm>
            <a:off x="-82386" y="5841924"/>
            <a:ext cx="8334042" cy="4308872"/>
          </a:xfrm>
          <a:prstGeom prst="rect">
            <a:avLst/>
          </a:prstGeom>
        </p:spPr>
        <p:txBody>
          <a:bodyPr lIns="0" tIns="0" rIns="0" bIns="0" rtlCol="0" anchor="t">
            <a:spAutoFit/>
          </a:bodyPr>
          <a:lstStyle/>
          <a:p>
            <a:pPr marL="1043379" lvl="1" indent="-521689">
              <a:buFont typeface="Arial"/>
              <a:buChar char="•"/>
            </a:pPr>
            <a:r>
              <a:rPr lang="en-US" sz="4000" dirty="0">
                <a:solidFill>
                  <a:srgbClr val="5C67B6"/>
                </a:solidFill>
                <a:latin typeface="Dekko"/>
                <a:ea typeface="Dekko"/>
                <a:cs typeface="Dekko"/>
                <a:sym typeface="Dekko"/>
              </a:rPr>
              <a:t>Flash Back 4</a:t>
            </a:r>
          </a:p>
          <a:p>
            <a:pPr marL="1043379" lvl="1" indent="-521689">
              <a:buFont typeface="Arial"/>
              <a:buChar char="•"/>
            </a:pPr>
            <a:r>
              <a:rPr lang="en-US" sz="4000" dirty="0">
                <a:solidFill>
                  <a:srgbClr val="5C67B6"/>
                </a:solidFill>
                <a:latin typeface="Dekko"/>
                <a:ea typeface="Dekko"/>
                <a:cs typeface="Dekko"/>
                <a:sym typeface="Dekko"/>
              </a:rPr>
              <a:t>Tough Ten</a:t>
            </a:r>
          </a:p>
          <a:p>
            <a:pPr marL="1043379" lvl="1" indent="-521689">
              <a:buFont typeface="Arial"/>
              <a:buChar char="•"/>
            </a:pPr>
            <a:r>
              <a:rPr lang="en-US" sz="4000" dirty="0">
                <a:solidFill>
                  <a:srgbClr val="5C67B6"/>
                </a:solidFill>
                <a:latin typeface="Dekko"/>
                <a:ea typeface="Dekko"/>
                <a:cs typeface="Dekko"/>
                <a:sym typeface="Dekko"/>
              </a:rPr>
              <a:t>White Rose</a:t>
            </a:r>
          </a:p>
          <a:p>
            <a:pPr marL="1043379" lvl="1" indent="-521689">
              <a:buFont typeface="Arial"/>
              <a:buChar char="•"/>
            </a:pPr>
            <a:r>
              <a:rPr lang="en-US" sz="4000" dirty="0">
                <a:solidFill>
                  <a:srgbClr val="5C67B6"/>
                </a:solidFill>
                <a:latin typeface="Dekko"/>
                <a:ea typeface="Dekko"/>
                <a:cs typeface="Dekko"/>
                <a:sym typeface="Dekko"/>
              </a:rPr>
              <a:t>Fluency </a:t>
            </a:r>
          </a:p>
          <a:p>
            <a:pPr marL="1043379" lvl="1" indent="-521689" algn="l">
              <a:buFont typeface="Arial"/>
              <a:buChar char="•"/>
            </a:pPr>
            <a:r>
              <a:rPr lang="en-US" sz="4000" dirty="0">
                <a:solidFill>
                  <a:srgbClr val="5C67B6"/>
                </a:solidFill>
                <a:latin typeface="Dekko"/>
                <a:ea typeface="Dekko"/>
                <a:cs typeface="Dekko"/>
                <a:sym typeface="Dekko"/>
              </a:rPr>
              <a:t>Problem solving and reasoning</a:t>
            </a:r>
          </a:p>
          <a:p>
            <a:pPr marL="1043379" lvl="1" indent="-521689" algn="l">
              <a:buFont typeface="Arial"/>
              <a:buChar char="•"/>
            </a:pPr>
            <a:r>
              <a:rPr lang="en-US" sz="4000" dirty="0">
                <a:solidFill>
                  <a:srgbClr val="5C67B6"/>
                </a:solidFill>
                <a:latin typeface="Dekko"/>
                <a:ea typeface="Dekko"/>
                <a:cs typeface="Dekko"/>
                <a:sym typeface="Dekko"/>
              </a:rPr>
              <a:t>Small group support</a:t>
            </a:r>
          </a:p>
          <a:p>
            <a:pPr marL="1043379" lvl="1" indent="-521689" algn="l">
              <a:buFont typeface="Arial"/>
              <a:buChar char="•"/>
            </a:pPr>
            <a:r>
              <a:rPr lang="en-US" sz="4000" dirty="0">
                <a:solidFill>
                  <a:srgbClr val="5C67B6"/>
                </a:solidFill>
                <a:latin typeface="Dekko"/>
                <a:ea typeface="Dekko"/>
                <a:cs typeface="Dekko"/>
                <a:sym typeface="Dekko"/>
              </a:rPr>
              <a:t>Differentiation/Challenge</a:t>
            </a:r>
            <a:r>
              <a:rPr lang="en-US" sz="3600" dirty="0">
                <a:solidFill>
                  <a:srgbClr val="5C67B6"/>
                </a:solidFill>
                <a:latin typeface="Dekko"/>
                <a:ea typeface="Dekko"/>
                <a:cs typeface="Dekko"/>
                <a:sym typeface="Dekko"/>
              </a:rPr>
              <a:t> </a:t>
            </a:r>
          </a:p>
        </p:txBody>
      </p:sp>
      <p:sp>
        <p:nvSpPr>
          <p:cNvPr id="11" name="TextBox 11"/>
          <p:cNvSpPr txBox="1"/>
          <p:nvPr/>
        </p:nvSpPr>
        <p:spPr>
          <a:xfrm>
            <a:off x="640522" y="5002624"/>
            <a:ext cx="6043060" cy="558619"/>
          </a:xfrm>
          <a:prstGeom prst="rect">
            <a:avLst/>
          </a:prstGeom>
        </p:spPr>
        <p:txBody>
          <a:bodyPr lIns="0" tIns="0" rIns="0" bIns="0" rtlCol="0" anchor="t">
            <a:spAutoFit/>
          </a:bodyPr>
          <a:lstStyle/>
          <a:p>
            <a:pPr algn="l">
              <a:lnSpc>
                <a:spcPts val="4165"/>
              </a:lnSpc>
            </a:pPr>
            <a:r>
              <a:rPr lang="en-US" sz="4165" dirty="0">
                <a:solidFill>
                  <a:srgbClr val="5C67B6"/>
                </a:solidFill>
                <a:latin typeface="Fredoka"/>
                <a:ea typeface="Fredoka"/>
                <a:cs typeface="Fredoka"/>
                <a:sym typeface="Fredoka"/>
              </a:rPr>
              <a:t>Our </a:t>
            </a:r>
            <a:r>
              <a:rPr lang="en-US" sz="4165" dirty="0" err="1">
                <a:solidFill>
                  <a:srgbClr val="5C67B6"/>
                </a:solidFill>
                <a:latin typeface="Fredoka"/>
                <a:ea typeface="Fredoka"/>
                <a:cs typeface="Fredoka"/>
                <a:sym typeface="Fredoka"/>
              </a:rPr>
              <a:t>Maths</a:t>
            </a:r>
            <a:r>
              <a:rPr lang="en-US" sz="4165" dirty="0">
                <a:solidFill>
                  <a:srgbClr val="5C67B6"/>
                </a:solidFill>
                <a:latin typeface="Fredoka"/>
                <a:ea typeface="Fredoka"/>
                <a:cs typeface="Fredoka"/>
                <a:sym typeface="Fredoka"/>
              </a:rPr>
              <a:t> Lessons</a:t>
            </a:r>
          </a:p>
        </p:txBody>
      </p:sp>
      <p:sp>
        <p:nvSpPr>
          <p:cNvPr id="12" name="TextBox 12"/>
          <p:cNvSpPr txBox="1"/>
          <p:nvPr/>
        </p:nvSpPr>
        <p:spPr>
          <a:xfrm>
            <a:off x="7507243" y="4723315"/>
            <a:ext cx="6043060" cy="558619"/>
          </a:xfrm>
          <a:prstGeom prst="rect">
            <a:avLst/>
          </a:prstGeom>
        </p:spPr>
        <p:txBody>
          <a:bodyPr lIns="0" tIns="0" rIns="0" bIns="0" rtlCol="0" anchor="t">
            <a:spAutoFit/>
          </a:bodyPr>
          <a:lstStyle/>
          <a:p>
            <a:pPr algn="l">
              <a:lnSpc>
                <a:spcPts val="4165"/>
              </a:lnSpc>
            </a:pPr>
            <a:r>
              <a:rPr lang="en-US" sz="4165" dirty="0">
                <a:solidFill>
                  <a:srgbClr val="5C67B6"/>
                </a:solidFill>
                <a:latin typeface="Fredoka"/>
                <a:ea typeface="Fredoka"/>
                <a:cs typeface="Fredoka"/>
                <a:sym typeface="Fredoka"/>
              </a:rPr>
              <a:t>Times Tables </a:t>
            </a:r>
          </a:p>
        </p:txBody>
      </p:sp>
      <p:sp>
        <p:nvSpPr>
          <p:cNvPr id="13" name="TextBox 13"/>
          <p:cNvSpPr txBox="1"/>
          <p:nvPr/>
        </p:nvSpPr>
        <p:spPr>
          <a:xfrm>
            <a:off x="7071760" y="5524492"/>
            <a:ext cx="9910878" cy="4462760"/>
          </a:xfrm>
          <a:prstGeom prst="rect">
            <a:avLst/>
          </a:prstGeom>
        </p:spPr>
        <p:txBody>
          <a:bodyPr wrap="square" lIns="0" tIns="0" rIns="0" bIns="0" rtlCol="0" anchor="t">
            <a:spAutoFit/>
          </a:bodyPr>
          <a:lstStyle/>
          <a:p>
            <a:pPr marL="1043379" lvl="1" indent="-521689" algn="l">
              <a:lnSpc>
                <a:spcPts val="5799"/>
              </a:lnSpc>
              <a:buFont typeface="Arial"/>
              <a:buChar char="•"/>
            </a:pPr>
            <a:r>
              <a:rPr lang="en-US" sz="4832" dirty="0">
                <a:solidFill>
                  <a:srgbClr val="5C67B6"/>
                </a:solidFill>
                <a:latin typeface="Dekko"/>
                <a:ea typeface="Dekko"/>
                <a:cs typeface="Dekko"/>
                <a:sym typeface="Dekko"/>
              </a:rPr>
              <a:t>Practice counting in 2s, 5s and 10s in class 3 times a week.</a:t>
            </a:r>
          </a:p>
          <a:p>
            <a:pPr marL="1043379" lvl="1" indent="-521689" algn="l">
              <a:lnSpc>
                <a:spcPts val="5799"/>
              </a:lnSpc>
              <a:buFont typeface="Arial"/>
              <a:buChar char="•"/>
            </a:pPr>
            <a:r>
              <a:rPr lang="en-US" sz="4832" dirty="0">
                <a:solidFill>
                  <a:srgbClr val="5C67B6"/>
                </a:solidFill>
                <a:latin typeface="Dekko"/>
                <a:ea typeface="Dekko"/>
                <a:cs typeface="Dekko"/>
                <a:sym typeface="Dekko"/>
              </a:rPr>
              <a:t>Counting assessment at the end of each half term progressing to timetables tests later in the year.</a:t>
            </a:r>
          </a:p>
          <a:p>
            <a:pPr marL="1043379" lvl="1" indent="-521689" algn="l">
              <a:lnSpc>
                <a:spcPts val="5799"/>
              </a:lnSpc>
              <a:buFont typeface="Arial"/>
              <a:buChar char="•"/>
            </a:pPr>
            <a:r>
              <a:rPr lang="en-US" sz="4832" dirty="0">
                <a:solidFill>
                  <a:srgbClr val="5C67B6"/>
                </a:solidFill>
                <a:latin typeface="Dekko"/>
                <a:ea typeface="Dekko"/>
                <a:cs typeface="Dekko"/>
                <a:sym typeface="Dekko"/>
              </a:rPr>
              <a:t>Times tables Rock stars</a:t>
            </a:r>
          </a:p>
        </p:txBody>
      </p:sp>
      <p:sp>
        <p:nvSpPr>
          <p:cNvPr id="14" name="TextBox 14"/>
          <p:cNvSpPr txBox="1"/>
          <p:nvPr/>
        </p:nvSpPr>
        <p:spPr>
          <a:xfrm>
            <a:off x="11500800" y="2292374"/>
            <a:ext cx="6043060" cy="2154436"/>
          </a:xfrm>
          <a:prstGeom prst="rect">
            <a:avLst/>
          </a:prstGeom>
        </p:spPr>
        <p:txBody>
          <a:bodyPr lIns="0" tIns="0" rIns="0" bIns="0" rtlCol="0" anchor="t">
            <a:spAutoFit/>
          </a:bodyPr>
          <a:lstStyle/>
          <a:p>
            <a:pPr algn="ctr">
              <a:lnSpc>
                <a:spcPts val="4165"/>
              </a:lnSpc>
            </a:pPr>
            <a:r>
              <a:rPr lang="en-US" sz="4165" dirty="0">
                <a:solidFill>
                  <a:srgbClr val="5C67B6"/>
                </a:solidFill>
                <a:highlight>
                  <a:srgbClr val="FFFF00"/>
                </a:highlight>
                <a:latin typeface="Fredoka"/>
                <a:ea typeface="Fredoka"/>
                <a:cs typeface="Fredoka"/>
                <a:sym typeface="Fredoka"/>
              </a:rPr>
              <a:t>By the end of Year 2 the children need to know their 2, 5 and 10 </a:t>
            </a:r>
            <a:r>
              <a:rPr lang="en-US" sz="4165" dirty="0" err="1">
                <a:solidFill>
                  <a:srgbClr val="5C67B6"/>
                </a:solidFill>
                <a:highlight>
                  <a:srgbClr val="FFFF00"/>
                </a:highlight>
                <a:latin typeface="Fredoka"/>
                <a:ea typeface="Fredoka"/>
                <a:cs typeface="Fredoka"/>
                <a:sym typeface="Fredoka"/>
              </a:rPr>
              <a:t>timestable</a:t>
            </a:r>
            <a:r>
              <a:rPr lang="en-US" sz="4165" dirty="0">
                <a:solidFill>
                  <a:srgbClr val="5C67B6"/>
                </a:solidFill>
                <a:highlight>
                  <a:srgbClr val="FFFF00"/>
                </a:highlight>
                <a:latin typeface="Fredoka"/>
                <a:ea typeface="Fredoka"/>
                <a:cs typeface="Fredoka"/>
                <a:sym typeface="Fredoka"/>
              </a:rPr>
              <a:t>.</a:t>
            </a:r>
            <a:endParaRPr lang="en-US" sz="4165" dirty="0">
              <a:solidFill>
                <a:srgbClr val="5C67B6"/>
              </a:solidFill>
              <a:latin typeface="Fredoka"/>
              <a:ea typeface="Fredoka"/>
              <a:cs typeface="Fredoka"/>
              <a:sym typeface="Fredok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DE7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233565-1415-4D88-A92C-9AF2A85B4EB8}"/>
              </a:ext>
            </a:extLst>
          </p:cNvPr>
          <p:cNvPicPr>
            <a:picLocks noChangeAspect="1"/>
          </p:cNvPicPr>
          <p:nvPr/>
        </p:nvPicPr>
        <p:blipFill>
          <a:blip r:embed="rId2"/>
          <a:stretch>
            <a:fillRect/>
          </a:stretch>
        </p:blipFill>
        <p:spPr>
          <a:xfrm>
            <a:off x="228600" y="590911"/>
            <a:ext cx="11093381" cy="7676789"/>
          </a:xfrm>
          <a:prstGeom prst="rect">
            <a:avLst/>
          </a:prstGeom>
        </p:spPr>
      </p:pic>
      <p:pic>
        <p:nvPicPr>
          <p:cNvPr id="3" name="Picture 2">
            <a:extLst>
              <a:ext uri="{FF2B5EF4-FFF2-40B4-BE49-F238E27FC236}">
                <a16:creationId xmlns:a16="http://schemas.microsoft.com/office/drawing/2014/main" id="{C0FC65D6-292E-47D9-B7E5-9EC8B5D91ED0}"/>
              </a:ext>
            </a:extLst>
          </p:cNvPr>
          <p:cNvPicPr>
            <a:picLocks noChangeAspect="1"/>
          </p:cNvPicPr>
          <p:nvPr/>
        </p:nvPicPr>
        <p:blipFill>
          <a:blip r:embed="rId3"/>
          <a:stretch>
            <a:fillRect/>
          </a:stretch>
        </p:blipFill>
        <p:spPr>
          <a:xfrm>
            <a:off x="11963400" y="590911"/>
            <a:ext cx="4953000" cy="7474528"/>
          </a:xfrm>
          <a:prstGeom prst="rect">
            <a:avLst/>
          </a:prstGeom>
        </p:spPr>
      </p:pic>
    </p:spTree>
    <p:extLst>
      <p:ext uri="{BB962C8B-B14F-4D97-AF65-F5344CB8AC3E}">
        <p14:creationId xmlns:p14="http://schemas.microsoft.com/office/powerpoint/2010/main" val="20282217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39B23B9166464C98D584906865BEF0" ma:contentTypeVersion="15" ma:contentTypeDescription="Create a new document." ma:contentTypeScope="" ma:versionID="48c22de32b445be09c62f4e30d7ef541">
  <xsd:schema xmlns:xsd="http://www.w3.org/2001/XMLSchema" xmlns:xs="http://www.w3.org/2001/XMLSchema" xmlns:p="http://schemas.microsoft.com/office/2006/metadata/properties" xmlns:ns3="91f2f25a-c1d0-49bb-b27b-931338aa0bce" xmlns:ns4="e5de8d55-03cc-4655-ada3-8369d4c7f4b6" targetNamespace="http://schemas.microsoft.com/office/2006/metadata/properties" ma:root="true" ma:fieldsID="dfe69cf0f6fc6d475a15cc837aed1a89" ns3:_="" ns4:_="">
    <xsd:import namespace="91f2f25a-c1d0-49bb-b27b-931338aa0bce"/>
    <xsd:import namespace="e5de8d55-03cc-4655-ada3-8369d4c7f4b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f2f25a-c1d0-49bb-b27b-931338aa0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de8d55-03cc-4655-ada3-8369d4c7f4b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F16BC3-A887-4E44-8FB6-E715C11E4A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f2f25a-c1d0-49bb-b27b-931338aa0bce"/>
    <ds:schemaRef ds:uri="e5de8d55-03cc-4655-ada3-8369d4c7f4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F0B4B2D-9DE6-4791-BFCC-4043EB7B1652}">
  <ds:schemaRefs>
    <ds:schemaRef ds:uri="http://schemas.microsoft.com/sharepoint/v3/contenttype/forms"/>
  </ds:schemaRefs>
</ds:datastoreItem>
</file>

<file path=customXml/itemProps3.xml><?xml version="1.0" encoding="utf-8"?>
<ds:datastoreItem xmlns:ds="http://schemas.openxmlformats.org/officeDocument/2006/customXml" ds:itemID="{68896982-9B8F-4388-A7FE-5A3C7C3134B7}">
  <ds:schemaRefs>
    <ds:schemaRef ds:uri="http://purl.org/dc/elements/1.1/"/>
    <ds:schemaRef ds:uri="http://purl.org/dc/terms/"/>
    <ds:schemaRef ds:uri="http://www.w3.org/XML/1998/namespace"/>
    <ds:schemaRef ds:uri="http://schemas.microsoft.com/office/2006/metadata/properties"/>
    <ds:schemaRef ds:uri="91f2f25a-c1d0-49bb-b27b-931338aa0bce"/>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e5de8d55-03cc-4655-ada3-8369d4c7f4b6"/>
  </ds:schemaRefs>
</ds:datastoreItem>
</file>

<file path=docProps/app.xml><?xml version="1.0" encoding="utf-8"?>
<Properties xmlns="http://schemas.openxmlformats.org/officeDocument/2006/extended-properties" xmlns:vt="http://schemas.openxmlformats.org/officeDocument/2006/docPropsVTypes">
  <TotalTime>242</TotalTime>
  <Words>1389</Words>
  <Application>Microsoft Office PowerPoint</Application>
  <PresentationFormat>Custom</PresentationFormat>
  <Paragraphs>162</Paragraphs>
  <Slides>18</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Dekko</vt:lpstr>
      <vt:lpstr>Fredoka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 Pink and Light Blue Playful Illustrative  Parent Orientation Education Presentation</dc:title>
  <dc:creator>Kathryn Murray</dc:creator>
  <cp:lastModifiedBy>Karen Dames</cp:lastModifiedBy>
  <cp:revision>15</cp:revision>
  <dcterms:created xsi:type="dcterms:W3CDTF">2006-08-16T00:00:00Z</dcterms:created>
  <dcterms:modified xsi:type="dcterms:W3CDTF">2024-10-06T19:01:09Z</dcterms:modified>
  <dc:identifier>DAGSPOAJLrc</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0x010100D239B23B9166464C98D584906865BEF0</vt:lpwstr>
  </property>
</Properties>
</file>