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E9B"/>
    <a:srgbClr val="FFCCCC"/>
    <a:srgbClr val="FFFF99"/>
    <a:srgbClr val="CC99FF"/>
    <a:srgbClr val="F56C17"/>
    <a:srgbClr val="12D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199838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802611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11844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96271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DBAEC0-6EF6-4036-924D-508EF4980CEE}"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4994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4DBAEC0-6EF6-4036-924D-508EF4980CEE}" type="datetimeFigureOut">
              <a:rPr lang="en-GB" smtClean="0"/>
              <a:t>03/09/2024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44509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4DBAEC0-6EF6-4036-924D-508EF4980CEE}" type="datetimeFigureOut">
              <a:rPr lang="en-GB" smtClean="0"/>
              <a:t>03/09/2024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424971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4DBAEC0-6EF6-4036-924D-508EF4980CEE}" type="datetimeFigureOut">
              <a:rPr lang="en-GB" smtClean="0"/>
              <a:t>03/09/2024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04944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BAEC0-6EF6-4036-924D-508EF4980CEE}" type="datetimeFigureOut">
              <a:rPr lang="en-GB" smtClean="0"/>
              <a:t>03/09/2024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202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03/09/2024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366670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03/09/2024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47169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BAEC0-6EF6-4036-924D-508EF4980CEE}" type="datetimeFigureOut">
              <a:rPr lang="en-GB" smtClean="0"/>
              <a:t>03/09/2024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07D092-239E-4F9F-9E40-6D0AB731E321}" type="slidenum">
              <a:rPr lang="en-GB" smtClean="0"/>
              <a:t>‹#›</a:t>
            </a:fld>
            <a:endParaRPr lang="en-GB"/>
          </a:p>
        </p:txBody>
      </p:sp>
    </p:spTree>
    <p:extLst>
      <p:ext uri="{BB962C8B-B14F-4D97-AF65-F5344CB8AC3E}">
        <p14:creationId xmlns:p14="http://schemas.microsoft.com/office/powerpoint/2010/main" val="4278361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shiningfirstgraders.files.wordpress.com/2015/03/writing-clip-art-biypjdeil.png?w=300&amp;h=28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8605" y="5770621"/>
            <a:ext cx="1012439" cy="83376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ccpl-fl.net/images/2013/books_stack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3036" y="6040182"/>
            <a:ext cx="751227" cy="81781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518214" y="2110019"/>
            <a:ext cx="2875274" cy="2585323"/>
          </a:xfrm>
          <a:prstGeom prst="rect">
            <a:avLst/>
          </a:prstGeom>
          <a:noFill/>
        </p:spPr>
        <p:txBody>
          <a:bodyPr wrap="none" lIns="91440" tIns="45720" rIns="91440" bIns="45720">
            <a:prstTxWarp prst="textArchUp">
              <a:avLst/>
            </a:prstTxWarp>
            <a:spAutoFit/>
          </a:bodyPr>
          <a:lstStyle/>
          <a:p>
            <a:pPr algn="ctr"/>
            <a:r>
              <a:rPr lang="en-US" sz="5400" b="1" cap="none" spc="0" dirty="0">
                <a:ln w="12700">
                  <a:solidFill>
                    <a:schemeClr val="tx1"/>
                  </a:solidFill>
                  <a:prstDash val="solid"/>
                </a:ln>
                <a:solidFill>
                  <a:srgbClr val="00B0F0"/>
                </a:solidFill>
                <a:effectLst>
                  <a:innerShdw blurRad="177800">
                    <a:schemeClr val="accent3">
                      <a:lumMod val="50000"/>
                    </a:schemeClr>
                  </a:innerShdw>
                </a:effectLst>
              </a:rPr>
              <a:t>Welcome</a:t>
            </a:r>
          </a:p>
          <a:p>
            <a:pPr algn="ctr"/>
            <a:r>
              <a:rPr lang="en-US" sz="5400" b="1" dirty="0">
                <a:ln w="12700">
                  <a:solidFill>
                    <a:schemeClr val="tx1"/>
                  </a:solidFill>
                  <a:prstDash val="solid"/>
                </a:ln>
                <a:solidFill>
                  <a:srgbClr val="00B0F0"/>
                </a:solidFill>
                <a:effectLst>
                  <a:innerShdw blurRad="177800">
                    <a:schemeClr val="accent3">
                      <a:lumMod val="50000"/>
                    </a:schemeClr>
                  </a:innerShdw>
                </a:effectLst>
              </a:rPr>
              <a:t>to</a:t>
            </a:r>
          </a:p>
          <a:p>
            <a:pPr algn="ctr"/>
            <a:r>
              <a:rPr lang="en-US" sz="5400" b="1" cap="none" spc="0" dirty="0">
                <a:ln w="12700">
                  <a:solidFill>
                    <a:schemeClr val="tx1"/>
                  </a:solidFill>
                  <a:prstDash val="solid"/>
                </a:ln>
                <a:solidFill>
                  <a:srgbClr val="00B0F0"/>
                </a:solidFill>
                <a:effectLst>
                  <a:innerShdw blurRad="177800">
                    <a:schemeClr val="accent3">
                      <a:lumMod val="50000"/>
                    </a:schemeClr>
                  </a:innerShdw>
                </a:effectLst>
              </a:rPr>
              <a:t>Year 3!</a:t>
            </a:r>
          </a:p>
        </p:txBody>
      </p:sp>
      <p:sp>
        <p:nvSpPr>
          <p:cNvPr id="7" name="TextBox 6"/>
          <p:cNvSpPr txBox="1"/>
          <p:nvPr/>
        </p:nvSpPr>
        <p:spPr>
          <a:xfrm>
            <a:off x="3838118" y="2613808"/>
            <a:ext cx="4235465" cy="2308324"/>
          </a:xfrm>
          <a:prstGeom prst="rect">
            <a:avLst/>
          </a:prstGeom>
          <a:noFill/>
        </p:spPr>
        <p:txBody>
          <a:bodyPr wrap="square" rtlCol="0">
            <a:spAutoFit/>
          </a:bodyPr>
          <a:lstStyle/>
          <a:p>
            <a:pPr algn="ctr"/>
            <a:r>
              <a:rPr lang="en-GB" b="1" dirty="0"/>
              <a:t>I hope you have all had a lovely summer break!</a:t>
            </a:r>
          </a:p>
          <a:p>
            <a:pPr algn="ctr"/>
            <a:r>
              <a:rPr lang="en-GB" b="1" dirty="0"/>
              <a:t>We have got lots of exciting topics planned for this year and I am really looking forward to working with you and getting to know you all.</a:t>
            </a:r>
          </a:p>
          <a:p>
            <a:pPr algn="ctr"/>
            <a:endParaRPr lang="en-GB" b="1" dirty="0"/>
          </a:p>
          <a:p>
            <a:pPr algn="ctr"/>
            <a:r>
              <a:rPr lang="en-GB" b="1" dirty="0"/>
              <a:t>Miss Murray</a:t>
            </a:r>
          </a:p>
        </p:txBody>
      </p:sp>
      <p:sp>
        <p:nvSpPr>
          <p:cNvPr id="8" name="TextBox 7"/>
          <p:cNvSpPr txBox="1"/>
          <p:nvPr/>
        </p:nvSpPr>
        <p:spPr>
          <a:xfrm>
            <a:off x="382217" y="617785"/>
            <a:ext cx="3455901" cy="3416320"/>
          </a:xfrm>
          <a:prstGeom prst="rect">
            <a:avLst/>
          </a:prstGeom>
          <a:noFill/>
        </p:spPr>
        <p:txBody>
          <a:bodyPr wrap="square" rtlCol="0">
            <a:spAutoFit/>
          </a:bodyPr>
          <a:lstStyle/>
          <a:p>
            <a:r>
              <a:rPr lang="en-GB" dirty="0"/>
              <a:t>Please make sure that you have the following things with you in school each day:</a:t>
            </a:r>
          </a:p>
          <a:p>
            <a:pPr marL="285750" indent="-285750">
              <a:buFont typeface="Wingdings" panose="05000000000000000000" pitchFamily="2" charset="2"/>
              <a:buChar char="q"/>
            </a:pPr>
            <a:r>
              <a:rPr lang="en-GB" dirty="0"/>
              <a:t>Bottle of water</a:t>
            </a:r>
          </a:p>
          <a:p>
            <a:pPr marL="285750" indent="-285750">
              <a:buFont typeface="Wingdings" panose="05000000000000000000" pitchFamily="2" charset="2"/>
              <a:buChar char="q"/>
            </a:pPr>
            <a:r>
              <a:rPr lang="en-GB" dirty="0"/>
              <a:t>Coat</a:t>
            </a:r>
          </a:p>
          <a:p>
            <a:pPr marL="285750" indent="-285750">
              <a:buFont typeface="Wingdings" panose="05000000000000000000" pitchFamily="2" charset="2"/>
              <a:buChar char="q"/>
            </a:pPr>
            <a:r>
              <a:rPr lang="en-GB" dirty="0"/>
              <a:t>School reading book</a:t>
            </a:r>
          </a:p>
          <a:p>
            <a:pPr marL="285750" indent="-285750">
              <a:buFont typeface="Wingdings" panose="05000000000000000000" pitchFamily="2" charset="2"/>
              <a:buChar char="q"/>
            </a:pPr>
            <a:r>
              <a:rPr lang="en-GB" dirty="0"/>
              <a:t>Reading diary</a:t>
            </a:r>
          </a:p>
          <a:p>
            <a:r>
              <a:rPr lang="en-US" dirty="0"/>
              <a:t>O</a:t>
            </a:r>
            <a:r>
              <a:rPr lang="en-GB" dirty="0" err="1"/>
              <a:t>ur</a:t>
            </a:r>
            <a:r>
              <a:rPr lang="en-GB" dirty="0"/>
              <a:t> PE days will be on Monday and Wednesdays. Please ensure that the correct PE kit is worn. Also, please be prepared for indoor and outdoor PE sessions.</a:t>
            </a:r>
          </a:p>
        </p:txBody>
      </p:sp>
      <p:sp>
        <p:nvSpPr>
          <p:cNvPr id="9" name="Rectangle 8"/>
          <p:cNvSpPr/>
          <p:nvPr/>
        </p:nvSpPr>
        <p:spPr>
          <a:xfrm>
            <a:off x="385374" y="164874"/>
            <a:ext cx="3267946"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What to bring to school:</a:t>
            </a:r>
          </a:p>
        </p:txBody>
      </p:sp>
      <p:grpSp>
        <p:nvGrpSpPr>
          <p:cNvPr id="4" name="Group 3">
            <a:extLst>
              <a:ext uri="{FF2B5EF4-FFF2-40B4-BE49-F238E27FC236}">
                <a16:creationId xmlns:a16="http://schemas.microsoft.com/office/drawing/2014/main" id="{E7A01A9C-99A9-4F2F-9BA1-16EFDA0774D7}"/>
              </a:ext>
            </a:extLst>
          </p:cNvPr>
          <p:cNvGrpSpPr/>
          <p:nvPr/>
        </p:nvGrpSpPr>
        <p:grpSpPr>
          <a:xfrm>
            <a:off x="8302212" y="392884"/>
            <a:ext cx="3455902" cy="3781642"/>
            <a:chOff x="7443909" y="319268"/>
            <a:chExt cx="2322492" cy="3781642"/>
          </a:xfrm>
        </p:grpSpPr>
        <p:sp>
          <p:nvSpPr>
            <p:cNvPr id="10" name="Rectangle 9"/>
            <p:cNvSpPr/>
            <p:nvPr/>
          </p:nvSpPr>
          <p:spPr>
            <a:xfrm>
              <a:off x="7504339" y="319268"/>
              <a:ext cx="1681038"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C000"/>
                  </a:solidFill>
                  <a:effectLst>
                    <a:innerShdw blurRad="177800">
                      <a:schemeClr val="accent3">
                        <a:lumMod val="50000"/>
                      </a:schemeClr>
                    </a:innerShdw>
                  </a:effectLst>
                </a:rPr>
                <a:t>Homework:</a:t>
              </a:r>
            </a:p>
          </p:txBody>
        </p:sp>
        <p:sp>
          <p:nvSpPr>
            <p:cNvPr id="11" name="TextBox 10"/>
            <p:cNvSpPr txBox="1"/>
            <p:nvPr/>
          </p:nvSpPr>
          <p:spPr>
            <a:xfrm>
              <a:off x="7443909" y="684590"/>
              <a:ext cx="2322492" cy="3416320"/>
            </a:xfrm>
            <a:prstGeom prst="rect">
              <a:avLst/>
            </a:prstGeom>
            <a:noFill/>
          </p:spPr>
          <p:txBody>
            <a:bodyPr wrap="square" rtlCol="0">
              <a:spAutoFit/>
            </a:bodyPr>
            <a:lstStyle/>
            <a:p>
              <a:r>
                <a:rPr lang="en-GB" dirty="0"/>
                <a:t>Homework will be set at the beginning of each half term and will cover a range of subjects linked to our overarching topic. Children can choose which activity they would like to do, with the expectation one is completed each week.</a:t>
              </a:r>
            </a:p>
            <a:p>
              <a:r>
                <a:rPr lang="en-US" dirty="0"/>
                <a:t>We will also be sending home TTRS logins for the children to practice their Times Tables, these should be practiced weekly.</a:t>
              </a:r>
              <a:endParaRPr lang="en-GB" dirty="0"/>
            </a:p>
          </p:txBody>
        </p:sp>
      </p:grpSp>
      <p:grpSp>
        <p:nvGrpSpPr>
          <p:cNvPr id="2" name="Group 1">
            <a:extLst>
              <a:ext uri="{FF2B5EF4-FFF2-40B4-BE49-F238E27FC236}">
                <a16:creationId xmlns:a16="http://schemas.microsoft.com/office/drawing/2014/main" id="{42160108-C9A3-4ED0-ADCD-9F5235228904}"/>
              </a:ext>
            </a:extLst>
          </p:cNvPr>
          <p:cNvGrpSpPr/>
          <p:nvPr/>
        </p:nvGrpSpPr>
        <p:grpSpPr>
          <a:xfrm>
            <a:off x="-180042" y="4381000"/>
            <a:ext cx="5573677" cy="2451496"/>
            <a:chOff x="3990547" y="6325461"/>
            <a:chExt cx="3508954" cy="2451496"/>
          </a:xfrm>
        </p:grpSpPr>
        <p:sp>
          <p:nvSpPr>
            <p:cNvPr id="12" name="Rectangle 11"/>
            <p:cNvSpPr/>
            <p:nvPr/>
          </p:nvSpPr>
          <p:spPr>
            <a:xfrm>
              <a:off x="3990547" y="6325461"/>
              <a:ext cx="1396537"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00B050"/>
                  </a:solidFill>
                  <a:effectLst>
                    <a:innerShdw blurRad="177800">
                      <a:schemeClr val="accent3">
                        <a:lumMod val="50000"/>
                      </a:schemeClr>
                    </a:innerShdw>
                  </a:effectLst>
                </a:rPr>
                <a:t>Spellings:</a:t>
              </a:r>
            </a:p>
          </p:txBody>
        </p:sp>
        <p:sp>
          <p:nvSpPr>
            <p:cNvPr id="13" name="TextBox 12"/>
            <p:cNvSpPr txBox="1"/>
            <p:nvPr/>
          </p:nvSpPr>
          <p:spPr>
            <a:xfrm>
              <a:off x="4150994" y="6745632"/>
              <a:ext cx="3348507" cy="2031325"/>
            </a:xfrm>
            <a:prstGeom prst="rect">
              <a:avLst/>
            </a:prstGeom>
            <a:noFill/>
          </p:spPr>
          <p:txBody>
            <a:bodyPr wrap="square" rtlCol="0">
              <a:spAutoFit/>
            </a:bodyPr>
            <a:lstStyle/>
            <a:p>
              <a:r>
                <a:rPr lang="en-GB" dirty="0"/>
                <a:t>Spelling will be given out every Monday and you will be tested on them on Friday. I would be so grateful if you could set aside some time each week to practice these with your children. There will also be regular spelling sessions in school. The spelling should be stuck into their reading diary by the children, so please check.</a:t>
              </a:r>
            </a:p>
          </p:txBody>
        </p:sp>
      </p:grpSp>
      <p:grpSp>
        <p:nvGrpSpPr>
          <p:cNvPr id="3" name="Group 2">
            <a:extLst>
              <a:ext uri="{FF2B5EF4-FFF2-40B4-BE49-F238E27FC236}">
                <a16:creationId xmlns:a16="http://schemas.microsoft.com/office/drawing/2014/main" id="{09B2A8AF-C5E1-4260-A0CB-917561349443}"/>
              </a:ext>
            </a:extLst>
          </p:cNvPr>
          <p:cNvGrpSpPr/>
          <p:nvPr/>
        </p:nvGrpSpPr>
        <p:grpSpPr>
          <a:xfrm>
            <a:off x="7407180" y="4355565"/>
            <a:ext cx="4240486" cy="2479541"/>
            <a:chOff x="7664451" y="3345635"/>
            <a:chExt cx="2878231" cy="2479541"/>
          </a:xfrm>
        </p:grpSpPr>
        <p:sp>
          <p:nvSpPr>
            <p:cNvPr id="14" name="Rectangle 13"/>
            <p:cNvSpPr/>
            <p:nvPr/>
          </p:nvSpPr>
          <p:spPr>
            <a:xfrm>
              <a:off x="7664452" y="3345635"/>
              <a:ext cx="1297471"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0000"/>
                  </a:solidFill>
                  <a:effectLst>
                    <a:innerShdw blurRad="177800">
                      <a:schemeClr val="accent3">
                        <a:lumMod val="50000"/>
                      </a:schemeClr>
                    </a:innerShdw>
                  </a:effectLst>
                </a:rPr>
                <a:t>Reading:</a:t>
              </a:r>
            </a:p>
          </p:txBody>
        </p:sp>
        <p:sp>
          <p:nvSpPr>
            <p:cNvPr id="15" name="TextBox 14"/>
            <p:cNvSpPr txBox="1"/>
            <p:nvPr/>
          </p:nvSpPr>
          <p:spPr>
            <a:xfrm>
              <a:off x="7664451" y="3793851"/>
              <a:ext cx="2878231" cy="2031325"/>
            </a:xfrm>
            <a:prstGeom prst="rect">
              <a:avLst/>
            </a:prstGeom>
            <a:noFill/>
          </p:spPr>
          <p:txBody>
            <a:bodyPr wrap="square" rtlCol="0">
              <a:spAutoFit/>
            </a:bodyPr>
            <a:lstStyle/>
            <a:p>
              <a:r>
                <a:rPr lang="en-GB" dirty="0"/>
                <a:t>It is very important that you read as much as possible, both at school and at home. Don’t forget to record your reading in your reading diary, as we love to see what you have read.</a:t>
              </a:r>
            </a:p>
            <a:p>
              <a:r>
                <a:rPr lang="en-US" dirty="0"/>
                <a:t>W</a:t>
              </a:r>
              <a:r>
                <a:rPr lang="en-GB" dirty="0"/>
                <a:t>e will have lots of exciting competitions throughout the year to encourage reading!</a:t>
              </a:r>
            </a:p>
          </p:txBody>
        </p:sp>
      </p:grpSp>
      <p:sp>
        <p:nvSpPr>
          <p:cNvPr id="16" name="5-Point Star 15"/>
          <p:cNvSpPr/>
          <p:nvPr/>
        </p:nvSpPr>
        <p:spPr>
          <a:xfrm>
            <a:off x="4803920" y="1061260"/>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5-Point Star 16"/>
          <p:cNvSpPr/>
          <p:nvPr/>
        </p:nvSpPr>
        <p:spPr>
          <a:xfrm>
            <a:off x="6384747" y="1061260"/>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ttp://static9.depositphotos.com/1007989/1156/i/950/depositphotos_11569918-Bottled-Water-Mascot.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14257" y="1326523"/>
            <a:ext cx="827887" cy="102637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mages.clipartpanda.com/homework-clip-art-BoyHomewor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291368" y="244422"/>
            <a:ext cx="892895" cy="972174"/>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10364320" y="1112626"/>
            <a:ext cx="1690360" cy="584775"/>
          </a:xfrm>
          <a:prstGeom prst="rect">
            <a:avLst/>
          </a:prstGeom>
          <a:noFill/>
        </p:spPr>
        <p:txBody>
          <a:bodyPr wrap="square" rtlCol="0">
            <a:spAutoFit/>
          </a:bodyPr>
          <a:lstStyle/>
          <a:p>
            <a:endParaRPr lang="en-GB" sz="1400" dirty="0"/>
          </a:p>
          <a:p>
            <a:r>
              <a:rPr lang="en-GB" dirty="0"/>
              <a:t> </a:t>
            </a:r>
          </a:p>
        </p:txBody>
      </p:sp>
    </p:spTree>
    <p:extLst>
      <p:ext uri="{BB962C8B-B14F-4D97-AF65-F5344CB8AC3E}">
        <p14:creationId xmlns:p14="http://schemas.microsoft.com/office/powerpoint/2010/main" val="250216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0FA04FD8-7D10-464A-9FDC-AB0C97C2FCA8}"/>
              </a:ext>
            </a:extLst>
          </p:cNvPr>
          <p:cNvGrpSpPr/>
          <p:nvPr/>
        </p:nvGrpSpPr>
        <p:grpSpPr>
          <a:xfrm>
            <a:off x="75497" y="3811700"/>
            <a:ext cx="4534788" cy="2938322"/>
            <a:chOff x="378189" y="4082774"/>
            <a:chExt cx="4534788" cy="2938322"/>
          </a:xfrm>
        </p:grpSpPr>
        <p:sp>
          <p:nvSpPr>
            <p:cNvPr id="12" name="Rectangle 11"/>
            <p:cNvSpPr/>
            <p:nvPr/>
          </p:nvSpPr>
          <p:spPr>
            <a:xfrm>
              <a:off x="395945" y="4082774"/>
              <a:ext cx="1170513" cy="461665"/>
            </a:xfrm>
            <a:prstGeom prst="rect">
              <a:avLst/>
            </a:prstGeom>
            <a:noFill/>
          </p:spPr>
          <p:txBody>
            <a:bodyPr wrap="none" lIns="91440" tIns="45720" rIns="91440" bIns="45720">
              <a:spAutoFit/>
            </a:bodyPr>
            <a:lstStyle/>
            <a:p>
              <a:pPr algn="ctr"/>
              <a:r>
                <a:rPr lang="en-US" sz="2400" b="1" dirty="0">
                  <a:ln w="12700">
                    <a:solidFill>
                      <a:schemeClr val="tx1"/>
                    </a:solidFill>
                    <a:prstDash val="solid"/>
                  </a:ln>
                  <a:solidFill>
                    <a:srgbClr val="00B050"/>
                  </a:solidFill>
                  <a:effectLst>
                    <a:innerShdw blurRad="177800">
                      <a:schemeClr val="accent3">
                        <a:lumMod val="50000"/>
                      </a:schemeClr>
                    </a:innerShdw>
                  </a:effectLst>
                </a:rPr>
                <a:t>English</a:t>
              </a:r>
              <a:r>
                <a:rPr lang="en-US" sz="2400" b="1" cap="none" spc="0" dirty="0">
                  <a:ln w="12700">
                    <a:solidFill>
                      <a:schemeClr val="tx1"/>
                    </a:solidFill>
                    <a:prstDash val="solid"/>
                  </a:ln>
                  <a:solidFill>
                    <a:srgbClr val="00B050"/>
                  </a:solidFill>
                  <a:effectLst>
                    <a:innerShdw blurRad="177800">
                      <a:schemeClr val="accent3">
                        <a:lumMod val="50000"/>
                      </a:schemeClr>
                    </a:innerShdw>
                  </a:effectLst>
                </a:rPr>
                <a:t>:</a:t>
              </a:r>
            </a:p>
          </p:txBody>
        </p:sp>
        <p:sp>
          <p:nvSpPr>
            <p:cNvPr id="13" name="TextBox 12"/>
            <p:cNvSpPr txBox="1"/>
            <p:nvPr/>
          </p:nvSpPr>
          <p:spPr>
            <a:xfrm>
              <a:off x="378189" y="4467205"/>
              <a:ext cx="4534788" cy="2553891"/>
            </a:xfrm>
            <a:prstGeom prst="roundRect">
              <a:avLst/>
            </a:prstGeom>
            <a:solidFill>
              <a:schemeClr val="accent6">
                <a:lumMod val="40000"/>
                <a:lumOff val="60000"/>
              </a:schemeClr>
            </a:solidFill>
          </p:spPr>
          <p:txBody>
            <a:bodyPr wrap="square" rtlCol="0">
              <a:spAutoFit/>
            </a:bodyPr>
            <a:lstStyle/>
            <a:p>
              <a:r>
                <a:rPr lang="en-GB" sz="1600" dirty="0"/>
                <a:t>Our English lessons will be based on a story called ‘The Stone Boy’. We will be looking at writing character description and setting description; looking at how we can use a range of word classes to extend our writing, as well as practising different elements of grammar and punctuation. We will also be exploring explanation texts, informing the reader how to start a fire in the Stone Age.</a:t>
              </a:r>
            </a:p>
          </p:txBody>
        </p:sp>
      </p:grpSp>
      <p:grpSp>
        <p:nvGrpSpPr>
          <p:cNvPr id="2" name="Group 1"/>
          <p:cNvGrpSpPr/>
          <p:nvPr/>
        </p:nvGrpSpPr>
        <p:grpSpPr>
          <a:xfrm>
            <a:off x="4388501" y="75887"/>
            <a:ext cx="3426218" cy="1938992"/>
            <a:chOff x="4542451" y="589904"/>
            <a:chExt cx="2875276" cy="1514916"/>
          </a:xfrm>
        </p:grpSpPr>
        <p:sp>
          <p:nvSpPr>
            <p:cNvPr id="5" name="Rectangle 4"/>
            <p:cNvSpPr/>
            <p:nvPr/>
          </p:nvSpPr>
          <p:spPr>
            <a:xfrm>
              <a:off x="5049373" y="589904"/>
              <a:ext cx="1861432" cy="1514916"/>
            </a:xfrm>
            <a:prstGeom prst="rect">
              <a:avLst/>
            </a:prstGeom>
            <a:noFill/>
          </p:spPr>
          <p:txBody>
            <a:bodyPr wrap="none" lIns="91440" tIns="45720" rIns="91440" bIns="45720">
              <a:spAutoFit/>
            </a:bodyPr>
            <a:lstStyle/>
            <a:p>
              <a:pPr algn="ctr"/>
              <a:r>
                <a:rPr lang="en-US" sz="4000" b="1" cap="none" spc="0" dirty="0">
                  <a:ln w="12700">
                    <a:solidFill>
                      <a:schemeClr val="tx1"/>
                    </a:solidFill>
                    <a:prstDash val="solid"/>
                  </a:ln>
                  <a:solidFill>
                    <a:srgbClr val="00B0F0"/>
                  </a:solidFill>
                  <a:effectLst>
                    <a:innerShdw blurRad="177800">
                      <a:schemeClr val="accent3">
                        <a:lumMod val="50000"/>
                      </a:schemeClr>
                    </a:innerShdw>
                  </a:effectLst>
                </a:rPr>
                <a:t>What we </a:t>
              </a:r>
            </a:p>
            <a:p>
              <a:pPr algn="ctr"/>
              <a:r>
                <a:rPr lang="en-US" sz="4000" b="1" cap="none" spc="0" dirty="0">
                  <a:ln w="12700">
                    <a:solidFill>
                      <a:schemeClr val="tx1"/>
                    </a:solidFill>
                    <a:prstDash val="solid"/>
                  </a:ln>
                  <a:solidFill>
                    <a:srgbClr val="00B0F0"/>
                  </a:solidFill>
                  <a:effectLst>
                    <a:innerShdw blurRad="177800">
                      <a:schemeClr val="accent3">
                        <a:lumMod val="50000"/>
                      </a:schemeClr>
                    </a:innerShdw>
                  </a:effectLst>
                </a:rPr>
                <a:t>will</a:t>
              </a:r>
              <a:r>
                <a:rPr lang="en-US" sz="4000" b="1" dirty="0">
                  <a:ln w="12700">
                    <a:solidFill>
                      <a:schemeClr val="tx1"/>
                    </a:solidFill>
                    <a:prstDash val="solid"/>
                  </a:ln>
                  <a:solidFill>
                    <a:srgbClr val="00B0F0"/>
                  </a:solidFill>
                  <a:effectLst>
                    <a:innerShdw blurRad="177800">
                      <a:schemeClr val="accent3">
                        <a:lumMod val="50000"/>
                      </a:schemeClr>
                    </a:innerShdw>
                  </a:effectLst>
                </a:rPr>
                <a:t> be</a:t>
              </a:r>
            </a:p>
            <a:p>
              <a:pPr algn="ctr"/>
              <a:r>
                <a:rPr lang="en-US" sz="4000" b="1" dirty="0">
                  <a:ln w="12700">
                    <a:solidFill>
                      <a:schemeClr val="tx1"/>
                    </a:solidFill>
                    <a:prstDash val="solid"/>
                  </a:ln>
                  <a:solidFill>
                    <a:srgbClr val="00B0F0"/>
                  </a:solidFill>
                  <a:effectLst>
                    <a:innerShdw blurRad="177800">
                      <a:schemeClr val="accent3">
                        <a:lumMod val="50000"/>
                      </a:schemeClr>
                    </a:innerShdw>
                  </a:effectLst>
                </a:rPr>
                <a:t>learning:</a:t>
              </a:r>
            </a:p>
          </p:txBody>
        </p:sp>
        <p:sp>
          <p:nvSpPr>
            <p:cNvPr id="16" name="5-Point Star 15"/>
            <p:cNvSpPr/>
            <p:nvPr/>
          </p:nvSpPr>
          <p:spPr>
            <a:xfrm>
              <a:off x="4542451" y="1341652"/>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821509" y="1341651"/>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6" name="Group 25">
            <a:extLst>
              <a:ext uri="{FF2B5EF4-FFF2-40B4-BE49-F238E27FC236}">
                <a16:creationId xmlns:a16="http://schemas.microsoft.com/office/drawing/2014/main" id="{0195C20B-5BE5-46A9-B726-EED3A38131E9}"/>
              </a:ext>
            </a:extLst>
          </p:cNvPr>
          <p:cNvGrpSpPr/>
          <p:nvPr/>
        </p:nvGrpSpPr>
        <p:grpSpPr>
          <a:xfrm>
            <a:off x="2375165" y="2134627"/>
            <a:ext cx="2566460" cy="1317539"/>
            <a:chOff x="4608614" y="2158366"/>
            <a:chExt cx="4030025" cy="1317539"/>
          </a:xfrm>
          <a:solidFill>
            <a:srgbClr val="FFCCCC"/>
          </a:solidFill>
        </p:grpSpPr>
        <p:sp>
          <p:nvSpPr>
            <p:cNvPr id="14" name="Rectangle 13"/>
            <p:cNvSpPr/>
            <p:nvPr/>
          </p:nvSpPr>
          <p:spPr>
            <a:xfrm>
              <a:off x="4608614" y="2158366"/>
              <a:ext cx="2406272" cy="510778"/>
            </a:xfrm>
            <a:prstGeom prst="roundRect">
              <a:avLst/>
            </a:prstGeom>
            <a:noFill/>
          </p:spPr>
          <p:txBody>
            <a:bodyPr wrap="square" lIns="91440" tIns="45720" rIns="91440" bIns="45720">
              <a:spAutoFit/>
            </a:bodyPr>
            <a:lstStyle/>
            <a:p>
              <a:r>
                <a:rPr lang="en-US" sz="2400" b="1" dirty="0">
                  <a:ln w="12700">
                    <a:solidFill>
                      <a:schemeClr val="tx1"/>
                    </a:solidFill>
                    <a:prstDash val="solid"/>
                  </a:ln>
                  <a:solidFill>
                    <a:srgbClr val="FF0000"/>
                  </a:solidFill>
                  <a:effectLst>
                    <a:innerShdw blurRad="177800">
                      <a:schemeClr val="accent3">
                        <a:lumMod val="50000"/>
                      </a:schemeClr>
                    </a:innerShdw>
                  </a:effectLst>
                </a:rPr>
                <a:t>Art/D&amp;T</a:t>
              </a:r>
              <a:r>
                <a:rPr lang="en-US" sz="2400" b="1" cap="none" spc="0" dirty="0">
                  <a:ln w="12700">
                    <a:solidFill>
                      <a:schemeClr val="tx1"/>
                    </a:solidFill>
                    <a:prstDash val="solid"/>
                  </a:ln>
                  <a:solidFill>
                    <a:srgbClr val="FF0000"/>
                  </a:solidFill>
                  <a:effectLst>
                    <a:innerShdw blurRad="177800">
                      <a:schemeClr val="accent3">
                        <a:lumMod val="50000"/>
                      </a:schemeClr>
                    </a:innerShdw>
                  </a:effectLst>
                </a:rPr>
                <a:t>:</a:t>
              </a:r>
            </a:p>
          </p:txBody>
        </p:sp>
        <p:sp>
          <p:nvSpPr>
            <p:cNvPr id="19" name="TextBox 18"/>
            <p:cNvSpPr txBox="1"/>
            <p:nvPr/>
          </p:nvSpPr>
          <p:spPr>
            <a:xfrm>
              <a:off x="4608614" y="2556504"/>
              <a:ext cx="4030025" cy="919401"/>
            </a:xfrm>
            <a:prstGeom prst="roundRect">
              <a:avLst/>
            </a:prstGeom>
            <a:grpFill/>
          </p:spPr>
          <p:txBody>
            <a:bodyPr wrap="square" rtlCol="0">
              <a:spAutoFit/>
            </a:bodyPr>
            <a:lstStyle/>
            <a:p>
              <a:pPr marL="285750" indent="-285750">
                <a:buFont typeface="Wingdings" panose="05000000000000000000" pitchFamily="2" charset="2"/>
                <a:buChar char="§"/>
              </a:pPr>
              <a:r>
                <a:rPr lang="en-US" sz="1600" dirty="0"/>
                <a:t>Pre Historic Cave Paintings</a:t>
              </a:r>
              <a:endParaRPr lang="en-GB" sz="1600" dirty="0"/>
            </a:p>
            <a:p>
              <a:pPr marL="285750" indent="-285750">
                <a:buFont typeface="Wingdings" panose="05000000000000000000" pitchFamily="2" charset="2"/>
                <a:buChar char="§"/>
              </a:pPr>
              <a:r>
                <a:rPr lang="en-GB" sz="1600" dirty="0"/>
                <a:t>Electrical Systems</a:t>
              </a:r>
            </a:p>
          </p:txBody>
        </p:sp>
      </p:grpSp>
      <p:grpSp>
        <p:nvGrpSpPr>
          <p:cNvPr id="3" name="Group 2">
            <a:extLst>
              <a:ext uri="{FF2B5EF4-FFF2-40B4-BE49-F238E27FC236}">
                <a16:creationId xmlns:a16="http://schemas.microsoft.com/office/drawing/2014/main" id="{06A629A5-9840-46B0-BE83-E7DBEF746122}"/>
              </a:ext>
            </a:extLst>
          </p:cNvPr>
          <p:cNvGrpSpPr/>
          <p:nvPr/>
        </p:nvGrpSpPr>
        <p:grpSpPr>
          <a:xfrm>
            <a:off x="5251750" y="1846853"/>
            <a:ext cx="3512826" cy="1516087"/>
            <a:chOff x="8199547" y="425939"/>
            <a:chExt cx="3512826" cy="1516087"/>
          </a:xfrm>
        </p:grpSpPr>
        <p:sp>
          <p:nvSpPr>
            <p:cNvPr id="10" name="Rectangle 9"/>
            <p:cNvSpPr/>
            <p:nvPr/>
          </p:nvSpPr>
          <p:spPr>
            <a:xfrm>
              <a:off x="8199547" y="593965"/>
              <a:ext cx="1084271" cy="461665"/>
            </a:xfrm>
            <a:prstGeom prst="rect">
              <a:avLst/>
            </a:prstGeom>
            <a:noFill/>
          </p:spPr>
          <p:txBody>
            <a:bodyPr wrap="none" lIns="91440" tIns="45720" rIns="91440" bIns="45720">
              <a:spAutoFit/>
            </a:bodyPr>
            <a:lstStyle/>
            <a:p>
              <a:pPr algn="ctr"/>
              <a:r>
                <a:rPr lang="en-US" sz="2400" b="1" dirty="0" err="1">
                  <a:ln w="12700">
                    <a:solidFill>
                      <a:schemeClr val="tx1"/>
                    </a:solidFill>
                    <a:prstDash val="solid"/>
                  </a:ln>
                  <a:solidFill>
                    <a:srgbClr val="FFC000"/>
                  </a:solidFill>
                  <a:effectLst>
                    <a:innerShdw blurRad="177800">
                      <a:schemeClr val="accent3">
                        <a:lumMod val="50000"/>
                      </a:schemeClr>
                    </a:innerShdw>
                  </a:effectLst>
                </a:rPr>
                <a:t>Maths</a:t>
              </a:r>
              <a:r>
                <a:rPr lang="en-US" sz="2400" b="1" cap="none" spc="0" dirty="0">
                  <a:ln w="12700">
                    <a:solidFill>
                      <a:schemeClr val="tx1"/>
                    </a:solidFill>
                    <a:prstDash val="solid"/>
                  </a:ln>
                  <a:solidFill>
                    <a:srgbClr val="FFC000"/>
                  </a:solidFill>
                  <a:effectLst>
                    <a:innerShdw blurRad="177800">
                      <a:schemeClr val="accent3">
                        <a:lumMod val="50000"/>
                      </a:schemeClr>
                    </a:innerShdw>
                  </a:effectLst>
                </a:rPr>
                <a:t>:</a:t>
              </a:r>
            </a:p>
          </p:txBody>
        </p:sp>
        <p:sp>
          <p:nvSpPr>
            <p:cNvPr id="11" name="TextBox 10"/>
            <p:cNvSpPr txBox="1"/>
            <p:nvPr/>
          </p:nvSpPr>
          <p:spPr>
            <a:xfrm>
              <a:off x="8199547" y="1022625"/>
              <a:ext cx="3348507" cy="919401"/>
            </a:xfrm>
            <a:prstGeom prst="roundRect">
              <a:avLst/>
            </a:prstGeom>
            <a:solidFill>
              <a:srgbClr val="FFFF99"/>
            </a:solidFill>
          </p:spPr>
          <p:txBody>
            <a:bodyPr wrap="square" rtlCol="0">
              <a:spAutoFit/>
            </a:bodyPr>
            <a:lstStyle/>
            <a:p>
              <a:pPr marL="285750" indent="-285750">
                <a:buFont typeface="Wingdings" panose="05000000000000000000" pitchFamily="2" charset="2"/>
                <a:buChar char="ü"/>
              </a:pPr>
              <a:r>
                <a:rPr lang="en-GB" sz="1600" dirty="0"/>
                <a:t>Number and place value</a:t>
              </a:r>
            </a:p>
            <a:p>
              <a:pPr marL="285750" indent="-285750">
                <a:buFont typeface="Wingdings" panose="05000000000000000000" pitchFamily="2" charset="2"/>
                <a:buChar char="ü"/>
              </a:pPr>
              <a:r>
                <a:rPr lang="en-GB" sz="1600" dirty="0"/>
                <a:t>Addition and subtraction</a:t>
              </a:r>
            </a:p>
            <a:p>
              <a:pPr marL="285750" indent="-285750">
                <a:buFont typeface="Wingdings" panose="05000000000000000000" pitchFamily="2" charset="2"/>
                <a:buChar char="ü"/>
              </a:pPr>
              <a:r>
                <a:rPr lang="en-US" sz="1600" dirty="0"/>
                <a:t>M</a:t>
              </a:r>
              <a:r>
                <a:rPr lang="en-GB" sz="1600" dirty="0" err="1"/>
                <a:t>ultiplication</a:t>
              </a:r>
              <a:r>
                <a:rPr lang="en-GB" sz="1600" dirty="0"/>
                <a:t> and Division</a:t>
              </a:r>
            </a:p>
          </p:txBody>
        </p:sp>
        <p:pic>
          <p:nvPicPr>
            <p:cNvPr id="1028" name="Picture 4" descr="http://www.mmiweb.org.uk/hull/site/subjects/maths_logo.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0601" y="425939"/>
              <a:ext cx="1051772" cy="78781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oup 5">
            <a:extLst>
              <a:ext uri="{FF2B5EF4-FFF2-40B4-BE49-F238E27FC236}">
                <a16:creationId xmlns:a16="http://schemas.microsoft.com/office/drawing/2014/main" id="{35B1F746-2E3D-4F56-8637-712170BAC66E}"/>
              </a:ext>
            </a:extLst>
          </p:cNvPr>
          <p:cNvGrpSpPr/>
          <p:nvPr/>
        </p:nvGrpSpPr>
        <p:grpSpPr>
          <a:xfrm>
            <a:off x="8043741" y="130698"/>
            <a:ext cx="3860537" cy="947643"/>
            <a:chOff x="8105235" y="4549247"/>
            <a:chExt cx="2902139" cy="1225773"/>
          </a:xfrm>
        </p:grpSpPr>
        <p:sp>
          <p:nvSpPr>
            <p:cNvPr id="20" name="TextBox 19"/>
            <p:cNvSpPr txBox="1"/>
            <p:nvPr/>
          </p:nvSpPr>
          <p:spPr>
            <a:xfrm>
              <a:off x="8134278" y="4938145"/>
              <a:ext cx="2873096" cy="836875"/>
            </a:xfrm>
            <a:prstGeom prst="roundRect">
              <a:avLst/>
            </a:prstGeom>
            <a:solidFill>
              <a:schemeClr val="accent4">
                <a:lumMod val="20000"/>
                <a:lumOff val="80000"/>
              </a:schemeClr>
            </a:solidFill>
          </p:spPr>
          <p:txBody>
            <a:bodyPr wrap="square" rtlCol="0">
              <a:spAutoFit/>
            </a:bodyPr>
            <a:lstStyle/>
            <a:p>
              <a:pPr marL="285750" indent="-285750">
                <a:buFont typeface="Courier New" panose="02070309020205020404" pitchFamily="49" charset="0"/>
                <a:buChar char="o"/>
              </a:pPr>
              <a:r>
                <a:rPr lang="en-GB" sz="1600" dirty="0"/>
                <a:t>Computing systems and networks </a:t>
              </a:r>
            </a:p>
            <a:p>
              <a:pPr marL="285750" indent="-285750">
                <a:buFont typeface="Courier New" panose="02070309020205020404" pitchFamily="49" charset="0"/>
                <a:buChar char="o"/>
              </a:pPr>
              <a:r>
                <a:rPr lang="en-US" sz="1600" dirty="0"/>
                <a:t>C</a:t>
              </a:r>
              <a:r>
                <a:rPr lang="en-GB" sz="1600" dirty="0" err="1"/>
                <a:t>reating</a:t>
              </a:r>
              <a:r>
                <a:rPr lang="en-GB" sz="1600" dirty="0"/>
                <a:t> Media -Animation</a:t>
              </a:r>
              <a:endParaRPr lang="en-GB" sz="1400" dirty="0"/>
            </a:p>
          </p:txBody>
        </p:sp>
        <p:sp>
          <p:nvSpPr>
            <p:cNvPr id="21" name="Rectangle 20"/>
            <p:cNvSpPr/>
            <p:nvPr/>
          </p:nvSpPr>
          <p:spPr>
            <a:xfrm>
              <a:off x="8105235" y="4549247"/>
              <a:ext cx="1672254"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56C17"/>
                  </a:solidFill>
                  <a:effectLst>
                    <a:innerShdw blurRad="177800">
                      <a:schemeClr val="accent3">
                        <a:lumMod val="50000"/>
                      </a:schemeClr>
                    </a:innerShdw>
                  </a:effectLst>
                </a:rPr>
                <a:t>Computing:</a:t>
              </a:r>
            </a:p>
          </p:txBody>
        </p:sp>
      </p:grpSp>
      <p:grpSp>
        <p:nvGrpSpPr>
          <p:cNvPr id="7" name="Group 6">
            <a:extLst>
              <a:ext uri="{FF2B5EF4-FFF2-40B4-BE49-F238E27FC236}">
                <a16:creationId xmlns:a16="http://schemas.microsoft.com/office/drawing/2014/main" id="{00E1E5B3-AD47-4415-BCA1-3528C41CACBC}"/>
              </a:ext>
            </a:extLst>
          </p:cNvPr>
          <p:cNvGrpSpPr/>
          <p:nvPr/>
        </p:nvGrpSpPr>
        <p:grpSpPr>
          <a:xfrm>
            <a:off x="4941625" y="5740083"/>
            <a:ext cx="2873094" cy="1153864"/>
            <a:chOff x="4659452" y="5441861"/>
            <a:chExt cx="2873094" cy="1153864"/>
          </a:xfrm>
        </p:grpSpPr>
        <p:pic>
          <p:nvPicPr>
            <p:cNvPr id="1036" name="Picture 12" descr="http://cliparts.co/cliparts/ATb/j8A/ATbj8AKkc.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7284" y="5441861"/>
              <a:ext cx="1165608" cy="1153864"/>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p:cNvSpPr/>
            <p:nvPr/>
          </p:nvSpPr>
          <p:spPr>
            <a:xfrm>
              <a:off x="4659452" y="6018793"/>
              <a:ext cx="2873094" cy="523220"/>
            </a:xfrm>
            <a:prstGeom prst="rect">
              <a:avLst/>
            </a:prstGeom>
            <a:noFill/>
          </p:spPr>
          <p:txBody>
            <a:bodyPr wrap="none" lIns="91440" tIns="45720" rIns="91440" bIns="45720">
              <a:spAutoFit/>
            </a:bodyPr>
            <a:lstStyle/>
            <a:p>
              <a:pPr algn="ctr"/>
              <a:r>
                <a:rPr lang="en-US" sz="2800" b="1" cap="none" spc="0" dirty="0">
                  <a:ln w="12700">
                    <a:solidFill>
                      <a:sysClr val="windowText" lastClr="000000"/>
                    </a:solidFill>
                    <a:prstDash val="solid"/>
                  </a:ln>
                  <a:effectLst>
                    <a:innerShdw blurRad="177800">
                      <a:schemeClr val="accent3">
                        <a:lumMod val="50000"/>
                      </a:schemeClr>
                    </a:innerShdw>
                  </a:effectLst>
                </a:rPr>
                <a:t>Advent term 2024</a:t>
              </a:r>
            </a:p>
          </p:txBody>
        </p:sp>
      </p:grpSp>
      <p:grpSp>
        <p:nvGrpSpPr>
          <p:cNvPr id="4" name="Group 3">
            <a:extLst>
              <a:ext uri="{FF2B5EF4-FFF2-40B4-BE49-F238E27FC236}">
                <a16:creationId xmlns:a16="http://schemas.microsoft.com/office/drawing/2014/main" id="{72288D35-F8E7-4392-8009-3B09A35A60DA}"/>
              </a:ext>
            </a:extLst>
          </p:cNvPr>
          <p:cNvGrpSpPr/>
          <p:nvPr/>
        </p:nvGrpSpPr>
        <p:grpSpPr>
          <a:xfrm>
            <a:off x="4774164" y="4620730"/>
            <a:ext cx="2643671" cy="1307169"/>
            <a:chOff x="5067606" y="4599435"/>
            <a:chExt cx="2643671" cy="1307169"/>
          </a:xfrm>
        </p:grpSpPr>
        <p:sp>
          <p:nvSpPr>
            <p:cNvPr id="28" name="Rectangle 27">
              <a:extLst>
                <a:ext uri="{FF2B5EF4-FFF2-40B4-BE49-F238E27FC236}">
                  <a16:creationId xmlns:a16="http://schemas.microsoft.com/office/drawing/2014/main" id="{80FB8F36-F951-48C3-BE51-50C326142704}"/>
                </a:ext>
              </a:extLst>
            </p:cNvPr>
            <p:cNvSpPr/>
            <p:nvPr/>
          </p:nvSpPr>
          <p:spPr>
            <a:xfrm>
              <a:off x="5067606" y="4599435"/>
              <a:ext cx="2406272" cy="461665"/>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00B0F0"/>
                  </a:solidFill>
                  <a:effectLst>
                    <a:innerShdw blurRad="177800">
                      <a:schemeClr val="accent3">
                        <a:lumMod val="50000"/>
                      </a:schemeClr>
                    </a:innerShdw>
                  </a:effectLst>
                </a:rPr>
                <a:t>Science:</a:t>
              </a:r>
              <a:endParaRPr lang="en-US" sz="2400" b="1" cap="none" spc="0" dirty="0">
                <a:ln w="12700">
                  <a:solidFill>
                    <a:schemeClr val="tx1"/>
                  </a:solidFill>
                  <a:prstDash val="solid"/>
                </a:ln>
                <a:solidFill>
                  <a:srgbClr val="00B0F0"/>
                </a:solidFill>
                <a:effectLst>
                  <a:innerShdw blurRad="177800">
                    <a:schemeClr val="accent3">
                      <a:lumMod val="50000"/>
                    </a:schemeClr>
                  </a:innerShdw>
                </a:effectLst>
              </a:endParaRPr>
            </a:p>
          </p:txBody>
        </p:sp>
        <p:sp>
          <p:nvSpPr>
            <p:cNvPr id="27" name="TextBox 26">
              <a:extLst>
                <a:ext uri="{FF2B5EF4-FFF2-40B4-BE49-F238E27FC236}">
                  <a16:creationId xmlns:a16="http://schemas.microsoft.com/office/drawing/2014/main" id="{29C2E317-2E2D-43FF-8EA5-3BB34FD307FD}"/>
                </a:ext>
              </a:extLst>
            </p:cNvPr>
            <p:cNvSpPr txBox="1"/>
            <p:nvPr/>
          </p:nvSpPr>
          <p:spPr>
            <a:xfrm>
              <a:off x="5160199" y="4987203"/>
              <a:ext cx="2551078" cy="919401"/>
            </a:xfrm>
            <a:prstGeom prst="roundRect">
              <a:avLst/>
            </a:prstGeom>
            <a:solidFill>
              <a:schemeClr val="accent1">
                <a:lumMod val="20000"/>
                <a:lumOff val="80000"/>
              </a:schemeClr>
            </a:solidFill>
          </p:spPr>
          <p:txBody>
            <a:bodyPr wrap="square" rtlCol="0">
              <a:spAutoFit/>
            </a:bodyPr>
            <a:lstStyle/>
            <a:p>
              <a:pPr marL="285750" indent="-285750">
                <a:buFont typeface="Wingdings" panose="05000000000000000000" pitchFamily="2" charset="2"/>
                <a:buChar char="v"/>
              </a:pPr>
              <a:r>
                <a:rPr lang="en-GB" sz="1600" dirty="0"/>
                <a:t>Animals including humans</a:t>
              </a:r>
            </a:p>
            <a:p>
              <a:pPr marL="285750" indent="-285750">
                <a:buFont typeface="Wingdings" panose="05000000000000000000" pitchFamily="2" charset="2"/>
                <a:buChar char="v"/>
              </a:pPr>
              <a:r>
                <a:rPr lang="en-US" sz="1600" dirty="0"/>
                <a:t>Forces</a:t>
              </a:r>
              <a:r>
                <a:rPr lang="en-GB" sz="1600" dirty="0"/>
                <a:t> and Magnets</a:t>
              </a:r>
            </a:p>
          </p:txBody>
        </p:sp>
      </p:grpSp>
      <p:grpSp>
        <p:nvGrpSpPr>
          <p:cNvPr id="24" name="Group 23">
            <a:extLst>
              <a:ext uri="{FF2B5EF4-FFF2-40B4-BE49-F238E27FC236}">
                <a16:creationId xmlns:a16="http://schemas.microsoft.com/office/drawing/2014/main" id="{D86547EB-C316-4C13-B915-53FB1860FBA1}"/>
              </a:ext>
            </a:extLst>
          </p:cNvPr>
          <p:cNvGrpSpPr/>
          <p:nvPr/>
        </p:nvGrpSpPr>
        <p:grpSpPr>
          <a:xfrm>
            <a:off x="9403843" y="2974367"/>
            <a:ext cx="2456188" cy="1286496"/>
            <a:chOff x="4131874" y="2971019"/>
            <a:chExt cx="2873096" cy="1286496"/>
          </a:xfrm>
        </p:grpSpPr>
        <p:sp>
          <p:nvSpPr>
            <p:cNvPr id="29" name="Rectangle 28">
              <a:extLst>
                <a:ext uri="{FF2B5EF4-FFF2-40B4-BE49-F238E27FC236}">
                  <a16:creationId xmlns:a16="http://schemas.microsoft.com/office/drawing/2014/main" id="{9BE781AF-09C3-4E30-A7D2-8E758FBBB43E}"/>
                </a:ext>
              </a:extLst>
            </p:cNvPr>
            <p:cNvSpPr/>
            <p:nvPr/>
          </p:nvSpPr>
          <p:spPr>
            <a:xfrm>
              <a:off x="4184031" y="2971019"/>
              <a:ext cx="2406272" cy="461665"/>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002060"/>
                  </a:solidFill>
                  <a:effectLst>
                    <a:innerShdw blurRad="177800">
                      <a:schemeClr val="accent3">
                        <a:lumMod val="50000"/>
                      </a:schemeClr>
                    </a:innerShdw>
                  </a:effectLst>
                </a:rPr>
                <a:t>RE</a:t>
              </a:r>
              <a:r>
                <a:rPr lang="en-US" sz="2400" b="1" cap="none" spc="0" dirty="0">
                  <a:ln w="12700">
                    <a:solidFill>
                      <a:schemeClr val="tx1"/>
                    </a:solidFill>
                    <a:prstDash val="solid"/>
                  </a:ln>
                  <a:solidFill>
                    <a:srgbClr val="002060"/>
                  </a:solidFill>
                  <a:effectLst>
                    <a:innerShdw blurRad="177800">
                      <a:schemeClr val="accent3">
                        <a:lumMod val="50000"/>
                      </a:schemeClr>
                    </a:innerShdw>
                  </a:effectLst>
                </a:rPr>
                <a:t>:</a:t>
              </a:r>
            </a:p>
          </p:txBody>
        </p:sp>
        <p:sp>
          <p:nvSpPr>
            <p:cNvPr id="30" name="TextBox 29">
              <a:extLst>
                <a:ext uri="{FF2B5EF4-FFF2-40B4-BE49-F238E27FC236}">
                  <a16:creationId xmlns:a16="http://schemas.microsoft.com/office/drawing/2014/main" id="{6A76BF4B-ADAD-4CD5-8104-DEF8B2E06EDF}"/>
                </a:ext>
              </a:extLst>
            </p:cNvPr>
            <p:cNvSpPr txBox="1"/>
            <p:nvPr/>
          </p:nvSpPr>
          <p:spPr>
            <a:xfrm>
              <a:off x="4131874" y="3338114"/>
              <a:ext cx="2873096" cy="919401"/>
            </a:xfrm>
            <a:prstGeom prst="roundRect">
              <a:avLst/>
            </a:prstGeom>
            <a:solidFill>
              <a:schemeClr val="accent5">
                <a:lumMod val="40000"/>
                <a:lumOff val="60000"/>
              </a:schemeClr>
            </a:solidFill>
          </p:spPr>
          <p:txBody>
            <a:bodyPr wrap="square" rtlCol="0">
              <a:spAutoFit/>
            </a:bodyPr>
            <a:lstStyle/>
            <a:p>
              <a:pPr marL="285750" indent="-285750">
                <a:buFont typeface="Courier New" panose="02070309020205020404" pitchFamily="49" charset="0"/>
                <a:buChar char="o"/>
              </a:pPr>
              <a:r>
                <a:rPr lang="en-US" sz="1600" dirty="0"/>
                <a:t>Creation and </a:t>
              </a:r>
              <a:r>
                <a:rPr lang="en-US" sz="1600" dirty="0" err="1"/>
                <a:t>Covernant</a:t>
              </a:r>
              <a:endParaRPr lang="en-US" sz="1600" dirty="0"/>
            </a:p>
            <a:p>
              <a:pPr marL="285750" indent="-285750">
                <a:buFont typeface="Courier New" panose="02070309020205020404" pitchFamily="49" charset="0"/>
                <a:buChar char="o"/>
              </a:pPr>
              <a:endParaRPr lang="en-GB" sz="1600" dirty="0"/>
            </a:p>
          </p:txBody>
        </p:sp>
      </p:grpSp>
      <p:grpSp>
        <p:nvGrpSpPr>
          <p:cNvPr id="18" name="Group 17">
            <a:extLst>
              <a:ext uri="{FF2B5EF4-FFF2-40B4-BE49-F238E27FC236}">
                <a16:creationId xmlns:a16="http://schemas.microsoft.com/office/drawing/2014/main" id="{93ED10DD-0ED2-4F16-8E34-BF40E9468E77}"/>
              </a:ext>
            </a:extLst>
          </p:cNvPr>
          <p:cNvGrpSpPr/>
          <p:nvPr/>
        </p:nvGrpSpPr>
        <p:grpSpPr>
          <a:xfrm>
            <a:off x="126631" y="174829"/>
            <a:ext cx="3991282" cy="1925896"/>
            <a:chOff x="164787" y="334735"/>
            <a:chExt cx="4196616" cy="1925896"/>
          </a:xfrm>
        </p:grpSpPr>
        <p:sp>
          <p:nvSpPr>
            <p:cNvPr id="9" name="Rectangle 8"/>
            <p:cNvSpPr/>
            <p:nvPr/>
          </p:nvSpPr>
          <p:spPr>
            <a:xfrm>
              <a:off x="164787" y="334735"/>
              <a:ext cx="1184620"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History:</a:t>
              </a:r>
            </a:p>
          </p:txBody>
        </p:sp>
        <p:sp>
          <p:nvSpPr>
            <p:cNvPr id="31" name="TextBox 30">
              <a:extLst>
                <a:ext uri="{FF2B5EF4-FFF2-40B4-BE49-F238E27FC236}">
                  <a16:creationId xmlns:a16="http://schemas.microsoft.com/office/drawing/2014/main" id="{CEE8C2E2-9CDA-4C56-A486-1E54C1817EDF}"/>
                </a:ext>
              </a:extLst>
            </p:cNvPr>
            <p:cNvSpPr txBox="1"/>
            <p:nvPr/>
          </p:nvSpPr>
          <p:spPr>
            <a:xfrm>
              <a:off x="164787" y="796400"/>
              <a:ext cx="4196616" cy="1464231"/>
            </a:xfrm>
            <a:prstGeom prst="roundRect">
              <a:avLst/>
            </a:prstGeom>
            <a:solidFill>
              <a:srgbClr val="CC99FF"/>
            </a:solidFill>
          </p:spPr>
          <p:txBody>
            <a:bodyPr wrap="square" rtlCol="0">
              <a:spAutoFit/>
            </a:bodyPr>
            <a:lstStyle/>
            <a:p>
              <a:r>
                <a:rPr lang="en-US" sz="1600" dirty="0"/>
                <a:t>Our history topic for Advent term with be ‘The Stone Age to The Iron Age’. We will be exploring settlements, hunting and gathering and what impact these historical eras have had on the modern world.</a:t>
              </a:r>
              <a:endParaRPr lang="en-GB" sz="1600" dirty="0"/>
            </a:p>
          </p:txBody>
        </p:sp>
      </p:grpSp>
      <p:grpSp>
        <p:nvGrpSpPr>
          <p:cNvPr id="33" name="Group 32">
            <a:extLst>
              <a:ext uri="{FF2B5EF4-FFF2-40B4-BE49-F238E27FC236}">
                <a16:creationId xmlns:a16="http://schemas.microsoft.com/office/drawing/2014/main" id="{EFCC5410-5A6E-46D1-8B99-7FE1614E8065}"/>
              </a:ext>
            </a:extLst>
          </p:cNvPr>
          <p:cNvGrpSpPr/>
          <p:nvPr/>
        </p:nvGrpSpPr>
        <p:grpSpPr>
          <a:xfrm>
            <a:off x="8270518" y="4593419"/>
            <a:ext cx="3791722" cy="2127412"/>
            <a:chOff x="-637362" y="405634"/>
            <a:chExt cx="4740595" cy="2127412"/>
          </a:xfrm>
        </p:grpSpPr>
        <p:sp>
          <p:nvSpPr>
            <p:cNvPr id="34" name="Rectangle 33">
              <a:extLst>
                <a:ext uri="{FF2B5EF4-FFF2-40B4-BE49-F238E27FC236}">
                  <a16:creationId xmlns:a16="http://schemas.microsoft.com/office/drawing/2014/main" id="{1448481C-CFE9-42D0-9C53-4FEEEECB996C}"/>
                </a:ext>
              </a:extLst>
            </p:cNvPr>
            <p:cNvSpPr/>
            <p:nvPr/>
          </p:nvSpPr>
          <p:spPr>
            <a:xfrm>
              <a:off x="-518420" y="405634"/>
              <a:ext cx="1854689"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FF00"/>
                  </a:solidFill>
                  <a:effectLst>
                    <a:innerShdw blurRad="177800">
                      <a:schemeClr val="accent3">
                        <a:lumMod val="50000"/>
                      </a:schemeClr>
                    </a:innerShdw>
                  </a:effectLst>
                </a:rPr>
                <a:t>Geography:</a:t>
              </a:r>
            </a:p>
          </p:txBody>
        </p:sp>
        <p:sp>
          <p:nvSpPr>
            <p:cNvPr id="35" name="TextBox 34">
              <a:extLst>
                <a:ext uri="{FF2B5EF4-FFF2-40B4-BE49-F238E27FC236}">
                  <a16:creationId xmlns:a16="http://schemas.microsoft.com/office/drawing/2014/main" id="{11D19CB9-7197-43F6-A0CF-960388220C0C}"/>
                </a:ext>
              </a:extLst>
            </p:cNvPr>
            <p:cNvSpPr txBox="1"/>
            <p:nvPr/>
          </p:nvSpPr>
          <p:spPr>
            <a:xfrm>
              <a:off x="-637362" y="796400"/>
              <a:ext cx="4740595" cy="1736646"/>
            </a:xfrm>
            <a:prstGeom prst="roundRect">
              <a:avLst/>
            </a:prstGeom>
            <a:solidFill>
              <a:srgbClr val="FFFF99"/>
            </a:solidFill>
          </p:spPr>
          <p:txBody>
            <a:bodyPr wrap="square" rtlCol="0">
              <a:spAutoFit/>
            </a:bodyPr>
            <a:lstStyle/>
            <a:p>
              <a:r>
                <a:rPr lang="en-GB" sz="1600" dirty="0"/>
                <a:t>Our Geography topic for Advent term will be “What Makes Britain Great?”. We will be exploring the counties, cities and human and physical characteristics that make up the UK.</a:t>
              </a:r>
            </a:p>
            <a:p>
              <a:endParaRPr lang="en-GB" sz="1600" dirty="0"/>
            </a:p>
          </p:txBody>
        </p:sp>
      </p:grpSp>
      <p:grpSp>
        <p:nvGrpSpPr>
          <p:cNvPr id="38" name="Group 37">
            <a:extLst>
              <a:ext uri="{FF2B5EF4-FFF2-40B4-BE49-F238E27FC236}">
                <a16:creationId xmlns:a16="http://schemas.microsoft.com/office/drawing/2014/main" id="{B8B07D88-F9CD-4B22-9148-C2DEA021F425}"/>
              </a:ext>
            </a:extLst>
          </p:cNvPr>
          <p:cNvGrpSpPr/>
          <p:nvPr/>
        </p:nvGrpSpPr>
        <p:grpSpPr>
          <a:xfrm>
            <a:off x="24707" y="2619860"/>
            <a:ext cx="2133619" cy="1052134"/>
            <a:chOff x="4541248" y="2151356"/>
            <a:chExt cx="4097391" cy="1052134"/>
          </a:xfrm>
          <a:solidFill>
            <a:srgbClr val="FFAE9B"/>
          </a:solidFill>
        </p:grpSpPr>
        <p:sp>
          <p:nvSpPr>
            <p:cNvPr id="39" name="Rectangle: Rounded Corners 38">
              <a:extLst>
                <a:ext uri="{FF2B5EF4-FFF2-40B4-BE49-F238E27FC236}">
                  <a16:creationId xmlns:a16="http://schemas.microsoft.com/office/drawing/2014/main" id="{30A4CC5C-7C49-4140-8441-079AFD2C1158}"/>
                </a:ext>
              </a:extLst>
            </p:cNvPr>
            <p:cNvSpPr/>
            <p:nvPr/>
          </p:nvSpPr>
          <p:spPr>
            <a:xfrm>
              <a:off x="4541248" y="2151356"/>
              <a:ext cx="2406272" cy="510778"/>
            </a:xfrm>
            <a:prstGeom prst="roundRect">
              <a:avLst/>
            </a:prstGeom>
            <a:noFill/>
          </p:spPr>
          <p:txBody>
            <a:bodyPr wrap="square" lIns="91440" tIns="45720" rIns="91440" bIns="45720">
              <a:spAutoFit/>
            </a:bodyPr>
            <a:lstStyle/>
            <a:p>
              <a:r>
                <a:rPr lang="en-US" sz="2400" b="1" dirty="0">
                  <a:ln w="12700">
                    <a:solidFill>
                      <a:schemeClr val="tx1"/>
                    </a:solidFill>
                    <a:prstDash val="solid"/>
                  </a:ln>
                  <a:solidFill>
                    <a:srgbClr val="FF0000"/>
                  </a:solidFill>
                  <a:effectLst>
                    <a:innerShdw blurRad="177800">
                      <a:schemeClr val="accent3">
                        <a:lumMod val="50000"/>
                      </a:schemeClr>
                    </a:innerShdw>
                  </a:effectLst>
                </a:rPr>
                <a:t>Music</a:t>
              </a:r>
              <a:r>
                <a:rPr lang="en-US" sz="2400" b="1" cap="none" spc="0" dirty="0">
                  <a:ln w="12700">
                    <a:solidFill>
                      <a:schemeClr val="tx1"/>
                    </a:solidFill>
                    <a:prstDash val="solid"/>
                  </a:ln>
                  <a:solidFill>
                    <a:srgbClr val="FF0000"/>
                  </a:solidFill>
                  <a:effectLst>
                    <a:innerShdw blurRad="177800">
                      <a:schemeClr val="accent3">
                        <a:lumMod val="50000"/>
                      </a:schemeClr>
                    </a:innerShdw>
                  </a:effectLst>
                </a:rPr>
                <a:t>:</a:t>
              </a:r>
            </a:p>
          </p:txBody>
        </p:sp>
        <p:sp>
          <p:nvSpPr>
            <p:cNvPr id="40" name="TextBox 39">
              <a:extLst>
                <a:ext uri="{FF2B5EF4-FFF2-40B4-BE49-F238E27FC236}">
                  <a16:creationId xmlns:a16="http://schemas.microsoft.com/office/drawing/2014/main" id="{03D5350A-3B0A-4DF1-A1E4-02037D9BDFFB}"/>
                </a:ext>
              </a:extLst>
            </p:cNvPr>
            <p:cNvSpPr txBox="1"/>
            <p:nvPr/>
          </p:nvSpPr>
          <p:spPr>
            <a:xfrm>
              <a:off x="4608614" y="2556504"/>
              <a:ext cx="4030025" cy="646986"/>
            </a:xfrm>
            <a:prstGeom prst="roundRect">
              <a:avLst/>
            </a:prstGeom>
            <a:grpFill/>
          </p:spPr>
          <p:txBody>
            <a:bodyPr wrap="square" rtlCol="0">
              <a:spAutoFit/>
            </a:bodyPr>
            <a:lstStyle/>
            <a:p>
              <a:pPr marL="285750" indent="-285750">
                <a:buFont typeface="Wingdings" panose="05000000000000000000" pitchFamily="2" charset="2"/>
                <a:buChar char="§"/>
              </a:pPr>
              <a:r>
                <a:rPr lang="en-GB" sz="1600" dirty="0"/>
                <a:t>Improvisation</a:t>
              </a:r>
            </a:p>
            <a:p>
              <a:pPr marL="285750" indent="-285750">
                <a:buFont typeface="Wingdings" panose="05000000000000000000" pitchFamily="2" charset="2"/>
                <a:buChar char="§"/>
              </a:pPr>
              <a:r>
                <a:rPr lang="en-GB" sz="1600" dirty="0"/>
                <a:t>Reading Notation </a:t>
              </a:r>
            </a:p>
          </p:txBody>
        </p:sp>
      </p:grpSp>
      <p:grpSp>
        <p:nvGrpSpPr>
          <p:cNvPr id="44" name="Group 43">
            <a:extLst>
              <a:ext uri="{FF2B5EF4-FFF2-40B4-BE49-F238E27FC236}">
                <a16:creationId xmlns:a16="http://schemas.microsoft.com/office/drawing/2014/main" id="{2BA21D06-59D6-415E-A74D-D46397767AA3}"/>
              </a:ext>
            </a:extLst>
          </p:cNvPr>
          <p:cNvGrpSpPr/>
          <p:nvPr/>
        </p:nvGrpSpPr>
        <p:grpSpPr>
          <a:xfrm>
            <a:off x="5615346" y="3401657"/>
            <a:ext cx="3082794" cy="1272436"/>
            <a:chOff x="4543506" y="2015118"/>
            <a:chExt cx="4092939" cy="1836638"/>
          </a:xfrm>
        </p:grpSpPr>
        <p:sp>
          <p:nvSpPr>
            <p:cNvPr id="45" name="Rectangle 44">
              <a:extLst>
                <a:ext uri="{FF2B5EF4-FFF2-40B4-BE49-F238E27FC236}">
                  <a16:creationId xmlns:a16="http://schemas.microsoft.com/office/drawing/2014/main" id="{A54938F9-D8D3-4737-B022-C2229C1DE7E7}"/>
                </a:ext>
              </a:extLst>
            </p:cNvPr>
            <p:cNvSpPr/>
            <p:nvPr/>
          </p:nvSpPr>
          <p:spPr>
            <a:xfrm>
              <a:off x="4543506" y="2015118"/>
              <a:ext cx="2406271" cy="510778"/>
            </a:xfrm>
            <a:prstGeom prst="roundRect">
              <a:avLst/>
            </a:prstGeom>
            <a:noFill/>
          </p:spPr>
          <p:txBody>
            <a:bodyPr wrap="square" lIns="91440" tIns="45720" rIns="91440" bIns="45720">
              <a:spAutoFit/>
            </a:bodyPr>
            <a:lstStyle/>
            <a:p>
              <a:r>
                <a:rPr lang="en-US" sz="2400" b="1" dirty="0">
                  <a:ln w="12700">
                    <a:solidFill>
                      <a:schemeClr val="tx1"/>
                    </a:solidFill>
                    <a:prstDash val="solid"/>
                  </a:ln>
                  <a:solidFill>
                    <a:schemeClr val="accent6"/>
                  </a:solidFill>
                  <a:effectLst>
                    <a:innerShdw blurRad="177800">
                      <a:schemeClr val="accent3">
                        <a:lumMod val="50000"/>
                      </a:schemeClr>
                    </a:innerShdw>
                  </a:effectLst>
                </a:rPr>
                <a:t>French</a:t>
              </a:r>
              <a:r>
                <a:rPr lang="en-US" sz="2400" b="1" cap="none" spc="0" dirty="0">
                  <a:ln w="12700">
                    <a:solidFill>
                      <a:schemeClr val="tx1"/>
                    </a:solidFill>
                    <a:prstDash val="solid"/>
                  </a:ln>
                  <a:solidFill>
                    <a:schemeClr val="accent6"/>
                  </a:solidFill>
                  <a:effectLst>
                    <a:innerShdw blurRad="177800">
                      <a:schemeClr val="accent3">
                        <a:lumMod val="50000"/>
                      </a:schemeClr>
                    </a:innerShdw>
                  </a:effectLst>
                </a:rPr>
                <a:t>:</a:t>
              </a:r>
            </a:p>
          </p:txBody>
        </p:sp>
        <p:sp>
          <p:nvSpPr>
            <p:cNvPr id="46" name="TextBox 45">
              <a:extLst>
                <a:ext uri="{FF2B5EF4-FFF2-40B4-BE49-F238E27FC236}">
                  <a16:creationId xmlns:a16="http://schemas.microsoft.com/office/drawing/2014/main" id="{83273EF9-A7F4-41F7-8281-985713B38B75}"/>
                </a:ext>
              </a:extLst>
            </p:cNvPr>
            <p:cNvSpPr txBox="1"/>
            <p:nvPr/>
          </p:nvSpPr>
          <p:spPr>
            <a:xfrm>
              <a:off x="4606420" y="2557785"/>
              <a:ext cx="4030025" cy="1293971"/>
            </a:xfrm>
            <a:prstGeom prst="roundRect">
              <a:avLst/>
            </a:prstGeom>
            <a:solidFill>
              <a:schemeClr val="accent6">
                <a:lumMod val="40000"/>
                <a:lumOff val="60000"/>
              </a:schemeClr>
            </a:solidFill>
          </p:spPr>
          <p:txBody>
            <a:bodyPr wrap="square" rtlCol="0">
              <a:spAutoFit/>
            </a:bodyPr>
            <a:lstStyle/>
            <a:p>
              <a:pPr marL="285750" indent="-285750">
                <a:buFont typeface="Wingdings" panose="05000000000000000000" pitchFamily="2" charset="2"/>
                <a:buChar char="ü"/>
              </a:pPr>
              <a:r>
                <a:rPr lang="fr-FR" dirty="0"/>
                <a:t>L’ancienne histoire de la Grande-Bretagne</a:t>
              </a:r>
              <a:endParaRPr lang="en-GB" sz="1600" dirty="0"/>
            </a:p>
            <a:p>
              <a:pPr marL="285750" indent="-285750">
                <a:buFont typeface="Wingdings" panose="05000000000000000000" pitchFamily="2" charset="2"/>
                <a:buChar char="ü"/>
              </a:pPr>
              <a:r>
                <a:rPr lang="en-GB" sz="1600" dirty="0" err="1"/>
                <a:t>J’Apprends</a:t>
              </a:r>
              <a:r>
                <a:rPr lang="en-GB" sz="1600" dirty="0"/>
                <a:t> Le Francis </a:t>
              </a:r>
            </a:p>
          </p:txBody>
        </p:sp>
      </p:grpSp>
      <p:pic>
        <p:nvPicPr>
          <p:cNvPr id="47" name="Picture 46">
            <a:extLst>
              <a:ext uri="{FF2B5EF4-FFF2-40B4-BE49-F238E27FC236}">
                <a16:creationId xmlns:a16="http://schemas.microsoft.com/office/drawing/2014/main" id="{493E98B6-CC6E-4376-9D93-AC3E7B813A02}"/>
              </a:ext>
            </a:extLst>
          </p:cNvPr>
          <p:cNvPicPr>
            <a:picLocks noChangeAspect="1"/>
          </p:cNvPicPr>
          <p:nvPr/>
        </p:nvPicPr>
        <p:blipFill>
          <a:blip r:embed="rId4"/>
          <a:stretch>
            <a:fillRect/>
          </a:stretch>
        </p:blipFill>
        <p:spPr>
          <a:xfrm>
            <a:off x="5006980" y="3985401"/>
            <a:ext cx="786905" cy="525652"/>
          </a:xfrm>
          <a:prstGeom prst="rect">
            <a:avLst/>
          </a:prstGeom>
        </p:spPr>
      </p:pic>
      <p:pic>
        <p:nvPicPr>
          <p:cNvPr id="52" name="Picture 51">
            <a:extLst>
              <a:ext uri="{FF2B5EF4-FFF2-40B4-BE49-F238E27FC236}">
                <a16:creationId xmlns:a16="http://schemas.microsoft.com/office/drawing/2014/main" id="{CCBAC26E-3EC3-4E73-BFF3-9B67ECB461BB}"/>
              </a:ext>
            </a:extLst>
          </p:cNvPr>
          <p:cNvPicPr>
            <a:picLocks noChangeAspect="1"/>
          </p:cNvPicPr>
          <p:nvPr/>
        </p:nvPicPr>
        <p:blipFill>
          <a:blip r:embed="rId5"/>
          <a:stretch>
            <a:fillRect/>
          </a:stretch>
        </p:blipFill>
        <p:spPr>
          <a:xfrm>
            <a:off x="4448575" y="3181174"/>
            <a:ext cx="794105" cy="621222"/>
          </a:xfrm>
          <a:prstGeom prst="rect">
            <a:avLst/>
          </a:prstGeom>
        </p:spPr>
      </p:pic>
      <p:pic>
        <p:nvPicPr>
          <p:cNvPr id="58" name="Picture 57">
            <a:extLst>
              <a:ext uri="{FF2B5EF4-FFF2-40B4-BE49-F238E27FC236}">
                <a16:creationId xmlns:a16="http://schemas.microsoft.com/office/drawing/2014/main" id="{1F576380-D53B-4694-B1B6-AB5F5A65CEA9}"/>
              </a:ext>
            </a:extLst>
          </p:cNvPr>
          <p:cNvPicPr>
            <a:picLocks noChangeAspect="1"/>
          </p:cNvPicPr>
          <p:nvPr/>
        </p:nvPicPr>
        <p:blipFill>
          <a:blip r:embed="rId6"/>
          <a:stretch>
            <a:fillRect/>
          </a:stretch>
        </p:blipFill>
        <p:spPr>
          <a:xfrm>
            <a:off x="1838036" y="3477852"/>
            <a:ext cx="1208859" cy="754278"/>
          </a:xfrm>
          <a:prstGeom prst="rect">
            <a:avLst/>
          </a:prstGeom>
        </p:spPr>
      </p:pic>
      <p:grpSp>
        <p:nvGrpSpPr>
          <p:cNvPr id="48" name="Group 47">
            <a:extLst>
              <a:ext uri="{FF2B5EF4-FFF2-40B4-BE49-F238E27FC236}">
                <a16:creationId xmlns:a16="http://schemas.microsoft.com/office/drawing/2014/main" id="{965D9655-92BE-4BFE-83FF-725A125582DC}"/>
              </a:ext>
            </a:extLst>
          </p:cNvPr>
          <p:cNvGrpSpPr/>
          <p:nvPr/>
        </p:nvGrpSpPr>
        <p:grpSpPr>
          <a:xfrm>
            <a:off x="9849109" y="1110686"/>
            <a:ext cx="1586750" cy="1653481"/>
            <a:chOff x="8220551" y="1916098"/>
            <a:chExt cx="4086600" cy="1653481"/>
          </a:xfrm>
        </p:grpSpPr>
        <p:sp>
          <p:nvSpPr>
            <p:cNvPr id="51" name="Rectangle 50">
              <a:extLst>
                <a:ext uri="{FF2B5EF4-FFF2-40B4-BE49-F238E27FC236}">
                  <a16:creationId xmlns:a16="http://schemas.microsoft.com/office/drawing/2014/main" id="{DF36AA36-EBD2-4ED2-9C42-D72231854158}"/>
                </a:ext>
              </a:extLst>
            </p:cNvPr>
            <p:cNvSpPr/>
            <p:nvPr/>
          </p:nvSpPr>
          <p:spPr>
            <a:xfrm>
              <a:off x="8220551" y="1916098"/>
              <a:ext cx="2406271" cy="461665"/>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FF0000"/>
                  </a:solidFill>
                  <a:effectLst>
                    <a:innerShdw blurRad="177800">
                      <a:schemeClr val="accent3">
                        <a:lumMod val="50000"/>
                      </a:schemeClr>
                    </a:innerShdw>
                  </a:effectLst>
                </a:rPr>
                <a:t>PE</a:t>
              </a:r>
              <a:r>
                <a:rPr lang="en-US" sz="2400" b="1" cap="none" spc="0" dirty="0">
                  <a:ln w="12700">
                    <a:solidFill>
                      <a:schemeClr val="tx1"/>
                    </a:solidFill>
                    <a:prstDash val="solid"/>
                  </a:ln>
                  <a:solidFill>
                    <a:srgbClr val="FF0000"/>
                  </a:solidFill>
                  <a:effectLst>
                    <a:innerShdw blurRad="177800">
                      <a:schemeClr val="accent3">
                        <a:lumMod val="50000"/>
                      </a:schemeClr>
                    </a:innerShdw>
                  </a:effectLst>
                </a:rPr>
                <a:t>:</a:t>
              </a:r>
            </a:p>
          </p:txBody>
        </p:sp>
        <p:sp>
          <p:nvSpPr>
            <p:cNvPr id="53" name="TextBox 52">
              <a:extLst>
                <a:ext uri="{FF2B5EF4-FFF2-40B4-BE49-F238E27FC236}">
                  <a16:creationId xmlns:a16="http://schemas.microsoft.com/office/drawing/2014/main" id="{B171B8F4-1926-4A47-B26C-033BEEEA2513}"/>
                </a:ext>
              </a:extLst>
            </p:cNvPr>
            <p:cNvSpPr txBox="1"/>
            <p:nvPr/>
          </p:nvSpPr>
          <p:spPr>
            <a:xfrm>
              <a:off x="8277126" y="2377763"/>
              <a:ext cx="4030025" cy="1191816"/>
            </a:xfrm>
            <a:prstGeom prst="roundRect">
              <a:avLst/>
            </a:prstGeom>
            <a:solidFill>
              <a:srgbClr val="FFAE9B"/>
            </a:solidFill>
          </p:spPr>
          <p:txBody>
            <a:bodyPr wrap="square" rtlCol="0">
              <a:spAutoFit/>
            </a:bodyPr>
            <a:lstStyle/>
            <a:p>
              <a:pPr marL="285750" indent="-285750">
                <a:buFont typeface="Wingdings" panose="05000000000000000000" pitchFamily="2" charset="2"/>
                <a:buChar char="ü"/>
              </a:pPr>
              <a:r>
                <a:rPr lang="en-US" sz="1600" dirty="0"/>
                <a:t>D</a:t>
              </a:r>
              <a:r>
                <a:rPr lang="en-GB" sz="1600" dirty="0" err="1"/>
                <a:t>ance</a:t>
              </a:r>
              <a:endParaRPr lang="en-GB" sz="1600" dirty="0"/>
            </a:p>
            <a:p>
              <a:pPr marL="285750" indent="-285750">
                <a:buFont typeface="Wingdings" panose="05000000000000000000" pitchFamily="2" charset="2"/>
                <a:buChar char="ü"/>
              </a:pPr>
              <a:r>
                <a:rPr lang="en-US" sz="1600" dirty="0"/>
                <a:t>G</a:t>
              </a:r>
              <a:r>
                <a:rPr lang="en-GB" sz="1600" dirty="0" err="1"/>
                <a:t>ames</a:t>
              </a:r>
              <a:r>
                <a:rPr lang="en-GB" sz="1600" dirty="0"/>
                <a:t> </a:t>
              </a:r>
            </a:p>
            <a:p>
              <a:pPr marL="285750" indent="-285750">
                <a:buFont typeface="Wingdings" panose="05000000000000000000" pitchFamily="2" charset="2"/>
                <a:buChar char="ü"/>
              </a:pPr>
              <a:r>
                <a:rPr lang="en-US" sz="1600" dirty="0"/>
                <a:t>H</a:t>
              </a:r>
              <a:r>
                <a:rPr lang="en-GB" sz="1600" dirty="0" err="1"/>
                <a:t>ockey</a:t>
              </a:r>
              <a:endParaRPr lang="en-GB" sz="1600" dirty="0"/>
            </a:p>
            <a:p>
              <a:pPr marL="285750" indent="-285750">
                <a:buFont typeface="Wingdings" panose="05000000000000000000" pitchFamily="2" charset="2"/>
                <a:buChar char="ü"/>
              </a:pPr>
              <a:r>
                <a:rPr lang="en-US" sz="1600" dirty="0"/>
                <a:t>G</a:t>
              </a:r>
              <a:r>
                <a:rPr lang="en-GB" sz="1600" dirty="0" err="1"/>
                <a:t>ymnastics</a:t>
              </a:r>
              <a:r>
                <a:rPr lang="en-GB" sz="1600" dirty="0"/>
                <a:t> </a:t>
              </a:r>
            </a:p>
          </p:txBody>
        </p:sp>
      </p:grpSp>
    </p:spTree>
    <p:extLst>
      <p:ext uri="{BB962C8B-B14F-4D97-AF65-F5344CB8AC3E}">
        <p14:creationId xmlns:p14="http://schemas.microsoft.com/office/powerpoint/2010/main" val="490307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cacaa73a-b522-40d9-874e-e0202f465d3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06434E60D9E4242817F0A47656A0023" ma:contentTypeVersion="16" ma:contentTypeDescription="Create a new document." ma:contentTypeScope="" ma:versionID="b0249aaa9ea4e61832e912e47ae8130c">
  <xsd:schema xmlns:xsd="http://www.w3.org/2001/XMLSchema" xmlns:xs="http://www.w3.org/2001/XMLSchema" xmlns:p="http://schemas.microsoft.com/office/2006/metadata/properties" xmlns:ns3="cacaa73a-b522-40d9-874e-e0202f465d37" xmlns:ns4="efec9066-e471-4d03-8769-d30c1f3a080e" targetNamespace="http://schemas.microsoft.com/office/2006/metadata/properties" ma:root="true" ma:fieldsID="28b033c522c37c401c78710aa6216532" ns3:_="" ns4:_="">
    <xsd:import namespace="cacaa73a-b522-40d9-874e-e0202f465d37"/>
    <xsd:import namespace="efec9066-e471-4d03-8769-d30c1f3a080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LengthInSeconds" minOccurs="0"/>
                <xsd:element ref="ns3:MediaServiceDateTaken" minOccurs="0"/>
                <xsd:element ref="ns3:MediaServiceOCR" minOccurs="0"/>
                <xsd:element ref="ns3:_activity" minOccurs="0"/>
                <xsd:element ref="ns3:MediaServiceObjectDetectorVersions" minOccurs="0"/>
                <xsd:element ref="ns3:MediaServiceSystemTags" minOccurs="0"/>
                <xsd:element ref="ns3:MediaServiceSearchPropertie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caa73a-b522-40d9-874e-e0202f465d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_activity" ma:index="16" nillable="true" ma:displayName="_activity" ma:hidden="true" ma:internalName="_activity">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ystemTags" ma:index="18" nillable="true" ma:displayName="MediaServiceSystemTags" ma:hidden="true" ma:internalName="MediaServiceSystemTags" ma:readOnly="true">
      <xsd:simpleType>
        <xsd:restriction base="dms:Note"/>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ec9066-e471-4d03-8769-d30c1f3a080e"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715E19-0A73-45A4-8704-B2C0602ECE6B}">
  <ds:schemaRefs>
    <ds:schemaRef ds:uri="http://schemas.microsoft.com/sharepoint/v3/contenttype/forms"/>
  </ds:schemaRefs>
</ds:datastoreItem>
</file>

<file path=customXml/itemProps2.xml><?xml version="1.0" encoding="utf-8"?>
<ds:datastoreItem xmlns:ds="http://schemas.openxmlformats.org/officeDocument/2006/customXml" ds:itemID="{8A62D840-7CA9-4CCE-88C9-AC17A2DDF583}">
  <ds:schemaRefs>
    <ds:schemaRef ds:uri="http://purl.org/dc/elements/1.1/"/>
    <ds:schemaRef ds:uri="efec9066-e471-4d03-8769-d30c1f3a080e"/>
    <ds:schemaRef ds:uri="http://schemas.microsoft.com/office/2006/metadata/properties"/>
    <ds:schemaRef ds:uri="http://purl.org/dc/dcmitype/"/>
    <ds:schemaRef ds:uri="http://schemas.microsoft.com/office/2006/documentManagement/types"/>
    <ds:schemaRef ds:uri="cacaa73a-b522-40d9-874e-e0202f465d37"/>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E6BE384F-D388-4C5F-8D77-12C9374364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caa73a-b522-40d9-874e-e0202f465d37"/>
    <ds:schemaRef ds:uri="efec9066-e471-4d03-8769-d30c1f3a08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6901</TotalTime>
  <Words>540</Words>
  <Application>Microsoft Office PowerPoint</Application>
  <PresentationFormat>Widescreen</PresentationFormat>
  <Paragraphs>60</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Courier New</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Armstrong</dc:creator>
  <cp:lastModifiedBy>Kathryn Murray</cp:lastModifiedBy>
  <cp:revision>55</cp:revision>
  <cp:lastPrinted>2020-09-01T14:28:45Z</cp:lastPrinted>
  <dcterms:created xsi:type="dcterms:W3CDTF">2015-08-26T07:22:30Z</dcterms:created>
  <dcterms:modified xsi:type="dcterms:W3CDTF">2024-09-03T07:13:22Z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0x010100606434E60D9E4242817F0A47656A0023</vt:lpwstr>
  </property>
</Properties>
</file>