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6C17"/>
    <a:srgbClr val="12D0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3" d="100"/>
          <a:sy n="83" d="100"/>
        </p:scale>
        <p:origin x="686"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en Dames" userId="c116223a-d6b9-4e66-8395-f49b8a64d559" providerId="ADAL" clId="{5CF0BFFD-6DA3-4F2C-9414-97063229FD3E}"/>
    <pc:docChg chg="custSel modSld">
      <pc:chgData name="Karen Dames" userId="c116223a-d6b9-4e66-8395-f49b8a64d559" providerId="ADAL" clId="{5CF0BFFD-6DA3-4F2C-9414-97063229FD3E}" dt="2024-09-02T19:07:32.912" v="1007" actId="255"/>
      <pc:docMkLst>
        <pc:docMk/>
      </pc:docMkLst>
      <pc:sldChg chg="addSp delSp modSp">
        <pc:chgData name="Karen Dames" userId="c116223a-d6b9-4e66-8395-f49b8a64d559" providerId="ADAL" clId="{5CF0BFFD-6DA3-4F2C-9414-97063229FD3E}" dt="2024-09-02T19:07:32.912" v="1007" actId="255"/>
        <pc:sldMkLst>
          <pc:docMk/>
          <pc:sldMk cId="2502161257" sldId="256"/>
        </pc:sldMkLst>
        <pc:spChg chg="add mod">
          <ac:chgData name="Karen Dames" userId="c116223a-d6b9-4e66-8395-f49b8a64d559" providerId="ADAL" clId="{5CF0BFFD-6DA3-4F2C-9414-97063229FD3E}" dt="2024-09-02T19:04:16.775" v="840" actId="1076"/>
          <ac:spMkLst>
            <pc:docMk/>
            <pc:sldMk cId="2502161257" sldId="256"/>
            <ac:spMk id="3" creationId="{6FD48915-1D9A-4854-A97A-1AF94575A7B0}"/>
          </ac:spMkLst>
        </pc:spChg>
        <pc:spChg chg="add del mod">
          <ac:chgData name="Karen Dames" userId="c116223a-d6b9-4e66-8395-f49b8a64d559" providerId="ADAL" clId="{5CF0BFFD-6DA3-4F2C-9414-97063229FD3E}" dt="2024-09-02T18:59:22.111" v="645" actId="767"/>
          <ac:spMkLst>
            <pc:docMk/>
            <pc:sldMk cId="2502161257" sldId="256"/>
            <ac:spMk id="6" creationId="{9A9100ED-2771-4A44-B61C-44D1D1A5F039}"/>
          </ac:spMkLst>
        </pc:spChg>
        <pc:spChg chg="mod">
          <ac:chgData name="Karen Dames" userId="c116223a-d6b9-4e66-8395-f49b8a64d559" providerId="ADAL" clId="{5CF0BFFD-6DA3-4F2C-9414-97063229FD3E}" dt="2024-09-02T19:06:36.021" v="1005" actId="1076"/>
          <ac:spMkLst>
            <pc:docMk/>
            <pc:sldMk cId="2502161257" sldId="256"/>
            <ac:spMk id="7" creationId="{00000000-0000-0000-0000-000000000000}"/>
          </ac:spMkLst>
        </pc:spChg>
        <pc:spChg chg="mod">
          <ac:chgData name="Karen Dames" userId="c116223a-d6b9-4e66-8395-f49b8a64d559" providerId="ADAL" clId="{5CF0BFFD-6DA3-4F2C-9414-97063229FD3E}" dt="2024-09-02T18:46:32.899" v="12" actId="20577"/>
          <ac:spMkLst>
            <pc:docMk/>
            <pc:sldMk cId="2502161257" sldId="256"/>
            <ac:spMk id="8" creationId="{00000000-0000-0000-0000-000000000000}"/>
          </ac:spMkLst>
        </pc:spChg>
        <pc:spChg chg="add mod">
          <ac:chgData name="Karen Dames" userId="c116223a-d6b9-4e66-8395-f49b8a64d559" providerId="ADAL" clId="{5CF0BFFD-6DA3-4F2C-9414-97063229FD3E}" dt="2024-09-02T19:04:21.161" v="841" actId="1076"/>
          <ac:spMkLst>
            <pc:docMk/>
            <pc:sldMk cId="2502161257" sldId="256"/>
            <ac:spMk id="10" creationId="{C0B72EC4-257F-4428-AA4C-6B368BF2F458}"/>
          </ac:spMkLst>
        </pc:spChg>
        <pc:spChg chg="mod">
          <ac:chgData name="Karen Dames" userId="c116223a-d6b9-4e66-8395-f49b8a64d559" providerId="ADAL" clId="{5CF0BFFD-6DA3-4F2C-9414-97063229FD3E}" dt="2024-09-02T19:07:13.830" v="1006" actId="207"/>
          <ac:spMkLst>
            <pc:docMk/>
            <pc:sldMk cId="2502161257" sldId="256"/>
            <ac:spMk id="11" creationId="{64903862-CC62-4991-B7C9-D9BB71C8CAAE}"/>
          </ac:spMkLst>
        </pc:spChg>
        <pc:spChg chg="mod">
          <ac:chgData name="Karen Dames" userId="c116223a-d6b9-4e66-8395-f49b8a64d559" providerId="ADAL" clId="{5CF0BFFD-6DA3-4F2C-9414-97063229FD3E}" dt="2024-09-02T18:58:56.026" v="641" actId="1076"/>
          <ac:spMkLst>
            <pc:docMk/>
            <pc:sldMk cId="2502161257" sldId="256"/>
            <ac:spMk id="12" creationId="{00000000-0000-0000-0000-000000000000}"/>
          </ac:spMkLst>
        </pc:spChg>
        <pc:spChg chg="mod">
          <ac:chgData name="Karen Dames" userId="c116223a-d6b9-4e66-8395-f49b8a64d559" providerId="ADAL" clId="{5CF0BFFD-6DA3-4F2C-9414-97063229FD3E}" dt="2024-09-02T19:04:41.770" v="857" actId="20577"/>
          <ac:spMkLst>
            <pc:docMk/>
            <pc:sldMk cId="2502161257" sldId="256"/>
            <ac:spMk id="13" creationId="{00000000-0000-0000-0000-000000000000}"/>
          </ac:spMkLst>
        </pc:spChg>
        <pc:spChg chg="mod">
          <ac:chgData name="Karen Dames" userId="c116223a-d6b9-4e66-8395-f49b8a64d559" providerId="ADAL" clId="{5CF0BFFD-6DA3-4F2C-9414-97063229FD3E}" dt="2024-09-02T19:07:32.912" v="1007" actId="255"/>
          <ac:spMkLst>
            <pc:docMk/>
            <pc:sldMk cId="2502161257" sldId="256"/>
            <ac:spMk id="18" creationId="{9B755EC6-E3DC-446D-8934-8B99B269F378}"/>
          </ac:spMkLst>
        </pc:spChg>
        <pc:picChg chg="mod">
          <ac:chgData name="Karen Dames" userId="c116223a-d6b9-4e66-8395-f49b8a64d559" providerId="ADAL" clId="{5CF0BFFD-6DA3-4F2C-9414-97063229FD3E}" dt="2024-09-02T18:58:59.048" v="642" actId="1076"/>
          <ac:picMkLst>
            <pc:docMk/>
            <pc:sldMk cId="2502161257" sldId="256"/>
            <ac:picMk id="2" creationId="{00000000-0000-0000-0000-000000000000}"/>
          </ac:picMkLst>
        </pc:picChg>
      </pc:sldChg>
      <pc:sldChg chg="addSp modSp">
        <pc:chgData name="Karen Dames" userId="c116223a-d6b9-4e66-8395-f49b8a64d559" providerId="ADAL" clId="{5CF0BFFD-6DA3-4F2C-9414-97063229FD3E}" dt="2024-09-02T18:57:31.245" v="624" actId="20577"/>
        <pc:sldMkLst>
          <pc:docMk/>
          <pc:sldMk cId="490307762" sldId="257"/>
        </pc:sldMkLst>
        <pc:spChg chg="mod">
          <ac:chgData name="Karen Dames" userId="c116223a-d6b9-4e66-8395-f49b8a64d559" providerId="ADAL" clId="{5CF0BFFD-6DA3-4F2C-9414-97063229FD3E}" dt="2024-09-02T18:51:46.230" v="363" actId="255"/>
          <ac:spMkLst>
            <pc:docMk/>
            <pc:sldMk cId="490307762" sldId="257"/>
            <ac:spMk id="4" creationId="{00000000-0000-0000-0000-000000000000}"/>
          </ac:spMkLst>
        </pc:spChg>
        <pc:spChg chg="add">
          <ac:chgData name="Karen Dames" userId="c116223a-d6b9-4e66-8395-f49b8a64d559" providerId="ADAL" clId="{5CF0BFFD-6DA3-4F2C-9414-97063229FD3E}" dt="2024-09-02T18:53:50.183" v="435"/>
          <ac:spMkLst>
            <pc:docMk/>
            <pc:sldMk cId="490307762" sldId="257"/>
            <ac:spMk id="6" creationId="{72800AD4-9417-4113-90EC-91E09E7685E9}"/>
          </ac:spMkLst>
        </pc:spChg>
        <pc:spChg chg="mod">
          <ac:chgData name="Karen Dames" userId="c116223a-d6b9-4e66-8395-f49b8a64d559" providerId="ADAL" clId="{5CF0BFFD-6DA3-4F2C-9414-97063229FD3E}" dt="2024-09-02T18:52:55.095" v="434" actId="255"/>
          <ac:spMkLst>
            <pc:docMk/>
            <pc:sldMk cId="490307762" sldId="257"/>
            <ac:spMk id="8" creationId="{00000000-0000-0000-0000-000000000000}"/>
          </ac:spMkLst>
        </pc:spChg>
        <pc:spChg chg="mod">
          <ac:chgData name="Karen Dames" userId="c116223a-d6b9-4e66-8395-f49b8a64d559" providerId="ADAL" clId="{5CF0BFFD-6DA3-4F2C-9414-97063229FD3E}" dt="2024-09-02T18:57:31.245" v="624" actId="20577"/>
          <ac:spMkLst>
            <pc:docMk/>
            <pc:sldMk cId="490307762" sldId="257"/>
            <ac:spMk id="11" creationId="{00000000-0000-0000-0000-000000000000}"/>
          </ac:spMkLst>
        </pc:spChg>
        <pc:spChg chg="mod">
          <ac:chgData name="Karen Dames" userId="c116223a-d6b9-4e66-8395-f49b8a64d559" providerId="ADAL" clId="{5CF0BFFD-6DA3-4F2C-9414-97063229FD3E}" dt="2024-09-02T18:55:18.146" v="448" actId="1076"/>
          <ac:spMkLst>
            <pc:docMk/>
            <pc:sldMk cId="490307762" sldId="257"/>
            <ac:spMk id="12" creationId="{00000000-0000-0000-0000-000000000000}"/>
          </ac:spMkLst>
        </pc:spChg>
        <pc:spChg chg="mod">
          <ac:chgData name="Karen Dames" userId="c116223a-d6b9-4e66-8395-f49b8a64d559" providerId="ADAL" clId="{5CF0BFFD-6DA3-4F2C-9414-97063229FD3E}" dt="2024-09-02T18:55:21.352" v="449" actId="1076"/>
          <ac:spMkLst>
            <pc:docMk/>
            <pc:sldMk cId="490307762" sldId="257"/>
            <ac:spMk id="13" creationId="{00000000-0000-0000-0000-000000000000}"/>
          </ac:spMkLst>
        </pc:spChg>
        <pc:spChg chg="mod">
          <ac:chgData name="Karen Dames" userId="c116223a-d6b9-4e66-8395-f49b8a64d559" providerId="ADAL" clId="{5CF0BFFD-6DA3-4F2C-9414-97063229FD3E}" dt="2024-09-02T18:52:42.569" v="433" actId="207"/>
          <ac:spMkLst>
            <pc:docMk/>
            <pc:sldMk cId="490307762" sldId="257"/>
            <ac:spMk id="20" creationId="{00000000-0000-0000-0000-000000000000}"/>
          </ac:spMkLst>
        </pc:spChg>
        <pc:picChg chg="add mod">
          <ac:chgData name="Karen Dames" userId="c116223a-d6b9-4e66-8395-f49b8a64d559" providerId="ADAL" clId="{5CF0BFFD-6DA3-4F2C-9414-97063229FD3E}" dt="2024-09-02T18:55:26.347" v="451" actId="14100"/>
          <ac:picMkLst>
            <pc:docMk/>
            <pc:sldMk cId="490307762" sldId="257"/>
            <ac:picMk id="7" creationId="{5624FD1A-4613-4F4B-9229-202883AA7496}"/>
          </ac:picMkLst>
        </pc:picChg>
        <pc:picChg chg="add mod modCrop">
          <ac:chgData name="Karen Dames" userId="c116223a-d6b9-4e66-8395-f49b8a64d559" providerId="ADAL" clId="{5CF0BFFD-6DA3-4F2C-9414-97063229FD3E}" dt="2024-09-02T18:55:31.352" v="453" actId="14100"/>
          <ac:picMkLst>
            <pc:docMk/>
            <pc:sldMk cId="490307762" sldId="257"/>
            <ac:picMk id="15" creationId="{5E856905-AAC1-466D-ACC9-533B4FB42696}"/>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02/09/2024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1998388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02/09/2024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802611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02/09/2024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3118440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02/09/2024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962715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DBAEC0-6EF6-4036-924D-508EF4980CEE}" type="datetimeFigureOut">
              <a:rPr lang="en-GB" smtClean="0"/>
              <a:t>02/09/2024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249945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4DBAEC0-6EF6-4036-924D-508EF4980CEE}" type="datetimeFigureOut">
              <a:rPr lang="en-GB" smtClean="0"/>
              <a:t>02/09/2024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445092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4DBAEC0-6EF6-4036-924D-508EF4980CEE}" type="datetimeFigureOut">
              <a:rPr lang="en-GB" smtClean="0"/>
              <a:t>02/09/2024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3424971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4DBAEC0-6EF6-4036-924D-508EF4980CEE}" type="datetimeFigureOut">
              <a:rPr lang="en-GB" smtClean="0"/>
              <a:t>02/09/2024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049448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DBAEC0-6EF6-4036-924D-508EF4980CEE}" type="datetimeFigureOut">
              <a:rPr lang="en-GB" smtClean="0"/>
              <a:t>02/09/2024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22024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DBAEC0-6EF6-4036-924D-508EF4980CEE}" type="datetimeFigureOut">
              <a:rPr lang="en-GB" smtClean="0"/>
              <a:t>02/09/2024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3366670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DBAEC0-6EF6-4036-924D-508EF4980CEE}" type="datetimeFigureOut">
              <a:rPr lang="en-GB" smtClean="0"/>
              <a:t>02/09/2024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471696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BAEC0-6EF6-4036-924D-508EF4980CEE}" type="datetimeFigureOut">
              <a:rPr lang="en-GB" smtClean="0"/>
              <a:t>02/09/2024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07D092-239E-4F9F-9E40-6D0AB731E321}" type="slidenum">
              <a:rPr lang="en-GB" smtClean="0"/>
              <a:t>‹#›</a:t>
            </a:fld>
            <a:endParaRPr lang="en-GB"/>
          </a:p>
        </p:txBody>
      </p:sp>
    </p:spTree>
    <p:extLst>
      <p:ext uri="{BB962C8B-B14F-4D97-AF65-F5344CB8AC3E}">
        <p14:creationId xmlns:p14="http://schemas.microsoft.com/office/powerpoint/2010/main" val="4278361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462363" y="558086"/>
            <a:ext cx="2875274" cy="2585323"/>
          </a:xfrm>
          <a:prstGeom prst="rect">
            <a:avLst/>
          </a:prstGeom>
          <a:noFill/>
        </p:spPr>
        <p:txBody>
          <a:bodyPr wrap="none" lIns="91440" tIns="45720" rIns="91440" bIns="45720">
            <a:prstTxWarp prst="textArchUp">
              <a:avLst/>
            </a:prstTxWarp>
            <a:spAutoFit/>
          </a:bodyPr>
          <a:lstStyle/>
          <a:p>
            <a:pPr algn="ctr"/>
            <a:endParaRPr lang="en-US" sz="5400" b="1" cap="none" spc="0" dirty="0">
              <a:ln w="12700">
                <a:solidFill>
                  <a:schemeClr val="tx1"/>
                </a:solidFill>
                <a:prstDash val="solid"/>
              </a:ln>
              <a:solidFill>
                <a:srgbClr val="00B0F0"/>
              </a:solidFill>
              <a:effectLst>
                <a:innerShdw blurRad="177800">
                  <a:schemeClr val="accent3">
                    <a:lumMod val="50000"/>
                  </a:schemeClr>
                </a:innerShdw>
              </a:effectLst>
            </a:endParaRPr>
          </a:p>
          <a:p>
            <a:pPr algn="ctr"/>
            <a:endParaRPr lang="en-US" sz="5400" b="1" dirty="0">
              <a:ln w="12700">
                <a:solidFill>
                  <a:schemeClr val="tx1"/>
                </a:solidFill>
                <a:prstDash val="solid"/>
              </a:ln>
              <a:solidFill>
                <a:srgbClr val="00B0F0"/>
              </a:solidFill>
              <a:effectLst>
                <a:innerShdw blurRad="177800">
                  <a:schemeClr val="accent3">
                    <a:lumMod val="50000"/>
                  </a:schemeClr>
                </a:innerShdw>
              </a:effectLst>
            </a:endParaRPr>
          </a:p>
          <a:p>
            <a:pPr algn="ctr"/>
            <a:r>
              <a:rPr lang="en-US" sz="5400" b="1" cap="none" spc="0" dirty="0">
                <a:ln w="12700">
                  <a:solidFill>
                    <a:schemeClr val="tx1"/>
                  </a:solidFill>
                  <a:prstDash val="solid"/>
                </a:ln>
                <a:solidFill>
                  <a:srgbClr val="00B0F0"/>
                </a:solidFill>
                <a:effectLst>
                  <a:innerShdw blurRad="177800">
                    <a:schemeClr val="accent3">
                      <a:lumMod val="50000"/>
                    </a:schemeClr>
                  </a:innerShdw>
                </a:effectLst>
              </a:rPr>
              <a:t>Year </a:t>
            </a:r>
            <a:r>
              <a:rPr lang="en-US" sz="5400" b="1" dirty="0">
                <a:ln w="12700">
                  <a:solidFill>
                    <a:schemeClr val="tx1"/>
                  </a:solidFill>
                  <a:prstDash val="solid"/>
                </a:ln>
                <a:solidFill>
                  <a:srgbClr val="00B0F0"/>
                </a:solidFill>
                <a:effectLst>
                  <a:innerShdw blurRad="177800">
                    <a:schemeClr val="accent3">
                      <a:lumMod val="50000"/>
                    </a:schemeClr>
                  </a:innerShdw>
                </a:effectLst>
              </a:rPr>
              <a:t>2!</a:t>
            </a:r>
            <a:endParaRPr lang="en-US" sz="5400" b="1" cap="none" spc="0" dirty="0">
              <a:ln w="12700">
                <a:solidFill>
                  <a:schemeClr val="tx1"/>
                </a:solidFill>
                <a:prstDash val="solid"/>
              </a:ln>
              <a:solidFill>
                <a:srgbClr val="00B0F0"/>
              </a:solidFill>
              <a:effectLst>
                <a:innerShdw blurRad="177800">
                  <a:schemeClr val="accent3">
                    <a:lumMod val="50000"/>
                  </a:schemeClr>
                </a:innerShdw>
              </a:effectLst>
            </a:endParaRPr>
          </a:p>
        </p:txBody>
      </p:sp>
      <p:sp>
        <p:nvSpPr>
          <p:cNvPr id="7" name="TextBox 6"/>
          <p:cNvSpPr txBox="1"/>
          <p:nvPr/>
        </p:nvSpPr>
        <p:spPr>
          <a:xfrm>
            <a:off x="4081550" y="1572003"/>
            <a:ext cx="3490118" cy="4678204"/>
          </a:xfrm>
          <a:prstGeom prst="rect">
            <a:avLst/>
          </a:prstGeom>
          <a:noFill/>
        </p:spPr>
        <p:txBody>
          <a:bodyPr wrap="square" rtlCol="0">
            <a:spAutoFit/>
          </a:bodyPr>
          <a:lstStyle/>
          <a:p>
            <a:r>
              <a:rPr lang="en-US" sz="1400" b="1" dirty="0">
                <a:latin typeface="Comic Sans MS" panose="030F0702030302020204" pitchFamily="66" charset="0"/>
              </a:rPr>
              <a:t>We hope you have all had a great Summer break. This leaflet will give you some general information about our routines and the topics we will be working on this half term.  </a:t>
            </a:r>
          </a:p>
          <a:p>
            <a:r>
              <a:rPr lang="en-US" sz="1400" b="1" dirty="0">
                <a:latin typeface="Comic Sans MS" panose="030F0702030302020204" pitchFamily="66" charset="0"/>
              </a:rPr>
              <a:t> </a:t>
            </a:r>
          </a:p>
          <a:p>
            <a:r>
              <a:rPr lang="en-US" sz="1400" b="1" dirty="0">
                <a:latin typeface="Comic Sans MS" panose="030F0702030302020204" pitchFamily="66" charset="0"/>
              </a:rPr>
              <a:t>Miss Fulford is the teaching assistants in Year 2. </a:t>
            </a:r>
            <a:r>
              <a:rPr lang="en-US" sz="1400" b="1" dirty="0" err="1">
                <a:latin typeface="Comic Sans MS" panose="030F0702030302020204" pitchFamily="66" charset="0"/>
              </a:rPr>
              <a:t>Mrs</a:t>
            </a:r>
            <a:r>
              <a:rPr lang="en-US" sz="1400" b="1" dirty="0">
                <a:latin typeface="Comic Sans MS" panose="030F0702030302020204" pitchFamily="66" charset="0"/>
              </a:rPr>
              <a:t> Owen will also be working in year 2 teaching the class on a Thursday afternoon while </a:t>
            </a:r>
            <a:r>
              <a:rPr lang="en-US" sz="1400" b="1" dirty="0" err="1">
                <a:latin typeface="Comic Sans MS" panose="030F0702030302020204" pitchFamily="66" charset="0"/>
              </a:rPr>
              <a:t>Mrs</a:t>
            </a:r>
            <a:r>
              <a:rPr lang="en-US" sz="1400" b="1" dirty="0">
                <a:latin typeface="Comic Sans MS" panose="030F0702030302020204" pitchFamily="66" charset="0"/>
              </a:rPr>
              <a:t> Dames is running Forest School sessions.</a:t>
            </a:r>
          </a:p>
          <a:p>
            <a:endParaRPr lang="en-US" sz="1400" b="1" dirty="0">
              <a:latin typeface="Comic Sans MS" panose="030F0702030302020204" pitchFamily="66" charset="0"/>
            </a:endParaRPr>
          </a:p>
          <a:p>
            <a:r>
              <a:rPr lang="en-US" sz="1400" b="1" dirty="0">
                <a:latin typeface="Comic Sans MS" panose="030F0702030302020204" pitchFamily="66" charset="0"/>
              </a:rPr>
              <a:t>If you have any questions or need to speak to us please catch us after school or message the office.</a:t>
            </a:r>
          </a:p>
          <a:p>
            <a:endParaRPr lang="en-US" sz="1400" b="1" dirty="0">
              <a:latin typeface="Comic Sans MS" panose="030F0702030302020204" pitchFamily="66" charset="0"/>
            </a:endParaRPr>
          </a:p>
          <a:p>
            <a:r>
              <a:rPr lang="en-US" sz="1400" b="1" dirty="0">
                <a:latin typeface="Comic Sans MS" panose="030F0702030302020204" pitchFamily="66" charset="0"/>
              </a:rPr>
              <a:t>With thanks,</a:t>
            </a:r>
          </a:p>
          <a:p>
            <a:r>
              <a:rPr lang="en-US" sz="1400" b="1" dirty="0">
                <a:latin typeface="Comic Sans MS" panose="030F0702030302020204" pitchFamily="66" charset="0"/>
              </a:rPr>
              <a:t> </a:t>
            </a:r>
          </a:p>
          <a:p>
            <a:r>
              <a:rPr lang="en-US" sz="1400" b="1" dirty="0" err="1">
                <a:latin typeface="Comic Sans MS" panose="030F0702030302020204" pitchFamily="66" charset="0"/>
              </a:rPr>
              <a:t>Mrs</a:t>
            </a:r>
            <a:r>
              <a:rPr lang="en-US" sz="1400" b="1" dirty="0">
                <a:latin typeface="Comic Sans MS" panose="030F0702030302020204" pitchFamily="66" charset="0"/>
              </a:rPr>
              <a:t> Dames and </a:t>
            </a:r>
            <a:r>
              <a:rPr lang="en-US" sz="1400" b="1" dirty="0" err="1">
                <a:latin typeface="Comic Sans MS" panose="030F0702030302020204" pitchFamily="66" charset="0"/>
              </a:rPr>
              <a:t>Mrs</a:t>
            </a:r>
            <a:r>
              <a:rPr lang="en-US" sz="1400" b="1" dirty="0">
                <a:latin typeface="Comic Sans MS" panose="030F0702030302020204" pitchFamily="66" charset="0"/>
              </a:rPr>
              <a:t> Hayes</a:t>
            </a:r>
          </a:p>
          <a:p>
            <a:endParaRPr lang="en-US" dirty="0"/>
          </a:p>
        </p:txBody>
      </p:sp>
      <p:sp>
        <p:nvSpPr>
          <p:cNvPr id="8" name="TextBox 7"/>
          <p:cNvSpPr txBox="1"/>
          <p:nvPr/>
        </p:nvSpPr>
        <p:spPr>
          <a:xfrm>
            <a:off x="515155" y="574813"/>
            <a:ext cx="3670301" cy="2800767"/>
          </a:xfrm>
          <a:prstGeom prst="rect">
            <a:avLst/>
          </a:prstGeom>
          <a:noFill/>
        </p:spPr>
        <p:txBody>
          <a:bodyPr wrap="square" rtlCol="0">
            <a:spAutoFit/>
          </a:bodyPr>
          <a:lstStyle/>
          <a:p>
            <a:r>
              <a:rPr lang="en-GB" sz="1600" dirty="0"/>
              <a:t>Please make sure that your child has the following things with them in school each day:</a:t>
            </a:r>
          </a:p>
          <a:p>
            <a:pPr marL="285750" indent="-285750">
              <a:buFont typeface="Wingdings" panose="05000000000000000000" pitchFamily="2" charset="2"/>
              <a:buChar char="q"/>
            </a:pPr>
            <a:r>
              <a:rPr lang="en-GB" sz="1600" dirty="0"/>
              <a:t>Water bottle</a:t>
            </a:r>
          </a:p>
          <a:p>
            <a:pPr marL="285750" indent="-285750">
              <a:buFont typeface="Wingdings" panose="05000000000000000000" pitchFamily="2" charset="2"/>
              <a:buChar char="q"/>
            </a:pPr>
            <a:r>
              <a:rPr lang="en-GB" sz="1600" dirty="0"/>
              <a:t>School reading folder</a:t>
            </a:r>
          </a:p>
          <a:p>
            <a:pPr marL="285750" indent="-285750">
              <a:buFont typeface="Wingdings" panose="05000000000000000000" pitchFamily="2" charset="2"/>
              <a:buChar char="q"/>
            </a:pPr>
            <a:r>
              <a:rPr lang="en-GB" sz="1600" dirty="0"/>
              <a:t>Reading books and diary</a:t>
            </a:r>
          </a:p>
          <a:p>
            <a:r>
              <a:rPr lang="en-GB" sz="1600" dirty="0"/>
              <a:t>Our PE days will be Tuesday and  Wednesday.  Please ensure that the correct P.E. kit is worn. Also, please be prepared for indoor or outdoor P.E. sessions.  </a:t>
            </a:r>
          </a:p>
        </p:txBody>
      </p:sp>
      <p:sp>
        <p:nvSpPr>
          <p:cNvPr id="9" name="Rectangle 8"/>
          <p:cNvSpPr/>
          <p:nvPr/>
        </p:nvSpPr>
        <p:spPr>
          <a:xfrm>
            <a:off x="660029" y="164280"/>
            <a:ext cx="3267946"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7030A0"/>
                </a:solidFill>
                <a:effectLst>
                  <a:innerShdw blurRad="177800">
                    <a:schemeClr val="accent3">
                      <a:lumMod val="50000"/>
                    </a:schemeClr>
                  </a:innerShdw>
                </a:effectLst>
              </a:rPr>
              <a:t>What to bring to school:</a:t>
            </a:r>
          </a:p>
        </p:txBody>
      </p:sp>
      <p:sp>
        <p:nvSpPr>
          <p:cNvPr id="12" name="Rectangle 11"/>
          <p:cNvSpPr/>
          <p:nvPr/>
        </p:nvSpPr>
        <p:spPr>
          <a:xfrm>
            <a:off x="296118" y="3285542"/>
            <a:ext cx="1396537"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00B050"/>
                </a:solidFill>
                <a:effectLst>
                  <a:innerShdw blurRad="177800">
                    <a:schemeClr val="accent3">
                      <a:lumMod val="50000"/>
                    </a:schemeClr>
                  </a:innerShdw>
                </a:effectLst>
              </a:rPr>
              <a:t>Spellings:</a:t>
            </a:r>
          </a:p>
        </p:txBody>
      </p:sp>
      <p:sp>
        <p:nvSpPr>
          <p:cNvPr id="13" name="TextBox 12"/>
          <p:cNvSpPr txBox="1"/>
          <p:nvPr/>
        </p:nvSpPr>
        <p:spPr>
          <a:xfrm>
            <a:off x="297381" y="3744898"/>
            <a:ext cx="3636386" cy="2062103"/>
          </a:xfrm>
          <a:prstGeom prst="rect">
            <a:avLst/>
          </a:prstGeom>
          <a:noFill/>
        </p:spPr>
        <p:txBody>
          <a:bodyPr wrap="square" rtlCol="0">
            <a:spAutoFit/>
          </a:bodyPr>
          <a:lstStyle/>
          <a:p>
            <a:r>
              <a:rPr lang="en-GB" sz="1600" dirty="0"/>
              <a:t>This term the children will begin to bring home some spelling lists to learn. More details about this will follow. The spellings will be stuck in a ‘Spellings to Learn’ book and there will be a weekly quiz. We would be grateful if you could spend some time each week helping your child learn these spellings when they begin. </a:t>
            </a:r>
          </a:p>
        </p:txBody>
      </p:sp>
      <p:sp>
        <p:nvSpPr>
          <p:cNvPr id="14" name="Rectangle 13"/>
          <p:cNvSpPr/>
          <p:nvPr/>
        </p:nvSpPr>
        <p:spPr>
          <a:xfrm>
            <a:off x="7472287" y="113148"/>
            <a:ext cx="1297470"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FF0000"/>
                </a:solidFill>
                <a:effectLst>
                  <a:innerShdw blurRad="177800">
                    <a:schemeClr val="accent3">
                      <a:lumMod val="50000"/>
                    </a:schemeClr>
                  </a:innerShdw>
                </a:effectLst>
              </a:rPr>
              <a:t>Reading:</a:t>
            </a:r>
          </a:p>
        </p:txBody>
      </p:sp>
      <p:sp>
        <p:nvSpPr>
          <p:cNvPr id="16" name="5-Point Star 15"/>
          <p:cNvSpPr/>
          <p:nvPr/>
        </p:nvSpPr>
        <p:spPr>
          <a:xfrm>
            <a:off x="4427009" y="846266"/>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5-Point Star 16"/>
          <p:cNvSpPr/>
          <p:nvPr/>
        </p:nvSpPr>
        <p:spPr>
          <a:xfrm>
            <a:off x="6712024" y="846266"/>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http://static9.depositphotos.com/1007989/1156/i/950/depositphotos_11569918-Bottled-Water-Masco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61386" y="1150246"/>
            <a:ext cx="695639" cy="862417"/>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3"/>
          <a:stretch>
            <a:fillRect/>
          </a:stretch>
        </p:blipFill>
        <p:spPr>
          <a:xfrm>
            <a:off x="2071187" y="3043986"/>
            <a:ext cx="1547466" cy="700912"/>
          </a:xfrm>
          <a:prstGeom prst="rect">
            <a:avLst/>
          </a:prstGeom>
        </p:spPr>
      </p:pic>
      <p:pic>
        <p:nvPicPr>
          <p:cNvPr id="4" name="Picture 3"/>
          <p:cNvPicPr>
            <a:picLocks noChangeAspect="1"/>
          </p:cNvPicPr>
          <p:nvPr/>
        </p:nvPicPr>
        <p:blipFill>
          <a:blip r:embed="rId4"/>
          <a:stretch>
            <a:fillRect/>
          </a:stretch>
        </p:blipFill>
        <p:spPr>
          <a:xfrm>
            <a:off x="10957260" y="5037429"/>
            <a:ext cx="943151" cy="710848"/>
          </a:xfrm>
          <a:prstGeom prst="rect">
            <a:avLst/>
          </a:prstGeom>
        </p:spPr>
      </p:pic>
      <p:sp>
        <p:nvSpPr>
          <p:cNvPr id="19" name="Rectangle 18">
            <a:extLst>
              <a:ext uri="{FF2B5EF4-FFF2-40B4-BE49-F238E27FC236}">
                <a16:creationId xmlns:a16="http://schemas.microsoft.com/office/drawing/2014/main" id="{F6541B7D-587D-4B2D-9AFC-A7267C246AE4}"/>
              </a:ext>
            </a:extLst>
          </p:cNvPr>
          <p:cNvSpPr/>
          <p:nvPr/>
        </p:nvSpPr>
        <p:spPr>
          <a:xfrm>
            <a:off x="7676193" y="5131251"/>
            <a:ext cx="676659" cy="461665"/>
          </a:xfrm>
          <a:prstGeom prst="rect">
            <a:avLst/>
          </a:prstGeom>
        </p:spPr>
        <p:txBody>
          <a:bodyPr wrap="none">
            <a:spAutoFit/>
          </a:bodyPr>
          <a:lstStyle/>
          <a:p>
            <a:pPr lvl="0" algn="ctr"/>
            <a:r>
              <a:rPr lang="en-US" sz="2400" b="1" dirty="0">
                <a:ln w="12700">
                  <a:solidFill>
                    <a:prstClr val="black"/>
                  </a:solidFill>
                  <a:prstDash val="solid"/>
                </a:ln>
                <a:solidFill>
                  <a:schemeClr val="bg1">
                    <a:lumMod val="50000"/>
                  </a:schemeClr>
                </a:solidFill>
                <a:effectLst>
                  <a:innerShdw blurRad="177800">
                    <a:srgbClr val="A5A5A5">
                      <a:lumMod val="50000"/>
                    </a:srgbClr>
                  </a:innerShdw>
                </a:effectLst>
              </a:rPr>
              <a:t>R.E:</a:t>
            </a:r>
          </a:p>
        </p:txBody>
      </p:sp>
      <p:sp>
        <p:nvSpPr>
          <p:cNvPr id="18" name="Rectangle 17">
            <a:extLst>
              <a:ext uri="{FF2B5EF4-FFF2-40B4-BE49-F238E27FC236}">
                <a16:creationId xmlns:a16="http://schemas.microsoft.com/office/drawing/2014/main" id="{9B755EC6-E3DC-446D-8934-8B99B269F378}"/>
              </a:ext>
            </a:extLst>
          </p:cNvPr>
          <p:cNvSpPr/>
          <p:nvPr/>
        </p:nvSpPr>
        <p:spPr>
          <a:xfrm>
            <a:off x="7676193" y="5698092"/>
            <a:ext cx="5538760" cy="1292662"/>
          </a:xfrm>
          <a:prstGeom prst="rect">
            <a:avLst/>
          </a:prstGeom>
        </p:spPr>
        <p:txBody>
          <a:bodyPr wrap="square">
            <a:spAutoFit/>
          </a:bodyPr>
          <a:lstStyle/>
          <a:p>
            <a:pPr lvl="0"/>
            <a:r>
              <a:rPr lang="en-GB" sz="1600" dirty="0">
                <a:solidFill>
                  <a:prstClr val="black"/>
                </a:solidFill>
                <a:latin typeface="Comic Sans MS" panose="030F0702030302020204" pitchFamily="66" charset="0"/>
              </a:rPr>
              <a:t>Our R.E topic this half term is:</a:t>
            </a:r>
          </a:p>
          <a:p>
            <a:pPr lvl="0"/>
            <a:r>
              <a:rPr lang="en-GB" sz="1600" dirty="0">
                <a:solidFill>
                  <a:prstClr val="black"/>
                </a:solidFill>
                <a:latin typeface="Comic Sans MS" panose="030F0702030302020204" pitchFamily="66" charset="0"/>
              </a:rPr>
              <a:t>Creation and Covenant</a:t>
            </a:r>
          </a:p>
          <a:p>
            <a:endParaRPr lang="en-US" sz="1400" dirty="0">
              <a:latin typeface="Comic Sans MS" panose="030F0702030302020204" pitchFamily="66" charset="0"/>
            </a:endParaRPr>
          </a:p>
          <a:p>
            <a:r>
              <a:rPr lang="en-US" dirty="0"/>
              <a:t> </a:t>
            </a:r>
          </a:p>
          <a:p>
            <a:pPr lvl="0"/>
            <a:endParaRPr lang="en-GB" sz="1400" dirty="0">
              <a:solidFill>
                <a:prstClr val="black"/>
              </a:solidFill>
            </a:endParaRPr>
          </a:p>
        </p:txBody>
      </p:sp>
      <p:sp>
        <p:nvSpPr>
          <p:cNvPr id="11" name="TextBox 10">
            <a:extLst>
              <a:ext uri="{FF2B5EF4-FFF2-40B4-BE49-F238E27FC236}">
                <a16:creationId xmlns:a16="http://schemas.microsoft.com/office/drawing/2014/main" id="{64903862-CC62-4991-B7C9-D9BB71C8CAAE}"/>
              </a:ext>
            </a:extLst>
          </p:cNvPr>
          <p:cNvSpPr txBox="1"/>
          <p:nvPr/>
        </p:nvSpPr>
        <p:spPr>
          <a:xfrm>
            <a:off x="7598004" y="700741"/>
            <a:ext cx="4154729" cy="4801314"/>
          </a:xfrm>
          <a:prstGeom prst="rect">
            <a:avLst/>
          </a:prstGeom>
          <a:noFill/>
        </p:spPr>
        <p:txBody>
          <a:bodyPr wrap="square" rtlCol="0">
            <a:spAutoFit/>
          </a:bodyPr>
          <a:lstStyle/>
          <a:p>
            <a:r>
              <a:rPr lang="en-US" sz="1600" dirty="0">
                <a:latin typeface="Comic Sans MS" panose="030F0702030302020204" pitchFamily="66" charset="0"/>
              </a:rPr>
              <a:t>In Year 2 your child will have their books from the banded reading scheme changed each week on a Wednesday. They will be given two books to last them a week. After hearing your child read please record this by writing a comment in their reading diary.  </a:t>
            </a:r>
          </a:p>
          <a:p>
            <a:r>
              <a:rPr lang="en-US" sz="1600" dirty="0">
                <a:latin typeface="Comic Sans MS" panose="030F0702030302020204" pitchFamily="66" charset="0"/>
              </a:rPr>
              <a:t>They will also be able to bring a book home to share with you from the class library, which are chosen for interest and enjoyment. Please read these books with, and to your child, as this will make a great difference to their progress </a:t>
            </a:r>
          </a:p>
          <a:p>
            <a:r>
              <a:rPr lang="en-US" sz="1600" dirty="0">
                <a:latin typeface="Comic Sans MS" panose="030F0702030302020204" pitchFamily="66" charset="0"/>
              </a:rPr>
              <a:t>towards independent reading.  </a:t>
            </a:r>
          </a:p>
          <a:p>
            <a:r>
              <a:rPr lang="en-US" sz="1600" dirty="0">
                <a:latin typeface="Comic Sans MS" panose="030F0702030302020204" pitchFamily="66" charset="0"/>
              </a:rPr>
              <a:t>The children need to keep their books in a school </a:t>
            </a:r>
            <a:r>
              <a:rPr lang="en-US" sz="1600" dirty="0">
                <a:solidFill>
                  <a:srgbClr val="00B050"/>
                </a:solidFill>
                <a:latin typeface="Comic Sans MS" panose="030F0702030302020204" pitchFamily="66" charset="0"/>
              </a:rPr>
              <a:t>reading folder </a:t>
            </a:r>
            <a:r>
              <a:rPr lang="en-US" sz="1600" dirty="0">
                <a:latin typeface="Comic Sans MS" panose="030F0702030302020204" pitchFamily="66" charset="0"/>
              </a:rPr>
              <a:t>(not rucksack) and bring it into school daily. </a:t>
            </a:r>
          </a:p>
          <a:p>
            <a:r>
              <a:rPr lang="en-US" sz="1600" dirty="0">
                <a:latin typeface="Comic Sans MS" panose="030F0702030302020204" pitchFamily="66" charset="0"/>
              </a:rPr>
              <a:t> </a:t>
            </a:r>
          </a:p>
          <a:p>
            <a:endParaRPr lang="en-GB" dirty="0"/>
          </a:p>
        </p:txBody>
      </p:sp>
      <p:sp>
        <p:nvSpPr>
          <p:cNvPr id="3" name="Rectangle 2">
            <a:extLst>
              <a:ext uri="{FF2B5EF4-FFF2-40B4-BE49-F238E27FC236}">
                <a16:creationId xmlns:a16="http://schemas.microsoft.com/office/drawing/2014/main" id="{6FD48915-1D9A-4854-A97A-1AF94575A7B0}"/>
              </a:ext>
            </a:extLst>
          </p:cNvPr>
          <p:cNvSpPr/>
          <p:nvPr/>
        </p:nvSpPr>
        <p:spPr>
          <a:xfrm>
            <a:off x="-699153" y="5726987"/>
            <a:ext cx="3636386" cy="523220"/>
          </a:xfrm>
          <a:prstGeom prst="rect">
            <a:avLst/>
          </a:prstGeom>
          <a:noFill/>
        </p:spPr>
        <p:txBody>
          <a:bodyPr wrap="square" lIns="91440" tIns="45720" rIns="91440" bIns="45720">
            <a:spAutoFit/>
          </a:bodyPr>
          <a:lstStyle/>
          <a:p>
            <a:pPr algn="ctr"/>
            <a:r>
              <a:rPr lang="en-US" sz="2800" b="1" cap="none" spc="0" dirty="0">
                <a:ln w="12700">
                  <a:solidFill>
                    <a:schemeClr val="accent1"/>
                  </a:solidFill>
                  <a:prstDash val="solid"/>
                </a:ln>
                <a:solidFill>
                  <a:srgbClr val="00B050"/>
                </a:solidFill>
                <a:effectLst>
                  <a:outerShdw dist="38100" dir="2640000" algn="bl" rotWithShape="0">
                    <a:schemeClr val="accent1"/>
                  </a:outerShdw>
                </a:effectLst>
              </a:rPr>
              <a:t>Gardening</a:t>
            </a:r>
          </a:p>
        </p:txBody>
      </p:sp>
      <p:sp>
        <p:nvSpPr>
          <p:cNvPr id="10" name="TextBox 9">
            <a:extLst>
              <a:ext uri="{FF2B5EF4-FFF2-40B4-BE49-F238E27FC236}">
                <a16:creationId xmlns:a16="http://schemas.microsoft.com/office/drawing/2014/main" id="{C0B72EC4-257F-4428-AA4C-6B368BF2F458}"/>
              </a:ext>
            </a:extLst>
          </p:cNvPr>
          <p:cNvSpPr txBox="1"/>
          <p:nvPr/>
        </p:nvSpPr>
        <p:spPr>
          <a:xfrm>
            <a:off x="296118" y="6194017"/>
            <a:ext cx="6944305" cy="523220"/>
          </a:xfrm>
          <a:prstGeom prst="rect">
            <a:avLst/>
          </a:prstGeom>
          <a:noFill/>
        </p:spPr>
        <p:txBody>
          <a:bodyPr wrap="square" rtlCol="0">
            <a:spAutoFit/>
          </a:bodyPr>
          <a:lstStyle/>
          <a:p>
            <a:r>
              <a:rPr lang="en-GB" sz="1400" dirty="0">
                <a:latin typeface="Comic Sans MS" panose="030F0702030302020204" pitchFamily="66" charset="0"/>
              </a:rPr>
              <a:t>The care of the Year 2 garden passes on to the new Year 2s. Further details will follow about gardening days/times</a:t>
            </a:r>
            <a:r>
              <a:rPr lang="en-GB" sz="1400" dirty="0"/>
              <a:t>. </a:t>
            </a:r>
          </a:p>
        </p:txBody>
      </p:sp>
    </p:spTree>
    <p:extLst>
      <p:ext uri="{BB962C8B-B14F-4D97-AF65-F5344CB8AC3E}">
        <p14:creationId xmlns:p14="http://schemas.microsoft.com/office/powerpoint/2010/main" val="2502161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84104" y="696584"/>
            <a:ext cx="4014182" cy="646331"/>
          </a:xfrm>
          <a:prstGeom prst="rect">
            <a:avLst/>
          </a:prstGeom>
          <a:noFill/>
        </p:spPr>
        <p:txBody>
          <a:bodyPr wrap="square" rtlCol="0">
            <a:spAutoFit/>
          </a:bodyPr>
          <a:lstStyle/>
          <a:p>
            <a:r>
              <a:rPr lang="en-GB" dirty="0">
                <a:latin typeface="Comic Sans MS" panose="030F0702030302020204" pitchFamily="66" charset="0"/>
              </a:rPr>
              <a:t>Our History topic this half term will be ‘Goose Fair’.</a:t>
            </a:r>
            <a:endParaRPr lang="en-GB" dirty="0"/>
          </a:p>
        </p:txBody>
      </p:sp>
      <p:sp>
        <p:nvSpPr>
          <p:cNvPr id="9" name="Rectangle 8"/>
          <p:cNvSpPr/>
          <p:nvPr/>
        </p:nvSpPr>
        <p:spPr>
          <a:xfrm>
            <a:off x="412122" y="321926"/>
            <a:ext cx="929100"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7030A0"/>
                </a:solidFill>
                <a:effectLst>
                  <a:innerShdw blurRad="177800">
                    <a:schemeClr val="accent3">
                      <a:lumMod val="50000"/>
                    </a:schemeClr>
                  </a:innerShdw>
                </a:effectLst>
              </a:rPr>
              <a:t>Topic:</a:t>
            </a:r>
          </a:p>
        </p:txBody>
      </p:sp>
      <p:sp>
        <p:nvSpPr>
          <p:cNvPr id="10" name="Rectangle 9"/>
          <p:cNvSpPr/>
          <p:nvPr/>
        </p:nvSpPr>
        <p:spPr>
          <a:xfrm>
            <a:off x="7761962" y="434974"/>
            <a:ext cx="1483542" cy="523220"/>
          </a:xfrm>
          <a:prstGeom prst="rect">
            <a:avLst/>
          </a:prstGeom>
          <a:noFill/>
        </p:spPr>
        <p:txBody>
          <a:bodyPr wrap="square" lIns="91440" tIns="45720" rIns="91440" bIns="45720">
            <a:spAutoFit/>
          </a:bodyPr>
          <a:lstStyle/>
          <a:p>
            <a:pPr algn="ctr"/>
            <a:r>
              <a:rPr lang="en-US" sz="2800" b="1" dirty="0" err="1">
                <a:ln w="12700">
                  <a:solidFill>
                    <a:schemeClr val="tx1"/>
                  </a:solidFill>
                  <a:prstDash val="solid"/>
                </a:ln>
                <a:solidFill>
                  <a:srgbClr val="FFC000"/>
                </a:solidFill>
                <a:effectLst>
                  <a:innerShdw blurRad="177800">
                    <a:schemeClr val="accent3">
                      <a:lumMod val="50000"/>
                    </a:schemeClr>
                  </a:innerShdw>
                </a:effectLst>
              </a:rPr>
              <a:t>Maths</a:t>
            </a:r>
            <a:r>
              <a:rPr lang="en-US" sz="2800" b="1" cap="none" spc="0" dirty="0">
                <a:ln w="12700">
                  <a:solidFill>
                    <a:schemeClr val="tx1"/>
                  </a:solidFill>
                  <a:prstDash val="solid"/>
                </a:ln>
                <a:solidFill>
                  <a:srgbClr val="FFC000"/>
                </a:solidFill>
                <a:effectLst>
                  <a:innerShdw blurRad="177800">
                    <a:schemeClr val="accent3">
                      <a:lumMod val="50000"/>
                    </a:schemeClr>
                  </a:innerShdw>
                </a:effectLst>
              </a:rPr>
              <a:t>:</a:t>
            </a:r>
          </a:p>
        </p:txBody>
      </p:sp>
      <p:sp>
        <p:nvSpPr>
          <p:cNvPr id="11" name="TextBox 10"/>
          <p:cNvSpPr txBox="1"/>
          <p:nvPr/>
        </p:nvSpPr>
        <p:spPr>
          <a:xfrm>
            <a:off x="7741373" y="1124129"/>
            <a:ext cx="4360053" cy="3046988"/>
          </a:xfrm>
          <a:prstGeom prst="rect">
            <a:avLst/>
          </a:prstGeom>
          <a:noFill/>
        </p:spPr>
        <p:txBody>
          <a:bodyPr wrap="square" rtlCol="0">
            <a:spAutoFit/>
          </a:bodyPr>
          <a:lstStyle/>
          <a:p>
            <a:r>
              <a:rPr lang="en-GB" sz="1600" dirty="0">
                <a:latin typeface="Comic Sans MS" panose="030F0702030302020204" pitchFamily="66" charset="0"/>
              </a:rPr>
              <a:t>This half  term we will be covering the following topics in maths:</a:t>
            </a:r>
          </a:p>
          <a:p>
            <a:pPr marL="285750" indent="-285750">
              <a:buFont typeface="Wingdings" panose="05000000000000000000" pitchFamily="2" charset="2"/>
              <a:buChar char="ü"/>
            </a:pPr>
            <a:r>
              <a:rPr lang="en-GB" sz="1600" dirty="0">
                <a:latin typeface="Comic Sans MS" panose="030F0702030302020204" pitchFamily="66" charset="0"/>
              </a:rPr>
              <a:t>Place Value</a:t>
            </a:r>
          </a:p>
          <a:p>
            <a:pPr marL="285750" indent="-285750">
              <a:buFont typeface="Wingdings" panose="05000000000000000000" pitchFamily="2" charset="2"/>
              <a:buChar char="ü"/>
            </a:pPr>
            <a:r>
              <a:rPr lang="en-GB" sz="1600" dirty="0">
                <a:latin typeface="Comic Sans MS" panose="030F0702030302020204" pitchFamily="66" charset="0"/>
              </a:rPr>
              <a:t>Addition and Subtraction</a:t>
            </a:r>
          </a:p>
          <a:p>
            <a:pPr marL="285750" indent="-285750">
              <a:buFont typeface="Wingdings" panose="05000000000000000000" pitchFamily="2" charset="2"/>
              <a:buChar char="ü"/>
            </a:pPr>
            <a:endParaRPr lang="en-GB" sz="1600" dirty="0">
              <a:latin typeface="Comic Sans MS" panose="030F0702030302020204" pitchFamily="66" charset="0"/>
            </a:endParaRPr>
          </a:p>
          <a:p>
            <a:pPr marL="285750" indent="-285750">
              <a:buFont typeface="Wingdings" panose="05000000000000000000" pitchFamily="2" charset="2"/>
              <a:buChar char="ü"/>
            </a:pPr>
            <a:endParaRPr lang="en-GB" sz="1600" dirty="0">
              <a:latin typeface="Comic Sans MS" panose="030F0702030302020204" pitchFamily="66" charset="0"/>
            </a:endParaRPr>
          </a:p>
          <a:p>
            <a:r>
              <a:rPr lang="en-GB" sz="1600" dirty="0">
                <a:latin typeface="Comic Sans MS" panose="030F0702030302020204" pitchFamily="66" charset="0"/>
              </a:rPr>
              <a:t>We will also have time each week to practice mental maths and general arithmetic skills. To support your child at home please practise quick recall of number bonds an doubles to 15. E.g. 3+5=8 5+3=8   6+6=12 so 12-6 =6 </a:t>
            </a:r>
          </a:p>
        </p:txBody>
      </p:sp>
      <p:sp>
        <p:nvSpPr>
          <p:cNvPr id="12" name="Rectangle 11"/>
          <p:cNvSpPr/>
          <p:nvPr/>
        </p:nvSpPr>
        <p:spPr>
          <a:xfrm>
            <a:off x="384104" y="1379521"/>
            <a:ext cx="1170513" cy="461665"/>
          </a:xfrm>
          <a:prstGeom prst="rect">
            <a:avLst/>
          </a:prstGeom>
          <a:noFill/>
        </p:spPr>
        <p:txBody>
          <a:bodyPr wrap="none" lIns="91440" tIns="45720" rIns="91440" bIns="45720">
            <a:spAutoFit/>
          </a:bodyPr>
          <a:lstStyle/>
          <a:p>
            <a:pPr algn="ctr"/>
            <a:r>
              <a:rPr lang="en-US" sz="2400" b="1" dirty="0">
                <a:ln w="12700">
                  <a:solidFill>
                    <a:schemeClr val="tx1"/>
                  </a:solidFill>
                  <a:prstDash val="solid"/>
                </a:ln>
                <a:solidFill>
                  <a:srgbClr val="00B050"/>
                </a:solidFill>
                <a:effectLst>
                  <a:innerShdw blurRad="177800">
                    <a:schemeClr val="accent3">
                      <a:lumMod val="50000"/>
                    </a:schemeClr>
                  </a:innerShdw>
                </a:effectLst>
              </a:rPr>
              <a:t>English</a:t>
            </a:r>
            <a:r>
              <a:rPr lang="en-US" sz="2400" b="1" cap="none" spc="0" dirty="0">
                <a:ln w="12700">
                  <a:solidFill>
                    <a:schemeClr val="tx1"/>
                  </a:solidFill>
                  <a:prstDash val="solid"/>
                </a:ln>
                <a:solidFill>
                  <a:srgbClr val="00B050"/>
                </a:solidFill>
                <a:effectLst>
                  <a:innerShdw blurRad="177800">
                    <a:schemeClr val="accent3">
                      <a:lumMod val="50000"/>
                    </a:schemeClr>
                  </a:innerShdw>
                </a:effectLst>
              </a:rPr>
              <a:t>:</a:t>
            </a:r>
          </a:p>
        </p:txBody>
      </p:sp>
      <p:sp>
        <p:nvSpPr>
          <p:cNvPr id="13" name="TextBox 12"/>
          <p:cNvSpPr txBox="1"/>
          <p:nvPr/>
        </p:nvSpPr>
        <p:spPr>
          <a:xfrm>
            <a:off x="338593" y="1797832"/>
            <a:ext cx="4196616" cy="1969770"/>
          </a:xfrm>
          <a:prstGeom prst="rect">
            <a:avLst/>
          </a:prstGeom>
          <a:noFill/>
        </p:spPr>
        <p:txBody>
          <a:bodyPr wrap="square" rtlCol="0">
            <a:spAutoFit/>
          </a:bodyPr>
          <a:lstStyle/>
          <a:p>
            <a:r>
              <a:rPr lang="en-US" dirty="0">
                <a:latin typeface="Comic Sans MS" panose="030F0702030302020204" pitchFamily="66" charset="0"/>
              </a:rPr>
              <a:t>English will be taught through the following books and stories - ‘The Lighthouse Keeper’s Lunch’ </a:t>
            </a:r>
          </a:p>
          <a:p>
            <a:r>
              <a:rPr lang="en-US" dirty="0">
                <a:latin typeface="Comic Sans MS" panose="030F0702030302020204" pitchFamily="66" charset="0"/>
              </a:rPr>
              <a:t>‘The Lighthouse Keeper’s Cat’ </a:t>
            </a:r>
          </a:p>
          <a:p>
            <a:r>
              <a:rPr lang="en-US" dirty="0">
                <a:latin typeface="Comic Sans MS" panose="030F0702030302020204" pitchFamily="66" charset="0"/>
              </a:rPr>
              <a:t> ‘Gracie the Lighthouse Cat’.</a:t>
            </a:r>
          </a:p>
          <a:p>
            <a:r>
              <a:rPr lang="en-US" dirty="0"/>
              <a:t> </a:t>
            </a:r>
          </a:p>
          <a:p>
            <a:endParaRPr lang="en-GB" sz="1400" dirty="0"/>
          </a:p>
        </p:txBody>
      </p:sp>
      <p:sp>
        <p:nvSpPr>
          <p:cNvPr id="14" name="Rectangle 13"/>
          <p:cNvSpPr/>
          <p:nvPr/>
        </p:nvSpPr>
        <p:spPr>
          <a:xfrm>
            <a:off x="5145032" y="2214205"/>
            <a:ext cx="1276490" cy="461665"/>
          </a:xfrm>
          <a:prstGeom prst="rect">
            <a:avLst/>
          </a:prstGeom>
          <a:noFill/>
        </p:spPr>
        <p:txBody>
          <a:bodyPr wrap="square" lIns="91440" tIns="45720" rIns="91440" bIns="45720">
            <a:spAutoFit/>
          </a:bodyPr>
          <a:lstStyle/>
          <a:p>
            <a:r>
              <a:rPr lang="en-US" sz="2400" b="1" cap="none" spc="0" dirty="0">
                <a:ln w="12700">
                  <a:solidFill>
                    <a:schemeClr val="tx1"/>
                  </a:solidFill>
                  <a:prstDash val="solid"/>
                </a:ln>
                <a:solidFill>
                  <a:srgbClr val="FF0000"/>
                </a:solidFill>
                <a:effectLst>
                  <a:innerShdw blurRad="177800">
                    <a:schemeClr val="accent3">
                      <a:lumMod val="50000"/>
                    </a:schemeClr>
                  </a:innerShdw>
                </a:effectLst>
              </a:rPr>
              <a:t>Science:</a:t>
            </a:r>
          </a:p>
        </p:txBody>
      </p:sp>
      <p:grpSp>
        <p:nvGrpSpPr>
          <p:cNvPr id="2" name="Group 1"/>
          <p:cNvGrpSpPr/>
          <p:nvPr/>
        </p:nvGrpSpPr>
        <p:grpSpPr>
          <a:xfrm>
            <a:off x="4542449" y="113386"/>
            <a:ext cx="2875276" cy="2123658"/>
            <a:chOff x="4542451" y="589904"/>
            <a:chExt cx="2875276" cy="2123658"/>
          </a:xfrm>
        </p:grpSpPr>
        <p:sp>
          <p:nvSpPr>
            <p:cNvPr id="5" name="Rectangle 4"/>
            <p:cNvSpPr/>
            <p:nvPr/>
          </p:nvSpPr>
          <p:spPr>
            <a:xfrm>
              <a:off x="4768092" y="589904"/>
              <a:ext cx="2423997" cy="2123658"/>
            </a:xfrm>
            <a:prstGeom prst="rect">
              <a:avLst/>
            </a:prstGeom>
            <a:noFill/>
          </p:spPr>
          <p:txBody>
            <a:bodyPr wrap="none" lIns="91440" tIns="45720" rIns="91440" bIns="45720">
              <a:spAutoFit/>
            </a:bodyPr>
            <a:lstStyle/>
            <a:p>
              <a:pPr algn="ctr"/>
              <a:r>
                <a:rPr lang="en-US" sz="4400" b="1" cap="none" spc="0" dirty="0">
                  <a:ln w="12700">
                    <a:solidFill>
                      <a:schemeClr val="tx1"/>
                    </a:solidFill>
                    <a:prstDash val="solid"/>
                  </a:ln>
                  <a:solidFill>
                    <a:srgbClr val="00B0F0"/>
                  </a:solidFill>
                  <a:effectLst>
                    <a:innerShdw blurRad="177800">
                      <a:schemeClr val="accent3">
                        <a:lumMod val="50000"/>
                      </a:schemeClr>
                    </a:innerShdw>
                  </a:effectLst>
                </a:rPr>
                <a:t>What we </a:t>
              </a:r>
            </a:p>
            <a:p>
              <a:pPr algn="ctr"/>
              <a:r>
                <a:rPr lang="en-US" sz="4400" b="1" cap="none" spc="0" dirty="0">
                  <a:ln w="12700">
                    <a:solidFill>
                      <a:schemeClr val="tx1"/>
                    </a:solidFill>
                    <a:prstDash val="solid"/>
                  </a:ln>
                  <a:solidFill>
                    <a:srgbClr val="00B0F0"/>
                  </a:solidFill>
                  <a:effectLst>
                    <a:innerShdw blurRad="177800">
                      <a:schemeClr val="accent3">
                        <a:lumMod val="50000"/>
                      </a:schemeClr>
                    </a:innerShdw>
                  </a:effectLst>
                </a:rPr>
                <a:t>will</a:t>
              </a:r>
              <a:r>
                <a:rPr lang="en-US" sz="4400" b="1" dirty="0">
                  <a:ln w="12700">
                    <a:solidFill>
                      <a:schemeClr val="tx1"/>
                    </a:solidFill>
                    <a:prstDash val="solid"/>
                  </a:ln>
                  <a:solidFill>
                    <a:srgbClr val="00B0F0"/>
                  </a:solidFill>
                  <a:effectLst>
                    <a:innerShdw blurRad="177800">
                      <a:schemeClr val="accent3">
                        <a:lumMod val="50000"/>
                      </a:schemeClr>
                    </a:innerShdw>
                  </a:effectLst>
                </a:rPr>
                <a:t> be</a:t>
              </a:r>
            </a:p>
            <a:p>
              <a:pPr algn="ctr"/>
              <a:r>
                <a:rPr lang="en-US" sz="4400" b="1" dirty="0">
                  <a:ln w="12700">
                    <a:solidFill>
                      <a:schemeClr val="tx1"/>
                    </a:solidFill>
                    <a:prstDash val="solid"/>
                  </a:ln>
                  <a:solidFill>
                    <a:srgbClr val="00B0F0"/>
                  </a:solidFill>
                  <a:effectLst>
                    <a:innerShdw blurRad="177800">
                      <a:schemeClr val="accent3">
                        <a:lumMod val="50000"/>
                      </a:schemeClr>
                    </a:innerShdw>
                  </a:effectLst>
                </a:rPr>
                <a:t>learning:</a:t>
              </a:r>
            </a:p>
          </p:txBody>
        </p:sp>
        <p:sp>
          <p:nvSpPr>
            <p:cNvPr id="16" name="5-Point Star 15"/>
            <p:cNvSpPr/>
            <p:nvPr/>
          </p:nvSpPr>
          <p:spPr>
            <a:xfrm>
              <a:off x="4542451" y="1341652"/>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5-Point Star 16"/>
            <p:cNvSpPr/>
            <p:nvPr/>
          </p:nvSpPr>
          <p:spPr>
            <a:xfrm>
              <a:off x="6821509" y="1341651"/>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9" name="TextBox 18"/>
          <p:cNvSpPr txBox="1"/>
          <p:nvPr/>
        </p:nvSpPr>
        <p:spPr>
          <a:xfrm>
            <a:off x="4434783" y="2746921"/>
            <a:ext cx="3103801" cy="1600438"/>
          </a:xfrm>
          <a:prstGeom prst="rect">
            <a:avLst/>
          </a:prstGeom>
          <a:noFill/>
        </p:spPr>
        <p:txBody>
          <a:bodyPr wrap="square" rtlCol="0">
            <a:spAutoFit/>
          </a:bodyPr>
          <a:lstStyle/>
          <a:p>
            <a:r>
              <a:rPr lang="en-GB" sz="1400" dirty="0">
                <a:latin typeface="Comic Sans MS" panose="030F0702030302020204" pitchFamily="66" charset="0"/>
              </a:rPr>
              <a:t>Our Science topic this half term will be Animals including Humans. We will look at the human life cycle and what happens at each stage of development. We will then look at the lifecycle of another animal.</a:t>
            </a:r>
          </a:p>
        </p:txBody>
      </p:sp>
      <p:pic>
        <p:nvPicPr>
          <p:cNvPr id="1028" name="Picture 4" descr="http://www.mmiweb.org.uk/hull/site/subjects/maths_logo.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93496" y="1135589"/>
            <a:ext cx="1051772" cy="787814"/>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p:cNvSpPr txBox="1"/>
          <p:nvPr/>
        </p:nvSpPr>
        <p:spPr>
          <a:xfrm>
            <a:off x="7813099" y="4517955"/>
            <a:ext cx="3499628" cy="892552"/>
          </a:xfrm>
          <a:prstGeom prst="rect">
            <a:avLst/>
          </a:prstGeom>
          <a:noFill/>
        </p:spPr>
        <p:txBody>
          <a:bodyPr wrap="square" rtlCol="0">
            <a:spAutoFit/>
          </a:bodyPr>
          <a:lstStyle/>
          <a:p>
            <a:r>
              <a:rPr lang="en-GB" sz="1600" dirty="0">
                <a:latin typeface="Comic Sans MS" panose="030F0702030302020204" pitchFamily="66" charset="0"/>
              </a:rPr>
              <a:t>In the first half term we will explore </a:t>
            </a:r>
            <a:r>
              <a:rPr lang="en-GB" dirty="0">
                <a:solidFill>
                  <a:srgbClr val="FF0000"/>
                </a:solidFill>
                <a:latin typeface="Comic Sans MS" panose="030F0702030302020204" pitchFamily="66" charset="0"/>
              </a:rPr>
              <a:t>Computing systems and networks IT around us </a:t>
            </a:r>
            <a:endParaRPr lang="en-GB" sz="1600" dirty="0">
              <a:solidFill>
                <a:srgbClr val="FF0000"/>
              </a:solidFill>
              <a:latin typeface="Comic Sans MS" panose="030F0702030302020204" pitchFamily="66" charset="0"/>
            </a:endParaRPr>
          </a:p>
        </p:txBody>
      </p:sp>
      <p:sp>
        <p:nvSpPr>
          <p:cNvPr id="21" name="Rectangle 20"/>
          <p:cNvSpPr/>
          <p:nvPr/>
        </p:nvSpPr>
        <p:spPr>
          <a:xfrm>
            <a:off x="7813099" y="3990593"/>
            <a:ext cx="1672254"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F56C17"/>
                </a:solidFill>
                <a:effectLst>
                  <a:innerShdw blurRad="177800">
                    <a:schemeClr val="accent3">
                      <a:lumMod val="50000"/>
                    </a:schemeClr>
                  </a:innerShdw>
                </a:effectLst>
              </a:rPr>
              <a:t>Computing:</a:t>
            </a:r>
          </a:p>
        </p:txBody>
      </p:sp>
      <p:pic>
        <p:nvPicPr>
          <p:cNvPr id="1032" name="Picture 8" descr="http://images.clipartpanda.com/gadget-clipart-5dfb3c01a8f31c4f050ba6d7e5769ab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72048" y="5346539"/>
            <a:ext cx="1081359" cy="1081359"/>
          </a:xfrm>
          <a:prstGeom prst="rect">
            <a:avLst/>
          </a:prstGeom>
          <a:noFill/>
          <a:extLst>
            <a:ext uri="{909E8E84-426E-40DD-AFC4-6F175D3DCCD1}">
              <a14:hiddenFill xmlns:a14="http://schemas.microsoft.com/office/drawing/2010/main">
                <a:solidFill>
                  <a:srgbClr val="FFFFFF"/>
                </a:solidFill>
              </a14:hiddenFill>
            </a:ext>
          </a:extLst>
        </p:spPr>
      </p:pic>
      <p:sp>
        <p:nvSpPr>
          <p:cNvPr id="23" name="Rectangle 22"/>
          <p:cNvSpPr/>
          <p:nvPr/>
        </p:nvSpPr>
        <p:spPr>
          <a:xfrm>
            <a:off x="3601334" y="6075191"/>
            <a:ext cx="3967946" cy="461665"/>
          </a:xfrm>
          <a:prstGeom prst="rect">
            <a:avLst/>
          </a:prstGeom>
          <a:noFill/>
        </p:spPr>
        <p:txBody>
          <a:bodyPr wrap="none" lIns="91440" tIns="45720" rIns="91440" bIns="45720">
            <a:spAutoFit/>
          </a:bodyPr>
          <a:lstStyle/>
          <a:p>
            <a:pPr algn="ctr"/>
            <a:r>
              <a:rPr lang="en-US" sz="2400" b="1" cap="none" spc="0" dirty="0">
                <a:ln w="12700">
                  <a:solidFill>
                    <a:sysClr val="windowText" lastClr="000000"/>
                  </a:solidFill>
                  <a:prstDash val="solid"/>
                </a:ln>
                <a:effectLst>
                  <a:innerShdw blurRad="177800">
                    <a:schemeClr val="accent3">
                      <a:lumMod val="50000"/>
                    </a:schemeClr>
                  </a:innerShdw>
                </a:effectLst>
              </a:rPr>
              <a:t>Autumn -  first half term 2024</a:t>
            </a:r>
          </a:p>
        </p:txBody>
      </p:sp>
      <p:sp>
        <p:nvSpPr>
          <p:cNvPr id="3" name="Rectangle 2"/>
          <p:cNvSpPr/>
          <p:nvPr/>
        </p:nvSpPr>
        <p:spPr>
          <a:xfrm>
            <a:off x="345833" y="4452258"/>
            <a:ext cx="1031052" cy="461665"/>
          </a:xfrm>
          <a:prstGeom prst="rect">
            <a:avLst/>
          </a:prstGeom>
        </p:spPr>
        <p:txBody>
          <a:bodyPr wrap="none">
            <a:spAutoFit/>
          </a:bodyPr>
          <a:lstStyle/>
          <a:p>
            <a:pPr lvl="0" algn="ctr"/>
            <a:r>
              <a:rPr lang="en-US" sz="2400" b="1" dirty="0">
                <a:ln w="12700">
                  <a:solidFill>
                    <a:prstClr val="black"/>
                  </a:solidFill>
                  <a:prstDash val="solid"/>
                </a:ln>
                <a:solidFill>
                  <a:schemeClr val="bg1">
                    <a:lumMod val="50000"/>
                  </a:schemeClr>
                </a:solidFill>
                <a:effectLst>
                  <a:innerShdw blurRad="177800">
                    <a:srgbClr val="A5A5A5">
                      <a:lumMod val="50000"/>
                    </a:srgbClr>
                  </a:innerShdw>
                </a:effectLst>
              </a:rPr>
              <a:t>Music:</a:t>
            </a:r>
          </a:p>
        </p:txBody>
      </p:sp>
      <p:sp>
        <p:nvSpPr>
          <p:cNvPr id="4" name="Rectangle 3"/>
          <p:cNvSpPr/>
          <p:nvPr/>
        </p:nvSpPr>
        <p:spPr>
          <a:xfrm>
            <a:off x="338593" y="4964231"/>
            <a:ext cx="3692545" cy="861774"/>
          </a:xfrm>
          <a:prstGeom prst="rect">
            <a:avLst/>
          </a:prstGeom>
        </p:spPr>
        <p:txBody>
          <a:bodyPr wrap="square">
            <a:spAutoFit/>
          </a:bodyPr>
          <a:lstStyle/>
          <a:p>
            <a:pPr lvl="0"/>
            <a:r>
              <a:rPr lang="en-GB" sz="1600" dirty="0">
                <a:solidFill>
                  <a:prstClr val="black"/>
                </a:solidFill>
                <a:latin typeface="Comic Sans MS" panose="030F0702030302020204" pitchFamily="66" charset="0"/>
              </a:rPr>
              <a:t>Music will continue to be provided by teachers from Christ The King. The focus will be </a:t>
            </a:r>
            <a:r>
              <a:rPr lang="en-GB" b="1" dirty="0">
                <a:latin typeface="Comic Sans MS" panose="030F0702030302020204" pitchFamily="66" charset="0"/>
              </a:rPr>
              <a:t>Rhythm notation</a:t>
            </a:r>
            <a:endParaRPr lang="en-GB" sz="1400" dirty="0">
              <a:solidFill>
                <a:prstClr val="black"/>
              </a:solidFill>
              <a:latin typeface="Comic Sans MS" panose="030F0702030302020204" pitchFamily="66" charset="0"/>
            </a:endParaRPr>
          </a:p>
        </p:txBody>
      </p:sp>
      <p:sp>
        <p:nvSpPr>
          <p:cNvPr id="25" name="Rectangle 24">
            <a:extLst>
              <a:ext uri="{FF2B5EF4-FFF2-40B4-BE49-F238E27FC236}">
                <a16:creationId xmlns:a16="http://schemas.microsoft.com/office/drawing/2014/main" id="{B0A31CBE-0BF5-4BE1-B35A-7D34A1A4F4BC}"/>
              </a:ext>
            </a:extLst>
          </p:cNvPr>
          <p:cNvSpPr/>
          <p:nvPr/>
        </p:nvSpPr>
        <p:spPr>
          <a:xfrm>
            <a:off x="4297294" y="4339910"/>
            <a:ext cx="3196991" cy="369332"/>
          </a:xfrm>
          <a:prstGeom prst="rect">
            <a:avLst/>
          </a:prstGeom>
          <a:noFill/>
        </p:spPr>
        <p:txBody>
          <a:bodyPr wrap="square" lIns="91440" tIns="45720" rIns="91440" bIns="45720">
            <a:spAutoFit/>
          </a:bodyPr>
          <a:lstStyle/>
          <a:p>
            <a:r>
              <a:rPr lang="en-US" b="1" cap="none" spc="0" dirty="0">
                <a:ln w="12700">
                  <a:solidFill>
                    <a:schemeClr val="tx1"/>
                  </a:solidFill>
                  <a:prstDash val="solid"/>
                </a:ln>
                <a:solidFill>
                  <a:srgbClr val="FF0000"/>
                </a:solidFill>
                <a:effectLst>
                  <a:innerShdw blurRad="177800">
                    <a:schemeClr val="accent3">
                      <a:lumMod val="50000"/>
                    </a:schemeClr>
                  </a:innerShdw>
                </a:effectLst>
              </a:rPr>
              <a:t>Art and Design and Technology:</a:t>
            </a:r>
          </a:p>
        </p:txBody>
      </p:sp>
      <p:sp>
        <p:nvSpPr>
          <p:cNvPr id="26" name="Rectangle 25">
            <a:extLst>
              <a:ext uri="{FF2B5EF4-FFF2-40B4-BE49-F238E27FC236}">
                <a16:creationId xmlns:a16="http://schemas.microsoft.com/office/drawing/2014/main" id="{27DE3725-5BC8-4C95-8C20-342D149C549E}"/>
              </a:ext>
            </a:extLst>
          </p:cNvPr>
          <p:cNvSpPr/>
          <p:nvPr/>
        </p:nvSpPr>
        <p:spPr>
          <a:xfrm>
            <a:off x="4297294" y="4774708"/>
            <a:ext cx="3241290" cy="1169551"/>
          </a:xfrm>
          <a:prstGeom prst="rect">
            <a:avLst/>
          </a:prstGeom>
        </p:spPr>
        <p:txBody>
          <a:bodyPr wrap="square">
            <a:spAutoFit/>
          </a:bodyPr>
          <a:lstStyle/>
          <a:p>
            <a:pPr lvl="0"/>
            <a:r>
              <a:rPr lang="en-GB" sz="1400" dirty="0">
                <a:solidFill>
                  <a:prstClr val="black"/>
                </a:solidFill>
                <a:latin typeface="Comic Sans MS" panose="030F0702030302020204" pitchFamily="66" charset="0"/>
              </a:rPr>
              <a:t>Our Art and Design Technology topics will be taught by Mrs Owen on a Thursday afternoon while I am leading Forest School sessions. The theme is: </a:t>
            </a:r>
            <a:r>
              <a:rPr lang="en-GB" sz="1400" dirty="0">
                <a:latin typeface="Comic Sans MS" panose="030F0702030302020204" pitchFamily="66" charset="0"/>
              </a:rPr>
              <a:t>Drawing – tell a story </a:t>
            </a:r>
            <a:endParaRPr lang="en-GB" sz="1400" dirty="0">
              <a:solidFill>
                <a:prstClr val="black"/>
              </a:solidFill>
              <a:latin typeface="Comic Sans MS" panose="030F0702030302020204" pitchFamily="66" charset="0"/>
            </a:endParaRPr>
          </a:p>
        </p:txBody>
      </p:sp>
      <p:sp>
        <p:nvSpPr>
          <p:cNvPr id="6" name="AutoShape 2" descr="The Lighthouse Keeper's Lunch | The Met">
            <a:extLst>
              <a:ext uri="{FF2B5EF4-FFF2-40B4-BE49-F238E27FC236}">
                <a16:creationId xmlns:a16="http://schemas.microsoft.com/office/drawing/2014/main" id="{72800AD4-9417-4113-90EC-91E09E7685E9}"/>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7" name="Picture 6">
            <a:extLst>
              <a:ext uri="{FF2B5EF4-FFF2-40B4-BE49-F238E27FC236}">
                <a16:creationId xmlns:a16="http://schemas.microsoft.com/office/drawing/2014/main" id="{5624FD1A-4613-4F4B-9229-202883AA7496}"/>
              </a:ext>
            </a:extLst>
          </p:cNvPr>
          <p:cNvPicPr>
            <a:picLocks noChangeAspect="1"/>
          </p:cNvPicPr>
          <p:nvPr/>
        </p:nvPicPr>
        <p:blipFill>
          <a:blip r:embed="rId4"/>
          <a:stretch>
            <a:fillRect/>
          </a:stretch>
        </p:blipFill>
        <p:spPr>
          <a:xfrm>
            <a:off x="398406" y="3343971"/>
            <a:ext cx="1478890" cy="878548"/>
          </a:xfrm>
          <a:prstGeom prst="rect">
            <a:avLst/>
          </a:prstGeom>
        </p:spPr>
      </p:pic>
      <p:pic>
        <p:nvPicPr>
          <p:cNvPr id="15" name="Picture 14">
            <a:extLst>
              <a:ext uri="{FF2B5EF4-FFF2-40B4-BE49-F238E27FC236}">
                <a16:creationId xmlns:a16="http://schemas.microsoft.com/office/drawing/2014/main" id="{5E856905-AAC1-466D-ACC9-533B4FB42696}"/>
              </a:ext>
            </a:extLst>
          </p:cNvPr>
          <p:cNvPicPr>
            <a:picLocks noChangeAspect="1"/>
          </p:cNvPicPr>
          <p:nvPr/>
        </p:nvPicPr>
        <p:blipFill rotWithShape="1">
          <a:blip r:embed="rId5"/>
          <a:srcRect l="29287" r="29416" b="9512"/>
          <a:stretch/>
        </p:blipFill>
        <p:spPr>
          <a:xfrm>
            <a:off x="2065005" y="3343033"/>
            <a:ext cx="1132141" cy="1302333"/>
          </a:xfrm>
          <a:prstGeom prst="rect">
            <a:avLst/>
          </a:prstGeom>
        </p:spPr>
      </p:pic>
    </p:spTree>
    <p:extLst>
      <p:ext uri="{BB962C8B-B14F-4D97-AF65-F5344CB8AC3E}">
        <p14:creationId xmlns:p14="http://schemas.microsoft.com/office/powerpoint/2010/main" val="4903077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239B23B9166464C98D584906865BEF0" ma:contentTypeVersion="15" ma:contentTypeDescription="Create a new document." ma:contentTypeScope="" ma:versionID="48c22de32b445be09c62f4e30d7ef541">
  <xsd:schema xmlns:xsd="http://www.w3.org/2001/XMLSchema" xmlns:xs="http://www.w3.org/2001/XMLSchema" xmlns:p="http://schemas.microsoft.com/office/2006/metadata/properties" xmlns:ns3="91f2f25a-c1d0-49bb-b27b-931338aa0bce" xmlns:ns4="e5de8d55-03cc-4655-ada3-8369d4c7f4b6" targetNamespace="http://schemas.microsoft.com/office/2006/metadata/properties" ma:root="true" ma:fieldsID="dfe69cf0f6fc6d475a15cc837aed1a89" ns3:_="" ns4:_="">
    <xsd:import namespace="91f2f25a-c1d0-49bb-b27b-931338aa0bce"/>
    <xsd:import namespace="e5de8d55-03cc-4655-ada3-8369d4c7f4b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GenerationTime" minOccurs="0"/>
                <xsd:element ref="ns3:MediaServiceEventHashCode" minOccurs="0"/>
                <xsd:element ref="ns3:MediaServiceOCR"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f2f25a-c1d0-49bb-b27b-931338aa0bc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5de8d55-03cc-4655-ada3-8369d4c7f4b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D3AE600-E6D7-4895-8E19-55C50B3D5C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1f2f25a-c1d0-49bb-b27b-931338aa0bce"/>
    <ds:schemaRef ds:uri="e5de8d55-03cc-4655-ada3-8369d4c7f4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816BA33-478D-429A-974E-0B0A26D9534D}">
  <ds:schemaRefs>
    <ds:schemaRef ds:uri="http://schemas.microsoft.com/sharepoint/v3/contenttype/forms"/>
  </ds:schemaRefs>
</ds:datastoreItem>
</file>

<file path=customXml/itemProps3.xml><?xml version="1.0" encoding="utf-8"?>
<ds:datastoreItem xmlns:ds="http://schemas.openxmlformats.org/officeDocument/2006/customXml" ds:itemID="{B9CCE50C-69C4-498D-89DC-4035DD8264DD}">
  <ds:schemaRefs>
    <ds:schemaRef ds:uri="http://purl.org/dc/dcmitype/"/>
    <ds:schemaRef ds:uri="91f2f25a-c1d0-49bb-b27b-931338aa0bce"/>
    <ds:schemaRef ds:uri="http://purl.org/dc/terms/"/>
    <ds:schemaRef ds:uri="http://schemas.openxmlformats.org/package/2006/metadata/core-properties"/>
    <ds:schemaRef ds:uri="http://schemas.microsoft.com/office/2006/metadata/properties"/>
    <ds:schemaRef ds:uri="http://schemas.microsoft.com/office/2006/documentManagement/types"/>
    <ds:schemaRef ds:uri="http://schemas.microsoft.com/office/infopath/2007/PartnerControls"/>
    <ds:schemaRef ds:uri="e5de8d55-03cc-4655-ada3-8369d4c7f4b6"/>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1078</TotalTime>
  <Words>654</Words>
  <Application>Microsoft Office PowerPoint</Application>
  <PresentationFormat>Widescreen</PresentationFormat>
  <Paragraphs>59</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Comic Sans MS</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Armstrong</dc:creator>
  <cp:lastModifiedBy>Karen Dames</cp:lastModifiedBy>
  <cp:revision>79</cp:revision>
  <cp:lastPrinted>2023-09-06T08:53:23Z</cp:lastPrinted>
  <dcterms:created xsi:type="dcterms:W3CDTF">2015-08-26T07:22:30Z</dcterms:created>
  <dcterms:modified xsi:type="dcterms:W3CDTF">2024-09-02T19:07:38Z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0x010100D239B23B9166464C98D584906865BEF0</vt:lpwstr>
  </property>
</Properties>
</file>