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6C17"/>
    <a:srgbClr val="12D0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3" d="100"/>
          <a:sy n="83" d="100"/>
        </p:scale>
        <p:origin x="686"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Armstrong" userId="77479086-9a79-4cfa-b5cf-34f0a02edfbd" providerId="ADAL" clId="{66E41DDD-5AD8-4448-86BC-F7055D1FAB44}"/>
  </pc:docChgLst>
  <pc:docChgLst>
    <pc:chgData name="Sarah Armstrong" userId="77479086-9a79-4cfa-b5cf-34f0a02edfbd" providerId="ADAL" clId="{D0BBD4A3-9F2D-47BC-9D08-E5896137CDB8}"/>
  </pc:docChgLst>
  <pc:docChgLst>
    <pc:chgData name="Sarah Armstrong" userId="77479086-9a79-4cfa-b5cf-34f0a02edfbd" providerId="ADAL" clId="{7B42183F-93A2-4582-87C9-D13BF990D20C}"/>
    <pc:docChg chg="undo custSel modSld">
      <pc:chgData name="Sarah Armstrong" userId="77479086-9a79-4cfa-b5cf-34f0a02edfbd" providerId="ADAL" clId="{7B42183F-93A2-4582-87C9-D13BF990D20C}" dt="2023-08-30T11:42:16.052" v="1196" actId="20577"/>
      <pc:docMkLst>
        <pc:docMk/>
      </pc:docMkLst>
      <pc:sldChg chg="modSp">
        <pc:chgData name="Sarah Armstrong" userId="77479086-9a79-4cfa-b5cf-34f0a02edfbd" providerId="ADAL" clId="{7B42183F-93A2-4582-87C9-D13BF990D20C}" dt="2023-08-30T11:29:51.768" v="424" actId="20577"/>
        <pc:sldMkLst>
          <pc:docMk/>
          <pc:sldMk cId="2502161257" sldId="256"/>
        </pc:sldMkLst>
        <pc:spChg chg="mod">
          <ac:chgData name="Sarah Armstrong" userId="77479086-9a79-4cfa-b5cf-34f0a02edfbd" providerId="ADAL" clId="{7B42183F-93A2-4582-87C9-D13BF990D20C}" dt="2023-08-30T11:25:34.380" v="234" actId="20577"/>
          <ac:spMkLst>
            <pc:docMk/>
            <pc:sldMk cId="2502161257" sldId="256"/>
            <ac:spMk id="11" creationId="{00000000-0000-0000-0000-000000000000}"/>
          </ac:spMkLst>
        </pc:spChg>
        <pc:spChg chg="mod">
          <ac:chgData name="Sarah Armstrong" userId="77479086-9a79-4cfa-b5cf-34f0a02edfbd" providerId="ADAL" clId="{7B42183F-93A2-4582-87C9-D13BF990D20C}" dt="2023-08-30T11:29:51.768" v="424" actId="20577"/>
          <ac:spMkLst>
            <pc:docMk/>
            <pc:sldMk cId="2502161257" sldId="256"/>
            <ac:spMk id="20" creationId="{FF798023-766E-436B-9A3F-8137440CA73D}"/>
          </ac:spMkLst>
        </pc:spChg>
      </pc:sldChg>
      <pc:sldChg chg="delSp modSp">
        <pc:chgData name="Sarah Armstrong" userId="77479086-9a79-4cfa-b5cf-34f0a02edfbd" providerId="ADAL" clId="{7B42183F-93A2-4582-87C9-D13BF990D20C}" dt="2023-08-30T11:42:16.052" v="1196" actId="20577"/>
        <pc:sldMkLst>
          <pc:docMk/>
          <pc:sldMk cId="490307762" sldId="257"/>
        </pc:sldMkLst>
        <pc:spChg chg="mod">
          <ac:chgData name="Sarah Armstrong" userId="77479086-9a79-4cfa-b5cf-34f0a02edfbd" providerId="ADAL" clId="{7B42183F-93A2-4582-87C9-D13BF990D20C}" dt="2023-08-30T11:40:13.861" v="1092" actId="20577"/>
          <ac:spMkLst>
            <pc:docMk/>
            <pc:sldMk cId="490307762" sldId="257"/>
            <ac:spMk id="13" creationId="{00000000-0000-0000-0000-000000000000}"/>
          </ac:spMkLst>
        </pc:spChg>
        <pc:spChg chg="mod">
          <ac:chgData name="Sarah Armstrong" userId="77479086-9a79-4cfa-b5cf-34f0a02edfbd" providerId="ADAL" clId="{7B42183F-93A2-4582-87C9-D13BF990D20C}" dt="2023-08-30T11:40:54.660" v="1100" actId="20577"/>
          <ac:spMkLst>
            <pc:docMk/>
            <pc:sldMk cId="490307762" sldId="257"/>
            <ac:spMk id="14" creationId="{00000000-0000-0000-0000-000000000000}"/>
          </ac:spMkLst>
        </pc:spChg>
        <pc:spChg chg="mod">
          <ac:chgData name="Sarah Armstrong" userId="77479086-9a79-4cfa-b5cf-34f0a02edfbd" providerId="ADAL" clId="{7B42183F-93A2-4582-87C9-D13BF990D20C}" dt="2023-08-30T11:42:01.478" v="1194" actId="20577"/>
          <ac:spMkLst>
            <pc:docMk/>
            <pc:sldMk cId="490307762" sldId="257"/>
            <ac:spMk id="19" creationId="{00000000-0000-0000-0000-000000000000}"/>
          </ac:spMkLst>
        </pc:spChg>
        <pc:spChg chg="mod">
          <ac:chgData name="Sarah Armstrong" userId="77479086-9a79-4cfa-b5cf-34f0a02edfbd" providerId="ADAL" clId="{7B42183F-93A2-4582-87C9-D13BF990D20C}" dt="2023-08-30T11:42:16.052" v="1196" actId="20577"/>
          <ac:spMkLst>
            <pc:docMk/>
            <pc:sldMk cId="490307762" sldId="257"/>
            <ac:spMk id="23" creationId="{00000000-0000-0000-0000-000000000000}"/>
          </ac:spMkLst>
        </pc:spChg>
        <pc:spChg chg="mod">
          <ac:chgData name="Sarah Armstrong" userId="77479086-9a79-4cfa-b5cf-34f0a02edfbd" providerId="ADAL" clId="{7B42183F-93A2-4582-87C9-D13BF990D20C}" dt="2023-08-30T11:31:55.820" v="547" actId="20577"/>
          <ac:spMkLst>
            <pc:docMk/>
            <pc:sldMk cId="490307762" sldId="257"/>
            <ac:spMk id="31" creationId="{CEE8C2E2-9CDA-4C56-A486-1E54C1817EDF}"/>
          </ac:spMkLst>
        </pc:spChg>
        <pc:spChg chg="mod">
          <ac:chgData name="Sarah Armstrong" userId="77479086-9a79-4cfa-b5cf-34f0a02edfbd" providerId="ADAL" clId="{7B42183F-93A2-4582-87C9-D13BF990D20C}" dt="2023-08-30T11:36:58.844" v="800" actId="20577"/>
          <ac:spMkLst>
            <pc:docMk/>
            <pc:sldMk cId="490307762" sldId="257"/>
            <ac:spMk id="35" creationId="{11D19CB9-7197-43F6-A0CF-960388220C0C}"/>
          </ac:spMkLst>
        </pc:spChg>
        <pc:grpChg chg="mod">
          <ac:chgData name="Sarah Armstrong" userId="77479086-9a79-4cfa-b5cf-34f0a02edfbd" providerId="ADAL" clId="{7B42183F-93A2-4582-87C9-D13BF990D20C}" dt="2023-08-30T11:37:31.825" v="801" actId="1076"/>
          <ac:grpSpMkLst>
            <pc:docMk/>
            <pc:sldMk cId="490307762" sldId="257"/>
            <ac:grpSpMk id="15" creationId="{0FA04FD8-7D10-464A-9FDC-AB0C97C2FCA8}"/>
          </ac:grpSpMkLst>
        </pc:grpChg>
        <pc:grpChg chg="mod">
          <ac:chgData name="Sarah Armstrong" userId="77479086-9a79-4cfa-b5cf-34f0a02edfbd" providerId="ADAL" clId="{7B42183F-93A2-4582-87C9-D13BF990D20C}" dt="2023-08-30T11:34:45.357" v="579" actId="1076"/>
          <ac:grpSpMkLst>
            <pc:docMk/>
            <pc:sldMk cId="490307762" sldId="257"/>
            <ac:grpSpMk id="33" creationId="{EFCC5410-5A6E-46D1-8B99-7FE1614E8065}"/>
          </ac:grpSpMkLst>
        </pc:grpChg>
        <pc:picChg chg="del">
          <ac:chgData name="Sarah Armstrong" userId="77479086-9a79-4cfa-b5cf-34f0a02edfbd" providerId="ADAL" clId="{7B42183F-93A2-4582-87C9-D13BF990D20C}" dt="2023-08-30T11:36:53.187" v="786" actId="478"/>
          <ac:picMkLst>
            <pc:docMk/>
            <pc:sldMk cId="490307762" sldId="257"/>
            <ac:picMk id="36" creationId="{FBE06539-984B-44FF-8837-15784BF0F696}"/>
          </ac:picMkLst>
        </pc:picChg>
        <pc:picChg chg="del">
          <ac:chgData name="Sarah Armstrong" userId="77479086-9a79-4cfa-b5cf-34f0a02edfbd" providerId="ADAL" clId="{7B42183F-93A2-4582-87C9-D13BF990D20C}" dt="2023-08-30T11:30:10.469" v="441" actId="478"/>
          <ac:picMkLst>
            <pc:docMk/>
            <pc:sldMk cId="490307762" sldId="257"/>
            <ac:picMk id="49" creationId="{21E9BAA5-3A5B-482F-A80A-5F85DB6D12AF}"/>
          </ac:picMkLst>
        </pc:picChg>
        <pc:picChg chg="del">
          <ac:chgData name="Sarah Armstrong" userId="77479086-9a79-4cfa-b5cf-34f0a02edfbd" providerId="ADAL" clId="{7B42183F-93A2-4582-87C9-D13BF990D20C}" dt="2023-08-30T11:40:56.893" v="1101" actId="478"/>
          <ac:picMkLst>
            <pc:docMk/>
            <pc:sldMk cId="490307762" sldId="257"/>
            <ac:picMk id="52" creationId="{CCBAC26E-3EC3-4E73-BFF3-9B67ECB461BB}"/>
          </ac:picMkLst>
        </pc:picChg>
      </pc:sldChg>
    </pc:docChg>
  </pc:docChgLst>
  <pc:docChgLst>
    <pc:chgData name="Sarah Armstrong" userId="77479086-9a79-4cfa-b5cf-34f0a02edfbd" providerId="ADAL" clId="{B290AA2B-8D34-4951-9F01-E114FBCB9CD4}"/>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30/08/2023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1998388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30/08/2023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802611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30/08/2023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118440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30/08/2023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962715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DBAEC0-6EF6-4036-924D-508EF4980CEE}" type="datetimeFigureOut">
              <a:rPr lang="en-GB" smtClean="0"/>
              <a:t>30/08/2023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249945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4DBAEC0-6EF6-4036-924D-508EF4980CEE}" type="datetimeFigureOut">
              <a:rPr lang="en-GB" smtClean="0"/>
              <a:t>30/08/2023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445092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4DBAEC0-6EF6-4036-924D-508EF4980CEE}" type="datetimeFigureOut">
              <a:rPr lang="en-GB" smtClean="0"/>
              <a:t>30/08/2023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424971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4DBAEC0-6EF6-4036-924D-508EF4980CEE}" type="datetimeFigureOut">
              <a:rPr lang="en-GB" smtClean="0"/>
              <a:t>30/08/2023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049448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DBAEC0-6EF6-4036-924D-508EF4980CEE}" type="datetimeFigureOut">
              <a:rPr lang="en-GB" smtClean="0"/>
              <a:t>30/08/2023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22024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DBAEC0-6EF6-4036-924D-508EF4980CEE}" type="datetimeFigureOut">
              <a:rPr lang="en-GB" smtClean="0"/>
              <a:t>30/08/2023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366670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DBAEC0-6EF6-4036-924D-508EF4980CEE}" type="datetimeFigureOut">
              <a:rPr lang="en-GB" smtClean="0"/>
              <a:t>30/08/2023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47169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BAEC0-6EF6-4036-924D-508EF4980CEE}" type="datetimeFigureOut">
              <a:rPr lang="en-GB" smtClean="0"/>
              <a:t>30/08/2023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07D092-239E-4F9F-9E40-6D0AB731E321}" type="slidenum">
              <a:rPr lang="en-GB" smtClean="0"/>
              <a:t>‹#›</a:t>
            </a:fld>
            <a:endParaRPr lang="en-GB"/>
          </a:p>
        </p:txBody>
      </p:sp>
    </p:spTree>
    <p:extLst>
      <p:ext uri="{BB962C8B-B14F-4D97-AF65-F5344CB8AC3E}">
        <p14:creationId xmlns:p14="http://schemas.microsoft.com/office/powerpoint/2010/main" val="4278361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shiningfirstgraders.files.wordpress.com/2015/03/writing-clip-art-biypjdeil.png?w=300&amp;h=28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36275" y="5636314"/>
            <a:ext cx="871533" cy="83376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ccpl-fl.net/images/2013/books_stacke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10716" y="5833169"/>
            <a:ext cx="751227" cy="81781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542452" y="2374907"/>
            <a:ext cx="2875274" cy="2585323"/>
          </a:xfrm>
          <a:prstGeom prst="rect">
            <a:avLst/>
          </a:prstGeom>
          <a:noFill/>
        </p:spPr>
        <p:txBody>
          <a:bodyPr wrap="none" lIns="91440" tIns="45720" rIns="91440" bIns="45720">
            <a:prstTxWarp prst="textArchUp">
              <a:avLst/>
            </a:prstTxWarp>
            <a:spAutoFit/>
          </a:bodyPr>
          <a:lstStyle/>
          <a:p>
            <a:pPr algn="ctr"/>
            <a:r>
              <a:rPr lang="en-US" sz="5400" b="1" cap="none" spc="0" dirty="0">
                <a:ln w="12700">
                  <a:solidFill>
                    <a:schemeClr val="tx1"/>
                  </a:solidFill>
                  <a:prstDash val="solid"/>
                </a:ln>
                <a:solidFill>
                  <a:srgbClr val="00B0F0"/>
                </a:solidFill>
                <a:effectLst>
                  <a:innerShdw blurRad="177800">
                    <a:schemeClr val="accent3">
                      <a:lumMod val="50000"/>
                    </a:schemeClr>
                  </a:innerShdw>
                </a:effectLst>
              </a:rPr>
              <a:t>Welcome</a:t>
            </a:r>
          </a:p>
          <a:p>
            <a:pPr algn="ctr"/>
            <a:r>
              <a:rPr lang="en-US" sz="5400" b="1" dirty="0">
                <a:ln w="12700">
                  <a:solidFill>
                    <a:schemeClr val="tx1"/>
                  </a:solidFill>
                  <a:prstDash val="solid"/>
                </a:ln>
                <a:solidFill>
                  <a:srgbClr val="00B0F0"/>
                </a:solidFill>
                <a:effectLst>
                  <a:innerShdw blurRad="177800">
                    <a:schemeClr val="accent3">
                      <a:lumMod val="50000"/>
                    </a:schemeClr>
                  </a:innerShdw>
                </a:effectLst>
              </a:rPr>
              <a:t>to</a:t>
            </a:r>
          </a:p>
          <a:p>
            <a:pPr algn="ctr"/>
            <a:r>
              <a:rPr lang="en-US" sz="5400" b="1" cap="none" spc="0" dirty="0">
                <a:ln w="12700">
                  <a:solidFill>
                    <a:schemeClr val="tx1"/>
                  </a:solidFill>
                  <a:prstDash val="solid"/>
                </a:ln>
                <a:solidFill>
                  <a:srgbClr val="00B0F0"/>
                </a:solidFill>
                <a:effectLst>
                  <a:innerShdw blurRad="177800">
                    <a:schemeClr val="accent3">
                      <a:lumMod val="50000"/>
                    </a:schemeClr>
                  </a:innerShdw>
                </a:effectLst>
              </a:rPr>
              <a:t>Year 6!</a:t>
            </a:r>
          </a:p>
        </p:txBody>
      </p:sp>
      <p:sp>
        <p:nvSpPr>
          <p:cNvPr id="7" name="TextBox 6"/>
          <p:cNvSpPr txBox="1"/>
          <p:nvPr/>
        </p:nvSpPr>
        <p:spPr>
          <a:xfrm>
            <a:off x="4542453" y="3039414"/>
            <a:ext cx="2875274" cy="2862322"/>
          </a:xfrm>
          <a:prstGeom prst="rect">
            <a:avLst/>
          </a:prstGeom>
          <a:noFill/>
        </p:spPr>
        <p:txBody>
          <a:bodyPr wrap="square" rtlCol="0">
            <a:spAutoFit/>
          </a:bodyPr>
          <a:lstStyle/>
          <a:p>
            <a:pPr algn="ctr"/>
            <a:r>
              <a:rPr lang="en-GB" b="1" dirty="0"/>
              <a:t>I hope you have all had a lovely summer break!</a:t>
            </a:r>
          </a:p>
          <a:p>
            <a:pPr algn="ctr"/>
            <a:r>
              <a:rPr lang="en-GB" b="1" dirty="0"/>
              <a:t>We have got lots of exciting topics and trips planned for this year and I am really looking forward to working with you and getting to know you all.</a:t>
            </a:r>
          </a:p>
          <a:p>
            <a:pPr algn="ctr"/>
            <a:endParaRPr lang="en-GB" b="1" dirty="0"/>
          </a:p>
          <a:p>
            <a:pPr algn="ctr"/>
            <a:r>
              <a:rPr lang="en-GB" b="1" dirty="0"/>
              <a:t>Miss Armstrong</a:t>
            </a:r>
          </a:p>
        </p:txBody>
      </p:sp>
      <p:sp>
        <p:nvSpPr>
          <p:cNvPr id="8" name="TextBox 7"/>
          <p:cNvSpPr txBox="1"/>
          <p:nvPr/>
        </p:nvSpPr>
        <p:spPr>
          <a:xfrm>
            <a:off x="805098" y="780933"/>
            <a:ext cx="3348507" cy="2031325"/>
          </a:xfrm>
          <a:prstGeom prst="rect">
            <a:avLst/>
          </a:prstGeom>
          <a:noFill/>
        </p:spPr>
        <p:txBody>
          <a:bodyPr wrap="square" rtlCol="0">
            <a:spAutoFit/>
          </a:bodyPr>
          <a:lstStyle/>
          <a:p>
            <a:r>
              <a:rPr lang="en-GB" dirty="0"/>
              <a:t>Please make sure that you have the following things with you in school each day:</a:t>
            </a:r>
          </a:p>
          <a:p>
            <a:pPr marL="285750" indent="-285750">
              <a:buFont typeface="Wingdings" panose="05000000000000000000" pitchFamily="2" charset="2"/>
              <a:buChar char="q"/>
            </a:pPr>
            <a:r>
              <a:rPr lang="en-GB" dirty="0"/>
              <a:t>Bottle of water</a:t>
            </a:r>
          </a:p>
          <a:p>
            <a:pPr marL="285750" indent="-285750">
              <a:buFont typeface="Wingdings" panose="05000000000000000000" pitchFamily="2" charset="2"/>
              <a:buChar char="q"/>
            </a:pPr>
            <a:r>
              <a:rPr lang="en-GB" dirty="0"/>
              <a:t>Coat</a:t>
            </a:r>
          </a:p>
          <a:p>
            <a:pPr marL="285750" indent="-285750">
              <a:buFont typeface="Wingdings" panose="05000000000000000000" pitchFamily="2" charset="2"/>
              <a:buChar char="q"/>
            </a:pPr>
            <a:r>
              <a:rPr lang="en-GB" dirty="0"/>
              <a:t>School reading book</a:t>
            </a:r>
          </a:p>
          <a:p>
            <a:pPr marL="285750" indent="-285750">
              <a:buFont typeface="Wingdings" panose="05000000000000000000" pitchFamily="2" charset="2"/>
              <a:buChar char="q"/>
            </a:pPr>
            <a:r>
              <a:rPr lang="en-GB" dirty="0"/>
              <a:t>Reading/homework diary</a:t>
            </a:r>
          </a:p>
        </p:txBody>
      </p:sp>
      <p:sp>
        <p:nvSpPr>
          <p:cNvPr id="9" name="Rectangle 8"/>
          <p:cNvSpPr/>
          <p:nvPr/>
        </p:nvSpPr>
        <p:spPr>
          <a:xfrm>
            <a:off x="803034" y="439494"/>
            <a:ext cx="3267946"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7030A0"/>
                </a:solidFill>
                <a:effectLst>
                  <a:innerShdw blurRad="177800">
                    <a:schemeClr val="accent3">
                      <a:lumMod val="50000"/>
                    </a:schemeClr>
                  </a:innerShdw>
                </a:effectLst>
              </a:rPr>
              <a:t>What to bring to school:</a:t>
            </a:r>
          </a:p>
        </p:txBody>
      </p:sp>
      <p:grpSp>
        <p:nvGrpSpPr>
          <p:cNvPr id="4" name="Group 3">
            <a:extLst>
              <a:ext uri="{FF2B5EF4-FFF2-40B4-BE49-F238E27FC236}">
                <a16:creationId xmlns:a16="http://schemas.microsoft.com/office/drawing/2014/main" id="{E7A01A9C-99A9-4F2F-9BA1-16EFDA0774D7}"/>
              </a:ext>
            </a:extLst>
          </p:cNvPr>
          <p:cNvGrpSpPr/>
          <p:nvPr/>
        </p:nvGrpSpPr>
        <p:grpSpPr>
          <a:xfrm>
            <a:off x="7684049" y="320391"/>
            <a:ext cx="2322492" cy="2950645"/>
            <a:chOff x="7471620" y="319268"/>
            <a:chExt cx="2322492" cy="2950645"/>
          </a:xfrm>
        </p:grpSpPr>
        <p:sp>
          <p:nvSpPr>
            <p:cNvPr id="10" name="Rectangle 9"/>
            <p:cNvSpPr/>
            <p:nvPr/>
          </p:nvSpPr>
          <p:spPr>
            <a:xfrm>
              <a:off x="7504339" y="319268"/>
              <a:ext cx="1681038"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FC000"/>
                  </a:solidFill>
                  <a:effectLst>
                    <a:innerShdw blurRad="177800">
                      <a:schemeClr val="accent3">
                        <a:lumMod val="50000"/>
                      </a:schemeClr>
                    </a:innerShdw>
                  </a:effectLst>
                </a:rPr>
                <a:t>Homework:</a:t>
              </a:r>
            </a:p>
          </p:txBody>
        </p:sp>
        <p:sp>
          <p:nvSpPr>
            <p:cNvPr id="11" name="TextBox 10"/>
            <p:cNvSpPr txBox="1"/>
            <p:nvPr/>
          </p:nvSpPr>
          <p:spPr>
            <a:xfrm>
              <a:off x="7471620" y="684590"/>
              <a:ext cx="2322492" cy="2585323"/>
            </a:xfrm>
            <a:prstGeom prst="rect">
              <a:avLst/>
            </a:prstGeom>
            <a:noFill/>
          </p:spPr>
          <p:txBody>
            <a:bodyPr wrap="square" rtlCol="0">
              <a:spAutoFit/>
            </a:bodyPr>
            <a:lstStyle/>
            <a:p>
              <a:r>
                <a:rPr lang="en-GB" dirty="0"/>
                <a:t>You will each be given a homework ‘menu’ at the beginning of the year. Each week, you can choose which option you would like to do. Homework should be brought into school on a </a:t>
              </a:r>
              <a:r>
                <a:rPr lang="en-GB" b="1" dirty="0"/>
                <a:t>Monday.</a:t>
              </a:r>
              <a:endParaRPr lang="en-GB" dirty="0"/>
            </a:p>
          </p:txBody>
        </p:sp>
      </p:grpSp>
      <p:grpSp>
        <p:nvGrpSpPr>
          <p:cNvPr id="2" name="Group 1">
            <a:extLst>
              <a:ext uri="{FF2B5EF4-FFF2-40B4-BE49-F238E27FC236}">
                <a16:creationId xmlns:a16="http://schemas.microsoft.com/office/drawing/2014/main" id="{42160108-C9A3-4ED0-ADCD-9F5235228904}"/>
              </a:ext>
            </a:extLst>
          </p:cNvPr>
          <p:cNvGrpSpPr/>
          <p:nvPr/>
        </p:nvGrpSpPr>
        <p:grpSpPr>
          <a:xfrm>
            <a:off x="803033" y="3278142"/>
            <a:ext cx="3348507" cy="2358659"/>
            <a:chOff x="1021975" y="3980564"/>
            <a:chExt cx="3348507" cy="2358659"/>
          </a:xfrm>
        </p:grpSpPr>
        <p:sp>
          <p:nvSpPr>
            <p:cNvPr id="12" name="Rectangle 11"/>
            <p:cNvSpPr/>
            <p:nvPr/>
          </p:nvSpPr>
          <p:spPr>
            <a:xfrm>
              <a:off x="1021975" y="3980564"/>
              <a:ext cx="1396537"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00B050"/>
                  </a:solidFill>
                  <a:effectLst>
                    <a:innerShdw blurRad="177800">
                      <a:schemeClr val="accent3">
                        <a:lumMod val="50000"/>
                      </a:schemeClr>
                    </a:innerShdw>
                  </a:effectLst>
                </a:rPr>
                <a:t>Spellings:</a:t>
              </a:r>
            </a:p>
          </p:txBody>
        </p:sp>
        <p:sp>
          <p:nvSpPr>
            <p:cNvPr id="13" name="TextBox 12"/>
            <p:cNvSpPr txBox="1"/>
            <p:nvPr/>
          </p:nvSpPr>
          <p:spPr>
            <a:xfrm>
              <a:off x="1021975" y="4307898"/>
              <a:ext cx="3348507" cy="2031325"/>
            </a:xfrm>
            <a:prstGeom prst="rect">
              <a:avLst/>
            </a:prstGeom>
            <a:noFill/>
          </p:spPr>
          <p:txBody>
            <a:bodyPr wrap="square" rtlCol="0">
              <a:spAutoFit/>
            </a:bodyPr>
            <a:lstStyle/>
            <a:p>
              <a:r>
                <a:rPr lang="en-GB" dirty="0"/>
                <a:t>Spelling will be given out every Monday and you will be tested on them on Friday. You must make sure that you set aside time to practise them at home. There will also be daily spelling sessions in school. </a:t>
              </a:r>
            </a:p>
          </p:txBody>
        </p:sp>
      </p:grpSp>
      <p:grpSp>
        <p:nvGrpSpPr>
          <p:cNvPr id="3" name="Group 2">
            <a:extLst>
              <a:ext uri="{FF2B5EF4-FFF2-40B4-BE49-F238E27FC236}">
                <a16:creationId xmlns:a16="http://schemas.microsoft.com/office/drawing/2014/main" id="{09B2A8AF-C5E1-4260-A0CB-917561349443}"/>
              </a:ext>
            </a:extLst>
          </p:cNvPr>
          <p:cNvGrpSpPr/>
          <p:nvPr/>
        </p:nvGrpSpPr>
        <p:grpSpPr>
          <a:xfrm>
            <a:off x="7683158" y="4100910"/>
            <a:ext cx="2527557" cy="2670423"/>
            <a:chOff x="7741984" y="3980564"/>
            <a:chExt cx="2527557" cy="2670423"/>
          </a:xfrm>
        </p:grpSpPr>
        <p:sp>
          <p:nvSpPr>
            <p:cNvPr id="14" name="Rectangle 13"/>
            <p:cNvSpPr/>
            <p:nvPr/>
          </p:nvSpPr>
          <p:spPr>
            <a:xfrm>
              <a:off x="7756931" y="3980564"/>
              <a:ext cx="1297471"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F0000"/>
                  </a:solidFill>
                  <a:effectLst>
                    <a:innerShdw blurRad="177800">
                      <a:schemeClr val="accent3">
                        <a:lumMod val="50000"/>
                      </a:schemeClr>
                    </a:innerShdw>
                  </a:effectLst>
                </a:rPr>
                <a:t>Reading:</a:t>
              </a:r>
            </a:p>
          </p:txBody>
        </p:sp>
        <p:sp>
          <p:nvSpPr>
            <p:cNvPr id="15" name="TextBox 14"/>
            <p:cNvSpPr txBox="1"/>
            <p:nvPr/>
          </p:nvSpPr>
          <p:spPr>
            <a:xfrm>
              <a:off x="7741984" y="4342663"/>
              <a:ext cx="2527557" cy="2308324"/>
            </a:xfrm>
            <a:prstGeom prst="rect">
              <a:avLst/>
            </a:prstGeom>
            <a:noFill/>
          </p:spPr>
          <p:txBody>
            <a:bodyPr wrap="square" rtlCol="0">
              <a:spAutoFit/>
            </a:bodyPr>
            <a:lstStyle/>
            <a:p>
              <a:r>
                <a:rPr lang="en-GB" dirty="0"/>
                <a:t>This year, it is very important that you continue to read as much as possible, both at school and at home. Don’t forget to record your reading in your reading diary.</a:t>
              </a:r>
            </a:p>
          </p:txBody>
        </p:sp>
      </p:grpSp>
      <p:sp>
        <p:nvSpPr>
          <p:cNvPr id="16" name="5-Point Star 15"/>
          <p:cNvSpPr/>
          <p:nvPr/>
        </p:nvSpPr>
        <p:spPr>
          <a:xfrm>
            <a:off x="4774272" y="1326523"/>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5-Point Star 16"/>
          <p:cNvSpPr/>
          <p:nvPr/>
        </p:nvSpPr>
        <p:spPr>
          <a:xfrm>
            <a:off x="6589688" y="1331717"/>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http://static9.depositphotos.com/1007989/1156/i/950/depositphotos_11569918-Bottled-Water-Mascot.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67108" y="1366379"/>
            <a:ext cx="827887" cy="102637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images.clipartpanda.com/homework-clip-art-BoyHomework.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062952" y="140452"/>
            <a:ext cx="892895" cy="972174"/>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10364320" y="1112626"/>
            <a:ext cx="1690360" cy="584775"/>
          </a:xfrm>
          <a:prstGeom prst="rect">
            <a:avLst/>
          </a:prstGeom>
          <a:noFill/>
        </p:spPr>
        <p:txBody>
          <a:bodyPr wrap="square" rtlCol="0">
            <a:spAutoFit/>
          </a:bodyPr>
          <a:lstStyle/>
          <a:p>
            <a:endParaRPr lang="en-GB" sz="1400" dirty="0"/>
          </a:p>
          <a:p>
            <a:r>
              <a:rPr lang="en-GB" dirty="0"/>
              <a:t> </a:t>
            </a:r>
          </a:p>
        </p:txBody>
      </p:sp>
      <p:sp>
        <p:nvSpPr>
          <p:cNvPr id="20" name="TextBox 19">
            <a:extLst>
              <a:ext uri="{FF2B5EF4-FFF2-40B4-BE49-F238E27FC236}">
                <a16:creationId xmlns:a16="http://schemas.microsoft.com/office/drawing/2014/main" id="{FF798023-766E-436B-9A3F-8137440CA73D}"/>
              </a:ext>
            </a:extLst>
          </p:cNvPr>
          <p:cNvSpPr txBox="1"/>
          <p:nvPr/>
        </p:nvSpPr>
        <p:spPr>
          <a:xfrm>
            <a:off x="10114411" y="1154483"/>
            <a:ext cx="1876394" cy="4247317"/>
          </a:xfrm>
          <a:prstGeom prst="rect">
            <a:avLst/>
          </a:prstGeom>
          <a:noFill/>
          <a:ln>
            <a:solidFill>
              <a:schemeClr val="tx1"/>
            </a:solidFill>
          </a:ln>
        </p:spPr>
        <p:txBody>
          <a:bodyPr wrap="square" rtlCol="0">
            <a:spAutoFit/>
          </a:bodyPr>
          <a:lstStyle/>
          <a:p>
            <a:r>
              <a:rPr lang="en-GB" b="1" dirty="0"/>
              <a:t>Briars:</a:t>
            </a:r>
          </a:p>
          <a:p>
            <a:r>
              <a:rPr lang="en-GB" dirty="0"/>
              <a:t>Wednesday 20</a:t>
            </a:r>
            <a:r>
              <a:rPr lang="en-GB" baseline="30000" dirty="0"/>
              <a:t>th</a:t>
            </a:r>
            <a:r>
              <a:rPr lang="en-GB" dirty="0"/>
              <a:t> – Friday 22</a:t>
            </a:r>
            <a:r>
              <a:rPr lang="en-GB" baseline="30000" dirty="0"/>
              <a:t>nd</a:t>
            </a:r>
            <a:r>
              <a:rPr lang="en-GB" dirty="0"/>
              <a:t> September</a:t>
            </a:r>
          </a:p>
          <a:p>
            <a:endParaRPr lang="en-US" dirty="0"/>
          </a:p>
          <a:p>
            <a:r>
              <a:rPr lang="en-US" b="1" dirty="0"/>
              <a:t>Year 6 Holocaust Day:</a:t>
            </a:r>
          </a:p>
          <a:p>
            <a:r>
              <a:rPr lang="en-US" dirty="0"/>
              <a:t>Monday 13</a:t>
            </a:r>
            <a:r>
              <a:rPr lang="en-US" baseline="30000" dirty="0"/>
              <a:t>th</a:t>
            </a:r>
            <a:r>
              <a:rPr lang="en-US" dirty="0"/>
              <a:t> November</a:t>
            </a:r>
            <a:endParaRPr lang="en-GB" dirty="0"/>
          </a:p>
          <a:p>
            <a:endParaRPr lang="en-GB" dirty="0"/>
          </a:p>
          <a:p>
            <a:r>
              <a:rPr lang="en-GB" b="1" dirty="0"/>
              <a:t>SATs week 2024:</a:t>
            </a:r>
          </a:p>
          <a:p>
            <a:r>
              <a:rPr lang="en-GB" dirty="0"/>
              <a:t>Monday 13</a:t>
            </a:r>
            <a:r>
              <a:rPr lang="en-GB" baseline="30000" dirty="0"/>
              <a:t>th</a:t>
            </a:r>
            <a:r>
              <a:rPr lang="en-GB" dirty="0"/>
              <a:t> – Thursday 16</a:t>
            </a:r>
            <a:r>
              <a:rPr lang="en-GB" baseline="30000" dirty="0"/>
              <a:t>th</a:t>
            </a:r>
            <a:r>
              <a:rPr lang="en-GB" dirty="0"/>
              <a:t> May</a:t>
            </a:r>
          </a:p>
          <a:p>
            <a:endParaRPr lang="en-GB" dirty="0"/>
          </a:p>
        </p:txBody>
      </p:sp>
    </p:spTree>
    <p:extLst>
      <p:ext uri="{BB962C8B-B14F-4D97-AF65-F5344CB8AC3E}">
        <p14:creationId xmlns:p14="http://schemas.microsoft.com/office/powerpoint/2010/main" val="2502161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0FA04FD8-7D10-464A-9FDC-AB0C97C2FCA8}"/>
              </a:ext>
            </a:extLst>
          </p:cNvPr>
          <p:cNvGrpSpPr/>
          <p:nvPr/>
        </p:nvGrpSpPr>
        <p:grpSpPr>
          <a:xfrm>
            <a:off x="169843" y="3666351"/>
            <a:ext cx="4212793" cy="1954091"/>
            <a:chOff x="395945" y="4082774"/>
            <a:chExt cx="4212793" cy="1954091"/>
          </a:xfrm>
        </p:grpSpPr>
        <p:sp>
          <p:nvSpPr>
            <p:cNvPr id="12" name="Rectangle 11"/>
            <p:cNvSpPr/>
            <p:nvPr/>
          </p:nvSpPr>
          <p:spPr>
            <a:xfrm>
              <a:off x="395945" y="4082774"/>
              <a:ext cx="1170513" cy="461665"/>
            </a:xfrm>
            <a:prstGeom prst="rect">
              <a:avLst/>
            </a:prstGeom>
            <a:noFill/>
          </p:spPr>
          <p:txBody>
            <a:bodyPr wrap="none" lIns="91440" tIns="45720" rIns="91440" bIns="45720">
              <a:spAutoFit/>
            </a:bodyPr>
            <a:lstStyle/>
            <a:p>
              <a:pPr algn="ctr"/>
              <a:r>
                <a:rPr lang="en-US" sz="2400" b="1" dirty="0">
                  <a:ln w="12700">
                    <a:solidFill>
                      <a:schemeClr val="tx1"/>
                    </a:solidFill>
                    <a:prstDash val="solid"/>
                  </a:ln>
                  <a:solidFill>
                    <a:srgbClr val="00B050"/>
                  </a:solidFill>
                  <a:effectLst>
                    <a:innerShdw blurRad="177800">
                      <a:schemeClr val="accent3">
                        <a:lumMod val="50000"/>
                      </a:schemeClr>
                    </a:innerShdw>
                  </a:effectLst>
                </a:rPr>
                <a:t>English</a:t>
              </a:r>
              <a:r>
                <a:rPr lang="en-US" sz="2400" b="1" cap="none" spc="0" dirty="0">
                  <a:ln w="12700">
                    <a:solidFill>
                      <a:schemeClr val="tx1"/>
                    </a:solidFill>
                    <a:prstDash val="solid"/>
                  </a:ln>
                  <a:solidFill>
                    <a:srgbClr val="00B050"/>
                  </a:solidFill>
                  <a:effectLst>
                    <a:innerShdw blurRad="177800">
                      <a:schemeClr val="accent3">
                        <a:lumMod val="50000"/>
                      </a:schemeClr>
                    </a:innerShdw>
                  </a:effectLst>
                </a:rPr>
                <a:t>:</a:t>
              </a:r>
            </a:p>
          </p:txBody>
        </p:sp>
        <p:sp>
          <p:nvSpPr>
            <p:cNvPr id="13" name="TextBox 12"/>
            <p:cNvSpPr txBox="1"/>
            <p:nvPr/>
          </p:nvSpPr>
          <p:spPr>
            <a:xfrm>
              <a:off x="412122" y="4467205"/>
              <a:ext cx="4196616" cy="1569660"/>
            </a:xfrm>
            <a:prstGeom prst="rect">
              <a:avLst/>
            </a:prstGeom>
            <a:noFill/>
          </p:spPr>
          <p:txBody>
            <a:bodyPr wrap="square" rtlCol="0">
              <a:spAutoFit/>
            </a:bodyPr>
            <a:lstStyle/>
            <a:p>
              <a:r>
                <a:rPr lang="en-GB" sz="1600" dirty="0"/>
                <a:t>Our English lessons will be based on a book called ‘Street Child’, about a young boy living in the Victorian times. We will be practising lots of different grammar and punctuation techniques, and will finish the unit by writing Jim’s biography.</a:t>
              </a:r>
            </a:p>
          </p:txBody>
        </p:sp>
      </p:grpSp>
      <p:grpSp>
        <p:nvGrpSpPr>
          <p:cNvPr id="2" name="Group 1"/>
          <p:cNvGrpSpPr/>
          <p:nvPr/>
        </p:nvGrpSpPr>
        <p:grpSpPr>
          <a:xfrm>
            <a:off x="4542449" y="113386"/>
            <a:ext cx="2875276" cy="2123658"/>
            <a:chOff x="4542451" y="589904"/>
            <a:chExt cx="2875276" cy="2123658"/>
          </a:xfrm>
        </p:grpSpPr>
        <p:sp>
          <p:nvSpPr>
            <p:cNvPr id="5" name="Rectangle 4"/>
            <p:cNvSpPr/>
            <p:nvPr/>
          </p:nvSpPr>
          <p:spPr>
            <a:xfrm>
              <a:off x="4768092" y="589904"/>
              <a:ext cx="2423997" cy="2123658"/>
            </a:xfrm>
            <a:prstGeom prst="rect">
              <a:avLst/>
            </a:prstGeom>
            <a:noFill/>
          </p:spPr>
          <p:txBody>
            <a:bodyPr wrap="none" lIns="91440" tIns="45720" rIns="91440" bIns="45720">
              <a:spAutoFit/>
            </a:bodyPr>
            <a:lstStyle/>
            <a:p>
              <a:pPr algn="ctr"/>
              <a:r>
                <a:rPr lang="en-US" sz="4400" b="1" cap="none" spc="0" dirty="0">
                  <a:ln w="12700">
                    <a:solidFill>
                      <a:schemeClr val="tx1"/>
                    </a:solidFill>
                    <a:prstDash val="solid"/>
                  </a:ln>
                  <a:solidFill>
                    <a:srgbClr val="00B0F0"/>
                  </a:solidFill>
                  <a:effectLst>
                    <a:innerShdw blurRad="177800">
                      <a:schemeClr val="accent3">
                        <a:lumMod val="50000"/>
                      </a:schemeClr>
                    </a:innerShdw>
                  </a:effectLst>
                </a:rPr>
                <a:t>What we </a:t>
              </a:r>
            </a:p>
            <a:p>
              <a:pPr algn="ctr"/>
              <a:r>
                <a:rPr lang="en-US" sz="4400" b="1" cap="none" spc="0" dirty="0">
                  <a:ln w="12700">
                    <a:solidFill>
                      <a:schemeClr val="tx1"/>
                    </a:solidFill>
                    <a:prstDash val="solid"/>
                  </a:ln>
                  <a:solidFill>
                    <a:srgbClr val="00B0F0"/>
                  </a:solidFill>
                  <a:effectLst>
                    <a:innerShdw blurRad="177800">
                      <a:schemeClr val="accent3">
                        <a:lumMod val="50000"/>
                      </a:schemeClr>
                    </a:innerShdw>
                  </a:effectLst>
                </a:rPr>
                <a:t>will</a:t>
              </a:r>
              <a:r>
                <a:rPr lang="en-US" sz="4400" b="1" dirty="0">
                  <a:ln w="12700">
                    <a:solidFill>
                      <a:schemeClr val="tx1"/>
                    </a:solidFill>
                    <a:prstDash val="solid"/>
                  </a:ln>
                  <a:solidFill>
                    <a:srgbClr val="00B0F0"/>
                  </a:solidFill>
                  <a:effectLst>
                    <a:innerShdw blurRad="177800">
                      <a:schemeClr val="accent3">
                        <a:lumMod val="50000"/>
                      </a:schemeClr>
                    </a:innerShdw>
                  </a:effectLst>
                </a:rPr>
                <a:t> be</a:t>
              </a:r>
            </a:p>
            <a:p>
              <a:pPr algn="ctr"/>
              <a:r>
                <a:rPr lang="en-US" sz="4400" b="1" dirty="0">
                  <a:ln w="12700">
                    <a:solidFill>
                      <a:schemeClr val="tx1"/>
                    </a:solidFill>
                    <a:prstDash val="solid"/>
                  </a:ln>
                  <a:solidFill>
                    <a:srgbClr val="00B0F0"/>
                  </a:solidFill>
                  <a:effectLst>
                    <a:innerShdw blurRad="177800">
                      <a:schemeClr val="accent3">
                        <a:lumMod val="50000"/>
                      </a:schemeClr>
                    </a:innerShdw>
                  </a:effectLst>
                </a:rPr>
                <a:t>learning:</a:t>
              </a:r>
            </a:p>
          </p:txBody>
        </p:sp>
        <p:sp>
          <p:nvSpPr>
            <p:cNvPr id="16" name="5-Point Star 15"/>
            <p:cNvSpPr/>
            <p:nvPr/>
          </p:nvSpPr>
          <p:spPr>
            <a:xfrm>
              <a:off x="4542451" y="1341652"/>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5-Point Star 16"/>
            <p:cNvSpPr/>
            <p:nvPr/>
          </p:nvSpPr>
          <p:spPr>
            <a:xfrm>
              <a:off x="6821509" y="1341651"/>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6" name="Group 25">
            <a:extLst>
              <a:ext uri="{FF2B5EF4-FFF2-40B4-BE49-F238E27FC236}">
                <a16:creationId xmlns:a16="http://schemas.microsoft.com/office/drawing/2014/main" id="{0195C20B-5BE5-46A9-B726-EED3A38131E9}"/>
              </a:ext>
            </a:extLst>
          </p:cNvPr>
          <p:cNvGrpSpPr/>
          <p:nvPr/>
        </p:nvGrpSpPr>
        <p:grpSpPr>
          <a:xfrm>
            <a:off x="4542449" y="2231757"/>
            <a:ext cx="4030025" cy="982913"/>
            <a:chOff x="4608614" y="2158366"/>
            <a:chExt cx="4030025" cy="982913"/>
          </a:xfrm>
        </p:grpSpPr>
        <p:sp>
          <p:nvSpPr>
            <p:cNvPr id="14" name="Rectangle 13"/>
            <p:cNvSpPr/>
            <p:nvPr/>
          </p:nvSpPr>
          <p:spPr>
            <a:xfrm>
              <a:off x="4608614" y="2158366"/>
              <a:ext cx="2406272" cy="461665"/>
            </a:xfrm>
            <a:prstGeom prst="rect">
              <a:avLst/>
            </a:prstGeom>
            <a:noFill/>
          </p:spPr>
          <p:txBody>
            <a:bodyPr wrap="square" lIns="91440" tIns="45720" rIns="91440" bIns="45720">
              <a:spAutoFit/>
            </a:bodyPr>
            <a:lstStyle/>
            <a:p>
              <a:r>
                <a:rPr lang="en-US" sz="2400" b="1" dirty="0">
                  <a:ln w="12700">
                    <a:solidFill>
                      <a:schemeClr val="tx1"/>
                    </a:solidFill>
                    <a:prstDash val="solid"/>
                  </a:ln>
                  <a:solidFill>
                    <a:srgbClr val="FF0000"/>
                  </a:solidFill>
                  <a:effectLst>
                    <a:innerShdw blurRad="177800">
                      <a:schemeClr val="accent3">
                        <a:lumMod val="50000"/>
                      </a:schemeClr>
                    </a:innerShdw>
                  </a:effectLst>
                </a:rPr>
                <a:t>Art and D&amp;T</a:t>
              </a:r>
              <a:r>
                <a:rPr lang="en-US" sz="2400" b="1" cap="none" spc="0" dirty="0">
                  <a:ln w="12700">
                    <a:solidFill>
                      <a:schemeClr val="tx1"/>
                    </a:solidFill>
                    <a:prstDash val="solid"/>
                  </a:ln>
                  <a:solidFill>
                    <a:srgbClr val="FF0000"/>
                  </a:solidFill>
                  <a:effectLst>
                    <a:innerShdw blurRad="177800">
                      <a:schemeClr val="accent3">
                        <a:lumMod val="50000"/>
                      </a:schemeClr>
                    </a:innerShdw>
                  </a:effectLst>
                </a:rPr>
                <a:t>:</a:t>
              </a:r>
            </a:p>
          </p:txBody>
        </p:sp>
        <p:sp>
          <p:nvSpPr>
            <p:cNvPr id="19" name="TextBox 18"/>
            <p:cNvSpPr txBox="1"/>
            <p:nvPr/>
          </p:nvSpPr>
          <p:spPr>
            <a:xfrm>
              <a:off x="4608614" y="2556504"/>
              <a:ext cx="4030025" cy="584775"/>
            </a:xfrm>
            <a:prstGeom prst="rect">
              <a:avLst/>
            </a:prstGeom>
            <a:noFill/>
          </p:spPr>
          <p:txBody>
            <a:bodyPr wrap="square" rtlCol="0">
              <a:spAutoFit/>
            </a:bodyPr>
            <a:lstStyle/>
            <a:p>
              <a:pPr marL="285750" indent="-285750">
                <a:buFont typeface="Wingdings" panose="05000000000000000000" pitchFamily="2" charset="2"/>
                <a:buChar char="§"/>
              </a:pPr>
              <a:r>
                <a:rPr lang="en-US" sz="1600" dirty="0"/>
                <a:t>P</a:t>
              </a:r>
              <a:r>
                <a:rPr lang="en-GB" sz="1600" dirty="0" err="1"/>
                <a:t>ainting</a:t>
              </a:r>
              <a:r>
                <a:rPr lang="en-GB" sz="1600" dirty="0"/>
                <a:t> and mixed media</a:t>
              </a:r>
            </a:p>
            <a:p>
              <a:pPr marL="285750" indent="-285750">
                <a:buFont typeface="Wingdings" panose="05000000000000000000" pitchFamily="2" charset="2"/>
                <a:buChar char="§"/>
              </a:pPr>
              <a:r>
                <a:rPr lang="en-US" sz="1600" dirty="0"/>
                <a:t>S</a:t>
              </a:r>
              <a:r>
                <a:rPr lang="en-GB" sz="1600" dirty="0" err="1"/>
                <a:t>tructures</a:t>
              </a:r>
              <a:r>
                <a:rPr lang="en-GB" sz="1600" dirty="0"/>
                <a:t>: Bridge across the river</a:t>
              </a:r>
            </a:p>
          </p:txBody>
        </p:sp>
      </p:grpSp>
      <p:grpSp>
        <p:nvGrpSpPr>
          <p:cNvPr id="3" name="Group 2">
            <a:extLst>
              <a:ext uri="{FF2B5EF4-FFF2-40B4-BE49-F238E27FC236}">
                <a16:creationId xmlns:a16="http://schemas.microsoft.com/office/drawing/2014/main" id="{06A629A5-9840-46B0-BE83-E7DBEF746122}"/>
              </a:ext>
            </a:extLst>
          </p:cNvPr>
          <p:cNvGrpSpPr/>
          <p:nvPr/>
        </p:nvGrpSpPr>
        <p:grpSpPr>
          <a:xfrm>
            <a:off x="8163609" y="321926"/>
            <a:ext cx="3456410" cy="3260204"/>
            <a:chOff x="8199547" y="593965"/>
            <a:chExt cx="3456410" cy="3260204"/>
          </a:xfrm>
        </p:grpSpPr>
        <p:sp>
          <p:nvSpPr>
            <p:cNvPr id="10" name="Rectangle 9"/>
            <p:cNvSpPr/>
            <p:nvPr/>
          </p:nvSpPr>
          <p:spPr>
            <a:xfrm>
              <a:off x="8199547" y="593965"/>
              <a:ext cx="1084271" cy="461665"/>
            </a:xfrm>
            <a:prstGeom prst="rect">
              <a:avLst/>
            </a:prstGeom>
            <a:noFill/>
          </p:spPr>
          <p:txBody>
            <a:bodyPr wrap="none" lIns="91440" tIns="45720" rIns="91440" bIns="45720">
              <a:spAutoFit/>
            </a:bodyPr>
            <a:lstStyle/>
            <a:p>
              <a:pPr algn="ctr"/>
              <a:r>
                <a:rPr lang="en-US" sz="2400" b="1" dirty="0" err="1">
                  <a:ln w="12700">
                    <a:solidFill>
                      <a:schemeClr val="tx1"/>
                    </a:solidFill>
                    <a:prstDash val="solid"/>
                  </a:ln>
                  <a:solidFill>
                    <a:srgbClr val="FFC000"/>
                  </a:solidFill>
                  <a:effectLst>
                    <a:innerShdw blurRad="177800">
                      <a:schemeClr val="accent3">
                        <a:lumMod val="50000"/>
                      </a:schemeClr>
                    </a:innerShdw>
                  </a:effectLst>
                </a:rPr>
                <a:t>Maths</a:t>
              </a:r>
              <a:r>
                <a:rPr lang="en-US" sz="2400" b="1" cap="none" spc="0" dirty="0">
                  <a:ln w="12700">
                    <a:solidFill>
                      <a:schemeClr val="tx1"/>
                    </a:solidFill>
                    <a:prstDash val="solid"/>
                  </a:ln>
                  <a:solidFill>
                    <a:srgbClr val="FFC000"/>
                  </a:solidFill>
                  <a:effectLst>
                    <a:innerShdw blurRad="177800">
                      <a:schemeClr val="accent3">
                        <a:lumMod val="50000"/>
                      </a:schemeClr>
                    </a:innerShdw>
                  </a:effectLst>
                </a:rPr>
                <a:t>:</a:t>
              </a:r>
            </a:p>
          </p:txBody>
        </p:sp>
        <p:sp>
          <p:nvSpPr>
            <p:cNvPr id="11" name="TextBox 10"/>
            <p:cNvSpPr txBox="1"/>
            <p:nvPr/>
          </p:nvSpPr>
          <p:spPr>
            <a:xfrm>
              <a:off x="8199547" y="1022625"/>
              <a:ext cx="3348507" cy="2831544"/>
            </a:xfrm>
            <a:prstGeom prst="rect">
              <a:avLst/>
            </a:prstGeom>
            <a:noFill/>
          </p:spPr>
          <p:txBody>
            <a:bodyPr wrap="square" rtlCol="0">
              <a:spAutoFit/>
            </a:bodyPr>
            <a:lstStyle/>
            <a:p>
              <a:pPr marL="285750" indent="-285750">
                <a:buFont typeface="Wingdings" panose="05000000000000000000" pitchFamily="2" charset="2"/>
                <a:buChar char="ü"/>
              </a:pPr>
              <a:r>
                <a:rPr lang="en-GB" sz="1600" dirty="0"/>
                <a:t>Number and place value</a:t>
              </a:r>
            </a:p>
            <a:p>
              <a:pPr marL="285750" indent="-285750">
                <a:buFont typeface="Wingdings" panose="05000000000000000000" pitchFamily="2" charset="2"/>
                <a:buChar char="ü"/>
              </a:pPr>
              <a:r>
                <a:rPr lang="en-GB" sz="1600" dirty="0"/>
                <a:t>Addition and subtraction</a:t>
              </a:r>
            </a:p>
            <a:p>
              <a:pPr marL="285750" indent="-285750">
                <a:buFont typeface="Wingdings" panose="05000000000000000000" pitchFamily="2" charset="2"/>
                <a:buChar char="ü"/>
              </a:pPr>
              <a:r>
                <a:rPr lang="en-GB" sz="1600" dirty="0"/>
                <a:t>Properties of shapes</a:t>
              </a:r>
            </a:p>
            <a:p>
              <a:pPr marL="285750" indent="-285750">
                <a:buFont typeface="Wingdings" panose="05000000000000000000" pitchFamily="2" charset="2"/>
                <a:buChar char="ü"/>
              </a:pPr>
              <a:r>
                <a:rPr lang="en-GB" sz="1600" dirty="0"/>
                <a:t>Multiplication and division</a:t>
              </a:r>
            </a:p>
            <a:p>
              <a:pPr marL="285750" indent="-285750">
                <a:buFont typeface="Wingdings" panose="05000000000000000000" pitchFamily="2" charset="2"/>
                <a:buChar char="ü"/>
              </a:pPr>
              <a:r>
                <a:rPr lang="en-GB" sz="1600" dirty="0"/>
                <a:t>Fractions, decimals and percentages </a:t>
              </a:r>
            </a:p>
            <a:p>
              <a:pPr marL="285750" indent="-285750">
                <a:buFont typeface="Wingdings" panose="05000000000000000000" pitchFamily="2" charset="2"/>
                <a:buChar char="ü"/>
              </a:pPr>
              <a:r>
                <a:rPr lang="en-GB" sz="1600" dirty="0"/>
                <a:t>Position and direction</a:t>
              </a:r>
            </a:p>
            <a:p>
              <a:pPr marL="285750" indent="-285750">
                <a:buFont typeface="Wingdings" panose="05000000000000000000" pitchFamily="2" charset="2"/>
                <a:buChar char="ü"/>
              </a:pPr>
              <a:r>
                <a:rPr lang="en-GB" sz="1600" dirty="0"/>
                <a:t>Measurement (length and time).</a:t>
              </a:r>
            </a:p>
            <a:p>
              <a:r>
                <a:rPr lang="en-GB" sz="1600" dirty="0"/>
                <a:t>We will also have time each week to practise times tables, problem solving and general arithmetic skills</a:t>
              </a:r>
              <a:r>
                <a:rPr lang="en-GB" dirty="0"/>
                <a:t>.  </a:t>
              </a:r>
            </a:p>
          </p:txBody>
        </p:sp>
        <p:pic>
          <p:nvPicPr>
            <p:cNvPr id="1028" name="Picture 4" descr="http://www.mmiweb.org.uk/hull/site/subjects/maths_logo.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04185" y="1946814"/>
              <a:ext cx="1051772" cy="78781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oup 5">
            <a:extLst>
              <a:ext uri="{FF2B5EF4-FFF2-40B4-BE49-F238E27FC236}">
                <a16:creationId xmlns:a16="http://schemas.microsoft.com/office/drawing/2014/main" id="{35B1F746-2E3D-4F56-8637-712170BAC66E}"/>
              </a:ext>
            </a:extLst>
          </p:cNvPr>
          <p:cNvGrpSpPr/>
          <p:nvPr/>
        </p:nvGrpSpPr>
        <p:grpSpPr>
          <a:xfrm>
            <a:off x="8165608" y="3643554"/>
            <a:ext cx="2902139" cy="1743115"/>
            <a:chOff x="8105235" y="4549247"/>
            <a:chExt cx="2902139" cy="1743115"/>
          </a:xfrm>
        </p:grpSpPr>
        <p:sp>
          <p:nvSpPr>
            <p:cNvPr id="20" name="TextBox 19"/>
            <p:cNvSpPr txBox="1"/>
            <p:nvPr/>
          </p:nvSpPr>
          <p:spPr>
            <a:xfrm>
              <a:off x="8134278" y="4938145"/>
              <a:ext cx="2873096" cy="1354217"/>
            </a:xfrm>
            <a:prstGeom prst="rect">
              <a:avLst/>
            </a:prstGeom>
            <a:noFill/>
          </p:spPr>
          <p:txBody>
            <a:bodyPr wrap="square" rtlCol="0">
              <a:spAutoFit/>
            </a:bodyPr>
            <a:lstStyle/>
            <a:p>
              <a:pPr marL="285750" indent="-285750">
                <a:buFont typeface="Courier New" panose="02070309020205020404" pitchFamily="49" charset="0"/>
                <a:buChar char="o"/>
              </a:pPr>
              <a:r>
                <a:rPr lang="en-GB" sz="1600" dirty="0"/>
                <a:t>Computing systems and networks </a:t>
              </a:r>
            </a:p>
            <a:p>
              <a:pPr marL="285750" indent="-285750">
                <a:buFont typeface="Courier New" panose="02070309020205020404" pitchFamily="49" charset="0"/>
                <a:buChar char="o"/>
              </a:pPr>
              <a:r>
                <a:rPr lang="en-GB" sz="1600" dirty="0"/>
                <a:t>Communication </a:t>
              </a:r>
              <a:endParaRPr lang="en-GB" sz="1400" dirty="0"/>
            </a:p>
            <a:p>
              <a:pPr marL="285750" indent="-285750">
                <a:buFont typeface="Courier New" panose="02070309020205020404" pitchFamily="49" charset="0"/>
                <a:buChar char="o"/>
              </a:pPr>
              <a:r>
                <a:rPr lang="en-GB" sz="1600" dirty="0"/>
                <a:t>Creating media</a:t>
              </a:r>
            </a:p>
            <a:p>
              <a:pPr marL="285750" indent="-285750">
                <a:buFont typeface="Courier New" panose="02070309020205020404" pitchFamily="49" charset="0"/>
                <a:buChar char="o"/>
              </a:pPr>
              <a:r>
                <a:rPr lang="en-GB" sz="1600" dirty="0"/>
                <a:t>3D modelling</a:t>
              </a:r>
              <a:endParaRPr lang="en-GB" dirty="0"/>
            </a:p>
          </p:txBody>
        </p:sp>
        <p:sp>
          <p:nvSpPr>
            <p:cNvPr id="21" name="Rectangle 20"/>
            <p:cNvSpPr/>
            <p:nvPr/>
          </p:nvSpPr>
          <p:spPr>
            <a:xfrm>
              <a:off x="8105235" y="4549247"/>
              <a:ext cx="1672254"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56C17"/>
                  </a:solidFill>
                  <a:effectLst>
                    <a:innerShdw blurRad="177800">
                      <a:schemeClr val="accent3">
                        <a:lumMod val="50000"/>
                      </a:schemeClr>
                    </a:innerShdw>
                  </a:effectLst>
                </a:rPr>
                <a:t>Computing:</a:t>
              </a:r>
            </a:p>
          </p:txBody>
        </p:sp>
      </p:grpSp>
      <p:grpSp>
        <p:nvGrpSpPr>
          <p:cNvPr id="7" name="Group 6">
            <a:extLst>
              <a:ext uri="{FF2B5EF4-FFF2-40B4-BE49-F238E27FC236}">
                <a16:creationId xmlns:a16="http://schemas.microsoft.com/office/drawing/2014/main" id="{00E1E5B3-AD47-4415-BCA1-3528C41CACBC}"/>
              </a:ext>
            </a:extLst>
          </p:cNvPr>
          <p:cNvGrpSpPr/>
          <p:nvPr/>
        </p:nvGrpSpPr>
        <p:grpSpPr>
          <a:xfrm>
            <a:off x="4710169" y="5590750"/>
            <a:ext cx="2873094" cy="1153864"/>
            <a:chOff x="4659452" y="5441861"/>
            <a:chExt cx="2873094" cy="1153864"/>
          </a:xfrm>
        </p:grpSpPr>
        <p:pic>
          <p:nvPicPr>
            <p:cNvPr id="1036" name="Picture 12" descr="http://cliparts.co/cliparts/ATb/j8A/ATbj8AKkc.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7284" y="5441861"/>
              <a:ext cx="1165608" cy="1153864"/>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22"/>
            <p:cNvSpPr/>
            <p:nvPr/>
          </p:nvSpPr>
          <p:spPr>
            <a:xfrm>
              <a:off x="4659452" y="6018793"/>
              <a:ext cx="2873094" cy="523220"/>
            </a:xfrm>
            <a:prstGeom prst="rect">
              <a:avLst/>
            </a:prstGeom>
            <a:noFill/>
          </p:spPr>
          <p:txBody>
            <a:bodyPr wrap="none" lIns="91440" tIns="45720" rIns="91440" bIns="45720">
              <a:spAutoFit/>
            </a:bodyPr>
            <a:lstStyle/>
            <a:p>
              <a:pPr algn="ctr"/>
              <a:r>
                <a:rPr lang="en-US" sz="2800" b="1" cap="none" spc="0" dirty="0">
                  <a:ln w="12700">
                    <a:solidFill>
                      <a:sysClr val="windowText" lastClr="000000"/>
                    </a:solidFill>
                    <a:prstDash val="solid"/>
                  </a:ln>
                  <a:effectLst>
                    <a:innerShdw blurRad="177800">
                      <a:schemeClr val="accent3">
                        <a:lumMod val="50000"/>
                      </a:schemeClr>
                    </a:innerShdw>
                  </a:effectLst>
                </a:rPr>
                <a:t>Advent term 2023</a:t>
              </a:r>
            </a:p>
          </p:txBody>
        </p:sp>
      </p:grpSp>
      <p:sp>
        <p:nvSpPr>
          <p:cNvPr id="28" name="Rectangle 27">
            <a:extLst>
              <a:ext uri="{FF2B5EF4-FFF2-40B4-BE49-F238E27FC236}">
                <a16:creationId xmlns:a16="http://schemas.microsoft.com/office/drawing/2014/main" id="{80FB8F36-F951-48C3-BE51-50C326142704}"/>
              </a:ext>
            </a:extLst>
          </p:cNvPr>
          <p:cNvSpPr/>
          <p:nvPr/>
        </p:nvSpPr>
        <p:spPr>
          <a:xfrm>
            <a:off x="4542449" y="4902322"/>
            <a:ext cx="2406272" cy="461665"/>
          </a:xfrm>
          <a:prstGeom prst="rect">
            <a:avLst/>
          </a:prstGeom>
          <a:noFill/>
        </p:spPr>
        <p:txBody>
          <a:bodyPr wrap="square" lIns="91440" tIns="45720" rIns="91440" bIns="45720">
            <a:spAutoFit/>
          </a:bodyPr>
          <a:lstStyle/>
          <a:p>
            <a:r>
              <a:rPr lang="en-US" sz="2400" b="1" dirty="0">
                <a:ln w="12700">
                  <a:solidFill>
                    <a:schemeClr val="tx1"/>
                  </a:solidFill>
                  <a:prstDash val="solid"/>
                </a:ln>
                <a:solidFill>
                  <a:srgbClr val="00B0F0"/>
                </a:solidFill>
                <a:effectLst>
                  <a:innerShdw blurRad="177800">
                    <a:schemeClr val="accent3">
                      <a:lumMod val="50000"/>
                    </a:schemeClr>
                  </a:innerShdw>
                </a:effectLst>
              </a:rPr>
              <a:t>Science:</a:t>
            </a:r>
            <a:endParaRPr lang="en-US" sz="2400" b="1" cap="none" spc="0" dirty="0">
              <a:ln w="12700">
                <a:solidFill>
                  <a:schemeClr val="tx1"/>
                </a:solidFill>
                <a:prstDash val="solid"/>
              </a:ln>
              <a:solidFill>
                <a:srgbClr val="00B0F0"/>
              </a:solidFill>
              <a:effectLst>
                <a:innerShdw blurRad="177800">
                  <a:schemeClr val="accent3">
                    <a:lumMod val="50000"/>
                  </a:schemeClr>
                </a:innerShdw>
              </a:effectLst>
            </a:endParaRPr>
          </a:p>
        </p:txBody>
      </p:sp>
      <p:sp>
        <p:nvSpPr>
          <p:cNvPr id="27" name="TextBox 26">
            <a:extLst>
              <a:ext uri="{FF2B5EF4-FFF2-40B4-BE49-F238E27FC236}">
                <a16:creationId xmlns:a16="http://schemas.microsoft.com/office/drawing/2014/main" id="{29C2E317-2E2D-43FF-8EA5-3BB34FD307FD}"/>
              </a:ext>
            </a:extLst>
          </p:cNvPr>
          <p:cNvSpPr txBox="1"/>
          <p:nvPr/>
        </p:nvSpPr>
        <p:spPr>
          <a:xfrm>
            <a:off x="4542449" y="5307880"/>
            <a:ext cx="3488657" cy="584775"/>
          </a:xfrm>
          <a:prstGeom prst="rect">
            <a:avLst/>
          </a:prstGeom>
          <a:noFill/>
        </p:spPr>
        <p:txBody>
          <a:bodyPr wrap="square" rtlCol="0">
            <a:spAutoFit/>
          </a:bodyPr>
          <a:lstStyle/>
          <a:p>
            <a:pPr marL="285750" indent="-285750">
              <a:buFont typeface="Wingdings" panose="05000000000000000000" pitchFamily="2" charset="2"/>
              <a:buChar char="v"/>
            </a:pPr>
            <a:r>
              <a:rPr lang="en-GB" sz="1600" dirty="0"/>
              <a:t>The heart and circulatory system</a:t>
            </a:r>
          </a:p>
          <a:p>
            <a:pPr marL="285750" indent="-285750">
              <a:buFont typeface="Wingdings" panose="05000000000000000000" pitchFamily="2" charset="2"/>
              <a:buChar char="v"/>
            </a:pPr>
            <a:r>
              <a:rPr lang="en-GB" sz="1600" dirty="0"/>
              <a:t>Light</a:t>
            </a:r>
          </a:p>
        </p:txBody>
      </p:sp>
      <p:grpSp>
        <p:nvGrpSpPr>
          <p:cNvPr id="24" name="Group 23">
            <a:extLst>
              <a:ext uri="{FF2B5EF4-FFF2-40B4-BE49-F238E27FC236}">
                <a16:creationId xmlns:a16="http://schemas.microsoft.com/office/drawing/2014/main" id="{D86547EB-C316-4C13-B915-53FB1860FBA1}"/>
              </a:ext>
            </a:extLst>
          </p:cNvPr>
          <p:cNvGrpSpPr/>
          <p:nvPr/>
        </p:nvGrpSpPr>
        <p:grpSpPr>
          <a:xfrm>
            <a:off x="4544629" y="3299912"/>
            <a:ext cx="2873096" cy="1451638"/>
            <a:chOff x="4241370" y="3085172"/>
            <a:chExt cx="2873096" cy="1451638"/>
          </a:xfrm>
        </p:grpSpPr>
        <p:sp>
          <p:nvSpPr>
            <p:cNvPr id="29" name="Rectangle 28">
              <a:extLst>
                <a:ext uri="{FF2B5EF4-FFF2-40B4-BE49-F238E27FC236}">
                  <a16:creationId xmlns:a16="http://schemas.microsoft.com/office/drawing/2014/main" id="{9BE781AF-09C3-4E30-A7D2-8E758FBBB43E}"/>
                </a:ext>
              </a:extLst>
            </p:cNvPr>
            <p:cNvSpPr/>
            <p:nvPr/>
          </p:nvSpPr>
          <p:spPr>
            <a:xfrm>
              <a:off x="4241370" y="3085172"/>
              <a:ext cx="2406272" cy="461665"/>
            </a:xfrm>
            <a:prstGeom prst="rect">
              <a:avLst/>
            </a:prstGeom>
            <a:noFill/>
          </p:spPr>
          <p:txBody>
            <a:bodyPr wrap="square" lIns="91440" tIns="45720" rIns="91440" bIns="45720">
              <a:spAutoFit/>
            </a:bodyPr>
            <a:lstStyle/>
            <a:p>
              <a:r>
                <a:rPr lang="en-US" sz="2400" b="1" dirty="0">
                  <a:ln w="12700">
                    <a:solidFill>
                      <a:schemeClr val="tx1"/>
                    </a:solidFill>
                    <a:prstDash val="solid"/>
                  </a:ln>
                  <a:solidFill>
                    <a:srgbClr val="002060"/>
                  </a:solidFill>
                  <a:effectLst>
                    <a:innerShdw blurRad="177800">
                      <a:schemeClr val="accent3">
                        <a:lumMod val="50000"/>
                      </a:schemeClr>
                    </a:innerShdw>
                  </a:effectLst>
                </a:rPr>
                <a:t>RE</a:t>
              </a:r>
              <a:r>
                <a:rPr lang="en-US" sz="2400" b="1" cap="none" spc="0" dirty="0">
                  <a:ln w="12700">
                    <a:solidFill>
                      <a:schemeClr val="tx1"/>
                    </a:solidFill>
                    <a:prstDash val="solid"/>
                  </a:ln>
                  <a:solidFill>
                    <a:srgbClr val="002060"/>
                  </a:solidFill>
                  <a:effectLst>
                    <a:innerShdw blurRad="177800">
                      <a:schemeClr val="accent3">
                        <a:lumMod val="50000"/>
                      </a:schemeClr>
                    </a:innerShdw>
                  </a:effectLst>
                </a:rPr>
                <a:t>:</a:t>
              </a:r>
            </a:p>
          </p:txBody>
        </p:sp>
        <p:sp>
          <p:nvSpPr>
            <p:cNvPr id="30" name="TextBox 29">
              <a:extLst>
                <a:ext uri="{FF2B5EF4-FFF2-40B4-BE49-F238E27FC236}">
                  <a16:creationId xmlns:a16="http://schemas.microsoft.com/office/drawing/2014/main" id="{6A76BF4B-ADAD-4CD5-8104-DEF8B2E06EDF}"/>
                </a:ext>
              </a:extLst>
            </p:cNvPr>
            <p:cNvSpPr txBox="1"/>
            <p:nvPr/>
          </p:nvSpPr>
          <p:spPr>
            <a:xfrm>
              <a:off x="4241370" y="3428814"/>
              <a:ext cx="2873096" cy="1107996"/>
            </a:xfrm>
            <a:prstGeom prst="rect">
              <a:avLst/>
            </a:prstGeom>
            <a:noFill/>
          </p:spPr>
          <p:txBody>
            <a:bodyPr wrap="square" rtlCol="0">
              <a:spAutoFit/>
            </a:bodyPr>
            <a:lstStyle/>
            <a:p>
              <a:pPr marL="285750" indent="-285750">
                <a:buFont typeface="Courier New" panose="02070309020205020404" pitchFamily="49" charset="0"/>
                <a:buChar char="o"/>
              </a:pPr>
              <a:r>
                <a:rPr lang="en-GB" sz="1600" dirty="0"/>
                <a:t>Loving</a:t>
              </a:r>
            </a:p>
            <a:p>
              <a:pPr marL="285750" indent="-285750">
                <a:buFont typeface="Courier New" panose="02070309020205020404" pitchFamily="49" charset="0"/>
                <a:buChar char="o"/>
              </a:pPr>
              <a:r>
                <a:rPr lang="en-GB" sz="1600" dirty="0"/>
                <a:t>Judaism</a:t>
              </a:r>
            </a:p>
            <a:p>
              <a:pPr marL="285750" indent="-285750">
                <a:buFont typeface="Courier New" panose="02070309020205020404" pitchFamily="49" charset="0"/>
                <a:buChar char="o"/>
              </a:pPr>
              <a:r>
                <a:rPr lang="en-GB" sz="1600" dirty="0"/>
                <a:t>Vocation and Commitment</a:t>
              </a:r>
            </a:p>
            <a:p>
              <a:pPr marL="285750" indent="-285750">
                <a:buFont typeface="Courier New" panose="02070309020205020404" pitchFamily="49" charset="0"/>
                <a:buChar char="o"/>
              </a:pPr>
              <a:r>
                <a:rPr lang="en-GB" sz="1600" dirty="0"/>
                <a:t>Expectations</a:t>
              </a:r>
              <a:endParaRPr lang="en-GB" dirty="0"/>
            </a:p>
          </p:txBody>
        </p:sp>
      </p:grpSp>
      <p:grpSp>
        <p:nvGrpSpPr>
          <p:cNvPr id="18" name="Group 17">
            <a:extLst>
              <a:ext uri="{FF2B5EF4-FFF2-40B4-BE49-F238E27FC236}">
                <a16:creationId xmlns:a16="http://schemas.microsoft.com/office/drawing/2014/main" id="{93ED10DD-0ED2-4F16-8E34-BF40E9468E77}"/>
              </a:ext>
            </a:extLst>
          </p:cNvPr>
          <p:cNvGrpSpPr/>
          <p:nvPr/>
        </p:nvGrpSpPr>
        <p:grpSpPr>
          <a:xfrm>
            <a:off x="164787" y="91900"/>
            <a:ext cx="4196616" cy="1785104"/>
            <a:chOff x="164787" y="334735"/>
            <a:chExt cx="4196616" cy="1785104"/>
          </a:xfrm>
        </p:grpSpPr>
        <p:sp>
          <p:nvSpPr>
            <p:cNvPr id="9" name="Rectangle 8"/>
            <p:cNvSpPr/>
            <p:nvPr/>
          </p:nvSpPr>
          <p:spPr>
            <a:xfrm>
              <a:off x="164787" y="334735"/>
              <a:ext cx="1184620"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7030A0"/>
                  </a:solidFill>
                  <a:effectLst>
                    <a:innerShdw blurRad="177800">
                      <a:schemeClr val="accent3">
                        <a:lumMod val="50000"/>
                      </a:schemeClr>
                    </a:innerShdw>
                  </a:effectLst>
                </a:rPr>
                <a:t>History:</a:t>
              </a:r>
            </a:p>
          </p:txBody>
        </p:sp>
        <p:sp>
          <p:nvSpPr>
            <p:cNvPr id="31" name="TextBox 30">
              <a:extLst>
                <a:ext uri="{FF2B5EF4-FFF2-40B4-BE49-F238E27FC236}">
                  <a16:creationId xmlns:a16="http://schemas.microsoft.com/office/drawing/2014/main" id="{CEE8C2E2-9CDA-4C56-A486-1E54C1817EDF}"/>
                </a:ext>
              </a:extLst>
            </p:cNvPr>
            <p:cNvSpPr txBox="1"/>
            <p:nvPr/>
          </p:nvSpPr>
          <p:spPr>
            <a:xfrm>
              <a:off x="164787" y="796400"/>
              <a:ext cx="4196616" cy="1323439"/>
            </a:xfrm>
            <a:prstGeom prst="rect">
              <a:avLst/>
            </a:prstGeom>
            <a:noFill/>
          </p:spPr>
          <p:txBody>
            <a:bodyPr wrap="square" rtlCol="0">
              <a:spAutoFit/>
            </a:bodyPr>
            <a:lstStyle/>
            <a:p>
              <a:r>
                <a:rPr lang="en-GB" sz="1600" dirty="0"/>
                <a:t>The Victorians – Rich and poor:</a:t>
              </a:r>
            </a:p>
            <a:p>
              <a:pPr marL="285750" indent="-285750">
                <a:buFont typeface="Wingdings" panose="05000000000000000000" pitchFamily="2" charset="2"/>
                <a:buChar char="v"/>
              </a:pPr>
              <a:r>
                <a:rPr lang="en-GB" sz="1600" dirty="0"/>
                <a:t>Homes and houses</a:t>
              </a:r>
            </a:p>
            <a:p>
              <a:pPr marL="285750" indent="-285750">
                <a:buFont typeface="Wingdings" panose="05000000000000000000" pitchFamily="2" charset="2"/>
                <a:buChar char="v"/>
              </a:pPr>
              <a:r>
                <a:rPr lang="en-US" sz="1600" dirty="0"/>
                <a:t>C</a:t>
              </a:r>
              <a:r>
                <a:rPr lang="en-GB" sz="1600" dirty="0" err="1"/>
                <a:t>hildren’s</a:t>
              </a:r>
              <a:r>
                <a:rPr lang="en-GB" sz="1600" dirty="0"/>
                <a:t> jobs</a:t>
              </a:r>
            </a:p>
            <a:p>
              <a:pPr marL="285750" indent="-285750">
                <a:buFont typeface="Wingdings" panose="05000000000000000000" pitchFamily="2" charset="2"/>
                <a:buChar char="v"/>
              </a:pPr>
              <a:r>
                <a:rPr lang="en-US" sz="1600" dirty="0"/>
                <a:t>W</a:t>
              </a:r>
              <a:r>
                <a:rPr lang="en-GB" sz="1600" dirty="0" err="1"/>
                <a:t>orkhouses</a:t>
              </a:r>
              <a:endParaRPr lang="en-GB" sz="1600" dirty="0"/>
            </a:p>
            <a:p>
              <a:pPr marL="285750" indent="-285750">
                <a:buFont typeface="Wingdings" panose="05000000000000000000" pitchFamily="2" charset="2"/>
                <a:buChar char="v"/>
              </a:pPr>
              <a:r>
                <a:rPr lang="en-US" sz="1600" dirty="0"/>
                <a:t>I</a:t>
              </a:r>
              <a:r>
                <a:rPr lang="en-GB" sz="1600" dirty="0" err="1"/>
                <a:t>mpact</a:t>
              </a:r>
              <a:r>
                <a:rPr lang="en-GB" sz="1600" dirty="0"/>
                <a:t> of social class</a:t>
              </a:r>
            </a:p>
          </p:txBody>
        </p:sp>
      </p:grpSp>
      <p:grpSp>
        <p:nvGrpSpPr>
          <p:cNvPr id="33" name="Group 32">
            <a:extLst>
              <a:ext uri="{FF2B5EF4-FFF2-40B4-BE49-F238E27FC236}">
                <a16:creationId xmlns:a16="http://schemas.microsoft.com/office/drawing/2014/main" id="{EFCC5410-5A6E-46D1-8B99-7FE1614E8065}"/>
              </a:ext>
            </a:extLst>
          </p:cNvPr>
          <p:cNvGrpSpPr/>
          <p:nvPr/>
        </p:nvGrpSpPr>
        <p:grpSpPr>
          <a:xfrm>
            <a:off x="183414" y="1842314"/>
            <a:ext cx="3817366" cy="1785104"/>
            <a:chOff x="-170243" y="334735"/>
            <a:chExt cx="4273475" cy="1785104"/>
          </a:xfrm>
        </p:grpSpPr>
        <p:sp>
          <p:nvSpPr>
            <p:cNvPr id="34" name="Rectangle 33">
              <a:extLst>
                <a:ext uri="{FF2B5EF4-FFF2-40B4-BE49-F238E27FC236}">
                  <a16:creationId xmlns:a16="http://schemas.microsoft.com/office/drawing/2014/main" id="{1448481C-CFE9-42D0-9C53-4FEEEECB996C}"/>
                </a:ext>
              </a:extLst>
            </p:cNvPr>
            <p:cNvSpPr/>
            <p:nvPr/>
          </p:nvSpPr>
          <p:spPr>
            <a:xfrm>
              <a:off x="-170243" y="334735"/>
              <a:ext cx="1854689"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FFF00"/>
                  </a:solidFill>
                  <a:effectLst>
                    <a:innerShdw blurRad="177800">
                      <a:schemeClr val="accent3">
                        <a:lumMod val="50000"/>
                      </a:schemeClr>
                    </a:innerShdw>
                  </a:effectLst>
                </a:rPr>
                <a:t>Geography:</a:t>
              </a:r>
            </a:p>
          </p:txBody>
        </p:sp>
        <p:sp>
          <p:nvSpPr>
            <p:cNvPr id="35" name="TextBox 34">
              <a:extLst>
                <a:ext uri="{FF2B5EF4-FFF2-40B4-BE49-F238E27FC236}">
                  <a16:creationId xmlns:a16="http://schemas.microsoft.com/office/drawing/2014/main" id="{11D19CB9-7197-43F6-A0CF-960388220C0C}"/>
                </a:ext>
              </a:extLst>
            </p:cNvPr>
            <p:cNvSpPr txBox="1"/>
            <p:nvPr/>
          </p:nvSpPr>
          <p:spPr>
            <a:xfrm>
              <a:off x="-93384" y="796400"/>
              <a:ext cx="4196616" cy="1323439"/>
            </a:xfrm>
            <a:prstGeom prst="rect">
              <a:avLst/>
            </a:prstGeom>
            <a:noFill/>
          </p:spPr>
          <p:txBody>
            <a:bodyPr wrap="square" rtlCol="0">
              <a:spAutoFit/>
            </a:bodyPr>
            <a:lstStyle/>
            <a:p>
              <a:r>
                <a:rPr lang="en-GB" sz="1600" dirty="0"/>
                <a:t>The Amazon Rainforest:</a:t>
              </a:r>
            </a:p>
            <a:p>
              <a:pPr marL="285750" indent="-285750">
                <a:buFont typeface="Arial" panose="020B0604020202020204" pitchFamily="34" charset="0"/>
                <a:buChar char="•"/>
              </a:pPr>
              <a:r>
                <a:rPr lang="en-US" sz="1600" dirty="0"/>
                <a:t>L</a:t>
              </a:r>
              <a:r>
                <a:rPr lang="en-GB" sz="1600" dirty="0" err="1"/>
                <a:t>ayers</a:t>
              </a:r>
              <a:r>
                <a:rPr lang="en-GB" sz="1600" dirty="0"/>
                <a:t> of the rainforest</a:t>
              </a:r>
            </a:p>
            <a:p>
              <a:pPr marL="285750" indent="-285750">
                <a:buFont typeface="Arial" panose="020B0604020202020204" pitchFamily="34" charset="0"/>
                <a:buChar char="•"/>
              </a:pPr>
              <a:r>
                <a:rPr lang="en-US" sz="1600" dirty="0"/>
                <a:t>P</a:t>
              </a:r>
              <a:r>
                <a:rPr lang="en-GB" sz="1600" dirty="0" err="1"/>
                <a:t>lants</a:t>
              </a:r>
              <a:r>
                <a:rPr lang="en-GB" sz="1600" dirty="0"/>
                <a:t> and animals</a:t>
              </a:r>
            </a:p>
            <a:p>
              <a:pPr marL="285750" indent="-285750">
                <a:buFont typeface="Arial" panose="020B0604020202020204" pitchFamily="34" charset="0"/>
                <a:buChar char="•"/>
              </a:pPr>
              <a:r>
                <a:rPr lang="en-US" sz="1600" dirty="0"/>
                <a:t>D</a:t>
              </a:r>
              <a:r>
                <a:rPr lang="en-GB" sz="1600" dirty="0" err="1"/>
                <a:t>eforestation</a:t>
              </a:r>
              <a:r>
                <a:rPr lang="en-GB" sz="1600" dirty="0"/>
                <a:t> and its impact</a:t>
              </a:r>
            </a:p>
            <a:p>
              <a:pPr marL="285750" indent="-285750">
                <a:buFont typeface="Arial" panose="020B0604020202020204" pitchFamily="34" charset="0"/>
                <a:buChar char="•"/>
              </a:pPr>
              <a:r>
                <a:rPr lang="en-US" sz="1600" dirty="0"/>
                <a:t>T</a:t>
              </a:r>
              <a:r>
                <a:rPr lang="en-GB" sz="1600" dirty="0"/>
                <a:t>he Amazon River</a:t>
              </a:r>
            </a:p>
          </p:txBody>
        </p:sp>
      </p:grpSp>
      <p:grpSp>
        <p:nvGrpSpPr>
          <p:cNvPr id="38" name="Group 37">
            <a:extLst>
              <a:ext uri="{FF2B5EF4-FFF2-40B4-BE49-F238E27FC236}">
                <a16:creationId xmlns:a16="http://schemas.microsoft.com/office/drawing/2014/main" id="{B8B07D88-F9CD-4B22-9148-C2DEA021F425}"/>
              </a:ext>
            </a:extLst>
          </p:cNvPr>
          <p:cNvGrpSpPr/>
          <p:nvPr/>
        </p:nvGrpSpPr>
        <p:grpSpPr>
          <a:xfrm>
            <a:off x="8161975" y="5401198"/>
            <a:ext cx="4030025" cy="982913"/>
            <a:chOff x="4608614" y="2158366"/>
            <a:chExt cx="4030025" cy="982913"/>
          </a:xfrm>
        </p:grpSpPr>
        <p:sp>
          <p:nvSpPr>
            <p:cNvPr id="39" name="Rectangle 38">
              <a:extLst>
                <a:ext uri="{FF2B5EF4-FFF2-40B4-BE49-F238E27FC236}">
                  <a16:creationId xmlns:a16="http://schemas.microsoft.com/office/drawing/2014/main" id="{30A4CC5C-7C49-4140-8441-079AFD2C1158}"/>
                </a:ext>
              </a:extLst>
            </p:cNvPr>
            <p:cNvSpPr/>
            <p:nvPr/>
          </p:nvSpPr>
          <p:spPr>
            <a:xfrm>
              <a:off x="4608614" y="2158366"/>
              <a:ext cx="2406272" cy="461665"/>
            </a:xfrm>
            <a:prstGeom prst="rect">
              <a:avLst/>
            </a:prstGeom>
            <a:noFill/>
          </p:spPr>
          <p:txBody>
            <a:bodyPr wrap="square" lIns="91440" tIns="45720" rIns="91440" bIns="45720">
              <a:spAutoFit/>
            </a:bodyPr>
            <a:lstStyle/>
            <a:p>
              <a:r>
                <a:rPr lang="en-US" sz="2400" b="1" dirty="0">
                  <a:ln w="12700">
                    <a:solidFill>
                      <a:schemeClr val="tx1"/>
                    </a:solidFill>
                    <a:prstDash val="solid"/>
                  </a:ln>
                  <a:solidFill>
                    <a:srgbClr val="FF0000"/>
                  </a:solidFill>
                  <a:effectLst>
                    <a:innerShdw blurRad="177800">
                      <a:schemeClr val="accent3">
                        <a:lumMod val="50000"/>
                      </a:schemeClr>
                    </a:innerShdw>
                  </a:effectLst>
                </a:rPr>
                <a:t>Music</a:t>
              </a:r>
              <a:r>
                <a:rPr lang="en-US" sz="2400" b="1" cap="none" spc="0" dirty="0">
                  <a:ln w="12700">
                    <a:solidFill>
                      <a:schemeClr val="tx1"/>
                    </a:solidFill>
                    <a:prstDash val="solid"/>
                  </a:ln>
                  <a:solidFill>
                    <a:srgbClr val="FF0000"/>
                  </a:solidFill>
                  <a:effectLst>
                    <a:innerShdw blurRad="177800">
                      <a:schemeClr val="accent3">
                        <a:lumMod val="50000"/>
                      </a:schemeClr>
                    </a:innerShdw>
                  </a:effectLst>
                </a:rPr>
                <a:t>:</a:t>
              </a:r>
            </a:p>
          </p:txBody>
        </p:sp>
        <p:sp>
          <p:nvSpPr>
            <p:cNvPr id="40" name="TextBox 39">
              <a:extLst>
                <a:ext uri="{FF2B5EF4-FFF2-40B4-BE49-F238E27FC236}">
                  <a16:creationId xmlns:a16="http://schemas.microsoft.com/office/drawing/2014/main" id="{03D5350A-3B0A-4DF1-A1E4-02037D9BDFFB}"/>
                </a:ext>
              </a:extLst>
            </p:cNvPr>
            <p:cNvSpPr txBox="1"/>
            <p:nvPr/>
          </p:nvSpPr>
          <p:spPr>
            <a:xfrm>
              <a:off x="4608614" y="2556504"/>
              <a:ext cx="4030025" cy="584775"/>
            </a:xfrm>
            <a:prstGeom prst="rect">
              <a:avLst/>
            </a:prstGeom>
            <a:noFill/>
          </p:spPr>
          <p:txBody>
            <a:bodyPr wrap="square" rtlCol="0">
              <a:spAutoFit/>
            </a:bodyPr>
            <a:lstStyle/>
            <a:p>
              <a:pPr marL="285750" indent="-285750">
                <a:buFont typeface="Wingdings" panose="05000000000000000000" pitchFamily="2" charset="2"/>
                <a:buChar char="§"/>
              </a:pPr>
              <a:r>
                <a:rPr lang="en-GB" sz="1600" dirty="0"/>
                <a:t>Ostinato</a:t>
              </a:r>
            </a:p>
            <a:p>
              <a:pPr marL="285750" indent="-285750">
                <a:buFont typeface="Wingdings" panose="05000000000000000000" pitchFamily="2" charset="2"/>
                <a:buChar char="§"/>
              </a:pPr>
              <a:r>
                <a:rPr lang="en-GB" sz="1600" dirty="0"/>
                <a:t>Scales, arpeggios and chords</a:t>
              </a:r>
            </a:p>
          </p:txBody>
        </p:sp>
      </p:grpSp>
      <p:grpSp>
        <p:nvGrpSpPr>
          <p:cNvPr id="44" name="Group 43">
            <a:extLst>
              <a:ext uri="{FF2B5EF4-FFF2-40B4-BE49-F238E27FC236}">
                <a16:creationId xmlns:a16="http://schemas.microsoft.com/office/drawing/2014/main" id="{2BA21D06-59D6-415E-A74D-D46397767AA3}"/>
              </a:ext>
            </a:extLst>
          </p:cNvPr>
          <p:cNvGrpSpPr/>
          <p:nvPr/>
        </p:nvGrpSpPr>
        <p:grpSpPr>
          <a:xfrm>
            <a:off x="164787" y="5600267"/>
            <a:ext cx="4030025" cy="982913"/>
            <a:chOff x="4608614" y="2158366"/>
            <a:chExt cx="4030025" cy="982913"/>
          </a:xfrm>
        </p:grpSpPr>
        <p:sp>
          <p:nvSpPr>
            <p:cNvPr id="45" name="Rectangle 44">
              <a:extLst>
                <a:ext uri="{FF2B5EF4-FFF2-40B4-BE49-F238E27FC236}">
                  <a16:creationId xmlns:a16="http://schemas.microsoft.com/office/drawing/2014/main" id="{A54938F9-D8D3-4737-B022-C2229C1DE7E7}"/>
                </a:ext>
              </a:extLst>
            </p:cNvPr>
            <p:cNvSpPr/>
            <p:nvPr/>
          </p:nvSpPr>
          <p:spPr>
            <a:xfrm>
              <a:off x="4608614" y="2158366"/>
              <a:ext cx="2406272" cy="461665"/>
            </a:xfrm>
            <a:prstGeom prst="rect">
              <a:avLst/>
            </a:prstGeom>
            <a:noFill/>
          </p:spPr>
          <p:txBody>
            <a:bodyPr wrap="square" lIns="91440" tIns="45720" rIns="91440" bIns="45720">
              <a:spAutoFit/>
            </a:bodyPr>
            <a:lstStyle/>
            <a:p>
              <a:r>
                <a:rPr lang="en-US" sz="2400" b="1" dirty="0">
                  <a:ln w="12700">
                    <a:solidFill>
                      <a:schemeClr val="tx1"/>
                    </a:solidFill>
                    <a:prstDash val="solid"/>
                  </a:ln>
                  <a:solidFill>
                    <a:srgbClr val="FF0000"/>
                  </a:solidFill>
                  <a:effectLst>
                    <a:innerShdw blurRad="177800">
                      <a:schemeClr val="accent3">
                        <a:lumMod val="50000"/>
                      </a:schemeClr>
                    </a:innerShdw>
                  </a:effectLst>
                </a:rPr>
                <a:t>French</a:t>
              </a:r>
              <a:r>
                <a:rPr lang="en-US" sz="2400" b="1" cap="none" spc="0" dirty="0">
                  <a:ln w="12700">
                    <a:solidFill>
                      <a:schemeClr val="tx1"/>
                    </a:solidFill>
                    <a:prstDash val="solid"/>
                  </a:ln>
                  <a:solidFill>
                    <a:srgbClr val="FF0000"/>
                  </a:solidFill>
                  <a:effectLst>
                    <a:innerShdw blurRad="177800">
                      <a:schemeClr val="accent3">
                        <a:lumMod val="50000"/>
                      </a:schemeClr>
                    </a:innerShdw>
                  </a:effectLst>
                </a:rPr>
                <a:t>:</a:t>
              </a:r>
            </a:p>
          </p:txBody>
        </p:sp>
        <p:sp>
          <p:nvSpPr>
            <p:cNvPr id="46" name="TextBox 45">
              <a:extLst>
                <a:ext uri="{FF2B5EF4-FFF2-40B4-BE49-F238E27FC236}">
                  <a16:creationId xmlns:a16="http://schemas.microsoft.com/office/drawing/2014/main" id="{83273EF9-A7F4-41F7-8281-985713B38B75}"/>
                </a:ext>
              </a:extLst>
            </p:cNvPr>
            <p:cNvSpPr txBox="1"/>
            <p:nvPr/>
          </p:nvSpPr>
          <p:spPr>
            <a:xfrm>
              <a:off x="4608614" y="2556504"/>
              <a:ext cx="4030025" cy="584775"/>
            </a:xfrm>
            <a:prstGeom prst="rect">
              <a:avLst/>
            </a:prstGeom>
            <a:noFill/>
          </p:spPr>
          <p:txBody>
            <a:bodyPr wrap="square" rtlCol="0">
              <a:spAutoFit/>
            </a:bodyPr>
            <a:lstStyle/>
            <a:p>
              <a:pPr marL="285750" indent="-285750">
                <a:buFont typeface="Wingdings" panose="05000000000000000000" pitchFamily="2" charset="2"/>
                <a:buChar char="ü"/>
              </a:pPr>
              <a:r>
                <a:rPr lang="en-GB" sz="1600" dirty="0"/>
                <a:t>At school</a:t>
              </a:r>
            </a:p>
            <a:p>
              <a:pPr marL="285750" indent="-285750">
                <a:buFont typeface="Wingdings" panose="05000000000000000000" pitchFamily="2" charset="2"/>
                <a:buChar char="ü"/>
              </a:pPr>
              <a:r>
                <a:rPr lang="en-GB" sz="1600" dirty="0"/>
                <a:t>Me in the world</a:t>
              </a:r>
            </a:p>
          </p:txBody>
        </p:sp>
      </p:grpSp>
      <p:pic>
        <p:nvPicPr>
          <p:cNvPr id="47" name="Picture 46">
            <a:extLst>
              <a:ext uri="{FF2B5EF4-FFF2-40B4-BE49-F238E27FC236}">
                <a16:creationId xmlns:a16="http://schemas.microsoft.com/office/drawing/2014/main" id="{493E98B6-CC6E-4376-9D93-AC3E7B813A02}"/>
              </a:ext>
            </a:extLst>
          </p:cNvPr>
          <p:cNvPicPr>
            <a:picLocks noChangeAspect="1"/>
          </p:cNvPicPr>
          <p:nvPr/>
        </p:nvPicPr>
        <p:blipFill>
          <a:blip r:embed="rId4"/>
          <a:stretch>
            <a:fillRect/>
          </a:stretch>
        </p:blipFill>
        <p:spPr>
          <a:xfrm>
            <a:off x="2177606" y="5725080"/>
            <a:ext cx="786905" cy="525652"/>
          </a:xfrm>
          <a:prstGeom prst="rect">
            <a:avLst/>
          </a:prstGeom>
        </p:spPr>
      </p:pic>
      <p:pic>
        <p:nvPicPr>
          <p:cNvPr id="50" name="Picture 8" descr="Come and See">
            <a:extLst>
              <a:ext uri="{FF2B5EF4-FFF2-40B4-BE49-F238E27FC236}">
                <a16:creationId xmlns:a16="http://schemas.microsoft.com/office/drawing/2014/main" id="{1FB5011E-8102-4CBE-AE0B-FC7D7D42F40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30786" y="3182525"/>
            <a:ext cx="969018" cy="982054"/>
          </a:xfrm>
          <a:prstGeom prst="rect">
            <a:avLst/>
          </a:prstGeom>
          <a:noFill/>
          <a:extLst>
            <a:ext uri="{909E8E84-426E-40DD-AFC4-6F175D3DCCD1}">
              <a14:hiddenFill xmlns:a14="http://schemas.microsoft.com/office/drawing/2010/main">
                <a:solidFill>
                  <a:srgbClr val="FFFFFF"/>
                </a:solidFill>
              </a14:hiddenFill>
            </a:ext>
          </a:extLst>
        </p:spPr>
      </p:pic>
      <p:pic>
        <p:nvPicPr>
          <p:cNvPr id="58" name="Picture 57">
            <a:extLst>
              <a:ext uri="{FF2B5EF4-FFF2-40B4-BE49-F238E27FC236}">
                <a16:creationId xmlns:a16="http://schemas.microsoft.com/office/drawing/2014/main" id="{1F576380-D53B-4694-B1B6-AB5F5A65CEA9}"/>
              </a:ext>
            </a:extLst>
          </p:cNvPr>
          <p:cNvPicPr>
            <a:picLocks noChangeAspect="1"/>
          </p:cNvPicPr>
          <p:nvPr/>
        </p:nvPicPr>
        <p:blipFill>
          <a:blip r:embed="rId6"/>
          <a:stretch>
            <a:fillRect/>
          </a:stretch>
        </p:blipFill>
        <p:spPr>
          <a:xfrm>
            <a:off x="9824926" y="5308066"/>
            <a:ext cx="1208859" cy="754278"/>
          </a:xfrm>
          <a:prstGeom prst="rect">
            <a:avLst/>
          </a:prstGeom>
        </p:spPr>
      </p:pic>
    </p:spTree>
    <p:extLst>
      <p:ext uri="{BB962C8B-B14F-4D97-AF65-F5344CB8AC3E}">
        <p14:creationId xmlns:p14="http://schemas.microsoft.com/office/powerpoint/2010/main" val="4903077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1017</TotalTime>
  <Words>444</Words>
  <Application>Microsoft Office PowerPoint</Application>
  <PresentationFormat>Widescreen</PresentationFormat>
  <Paragraphs>78</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Courier New</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Armstrong</dc:creator>
  <cp:lastModifiedBy>Sarah Armstrong</cp:lastModifiedBy>
  <cp:revision>37</cp:revision>
  <cp:lastPrinted>2020-09-01T14:28:45Z</cp:lastPrinted>
  <dcterms:created xsi:type="dcterms:W3CDTF">2015-08-26T07:22:30Z</dcterms:created>
  <dcterms:modified xsi:type="dcterms:W3CDTF">2023-08-30T11:42:18Z</dcterms:modified>
</cp:coreProperties>
</file>