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6C17"/>
    <a:srgbClr val="12D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5046" autoAdjust="0"/>
  </p:normalViewPr>
  <p:slideViewPr>
    <p:cSldViewPr snapToGrid="0">
      <p:cViewPr varScale="1">
        <p:scale>
          <a:sx n="78" d="100"/>
          <a:sy n="78" d="100"/>
        </p:scale>
        <p:origin x="878"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199838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80261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1184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9627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BAEC0-6EF6-4036-924D-508EF4980CEE}"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4994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4DBAEC0-6EF6-4036-924D-508EF4980CEE}"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4450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4DBAEC0-6EF6-4036-924D-508EF4980CEE}" type="datetimeFigureOut">
              <a:rPr lang="en-GB" smtClean="0"/>
              <a:t>03/01/2023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42497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DBAEC0-6EF6-4036-924D-508EF4980CEE}" type="datetimeFigureOut">
              <a:rPr lang="en-GB" smtClean="0"/>
              <a:t>03/01/2023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0494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BAEC0-6EF6-4036-924D-508EF4980CEE}" type="datetimeFigureOut">
              <a:rPr lang="en-GB" smtClean="0"/>
              <a:t>03/01/2023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202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366670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47169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BAEC0-6EF6-4036-924D-508EF4980CEE}" type="datetimeFigureOut">
              <a:rPr lang="en-GB" smtClean="0"/>
              <a:t>03/01/2023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7D092-239E-4F9F-9E40-6D0AB731E321}" type="slidenum">
              <a:rPr lang="en-GB" smtClean="0"/>
              <a:t>‹#›</a:t>
            </a:fld>
            <a:endParaRPr lang="en-GB"/>
          </a:p>
        </p:txBody>
      </p:sp>
    </p:spTree>
    <p:extLst>
      <p:ext uri="{BB962C8B-B14F-4D97-AF65-F5344CB8AC3E}">
        <p14:creationId xmlns:p14="http://schemas.microsoft.com/office/powerpoint/2010/main" val="427836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ccpl-fl.net/images/2013/books_stack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83415" y="5833169"/>
            <a:ext cx="751227" cy="81781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462363" y="558086"/>
            <a:ext cx="2875274" cy="2585323"/>
          </a:xfrm>
          <a:prstGeom prst="rect">
            <a:avLst/>
          </a:prstGeom>
          <a:noFill/>
        </p:spPr>
        <p:txBody>
          <a:bodyPr wrap="none" lIns="91440" tIns="45720" rIns="91440" bIns="45720">
            <a:prstTxWarp prst="textArchUp">
              <a:avLst/>
            </a:prstTxWarp>
            <a:spAutoFit/>
          </a:bodyPr>
          <a:lstStyle/>
          <a:p>
            <a:pPr algn="ctr"/>
            <a:endParaRPr lang="en-US" sz="5400" b="1" cap="none" spc="0" dirty="0">
              <a:ln w="12700">
                <a:solidFill>
                  <a:schemeClr val="tx1"/>
                </a:solidFill>
                <a:prstDash val="solid"/>
              </a:ln>
              <a:solidFill>
                <a:srgbClr val="00B0F0"/>
              </a:solidFill>
              <a:effectLst>
                <a:innerShdw blurRad="177800">
                  <a:schemeClr val="accent3">
                    <a:lumMod val="50000"/>
                  </a:schemeClr>
                </a:innerShdw>
              </a:effectLst>
            </a:endParaRPr>
          </a:p>
          <a:p>
            <a:pPr algn="ctr"/>
            <a:endParaRPr lang="en-US" sz="5400" b="1" dirty="0">
              <a:ln w="12700">
                <a:solidFill>
                  <a:schemeClr val="tx1"/>
                </a:solidFill>
                <a:prstDash val="solid"/>
              </a:ln>
              <a:solidFill>
                <a:srgbClr val="00B0F0"/>
              </a:solidFill>
              <a:effectLst>
                <a:innerShdw blurRad="177800">
                  <a:schemeClr val="accent3">
                    <a:lumMod val="50000"/>
                  </a:schemeClr>
                </a:innerShdw>
              </a:effectLst>
            </a:endParaRPr>
          </a:p>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Year </a:t>
            </a:r>
            <a:r>
              <a:rPr lang="en-US" sz="5400" b="1" dirty="0">
                <a:ln w="12700">
                  <a:solidFill>
                    <a:schemeClr val="tx1"/>
                  </a:solidFill>
                  <a:prstDash val="solid"/>
                </a:ln>
                <a:solidFill>
                  <a:srgbClr val="00B0F0"/>
                </a:solidFill>
                <a:effectLst>
                  <a:innerShdw blurRad="177800">
                    <a:schemeClr val="accent3">
                      <a:lumMod val="50000"/>
                    </a:schemeClr>
                  </a:innerShdw>
                </a:effectLst>
              </a:rPr>
              <a:t>4</a:t>
            </a:r>
            <a:r>
              <a:rPr lang="en-US" sz="5400" b="1" cap="none" spc="0" dirty="0">
                <a:ln w="12700">
                  <a:solidFill>
                    <a:schemeClr val="tx1"/>
                  </a:solidFill>
                  <a:prstDash val="solid"/>
                </a:ln>
                <a:solidFill>
                  <a:srgbClr val="00B0F0"/>
                </a:solidFill>
                <a:effectLst>
                  <a:innerShdw blurRad="177800">
                    <a:schemeClr val="accent3">
                      <a:lumMod val="50000"/>
                    </a:schemeClr>
                  </a:innerShdw>
                </a:effectLst>
              </a:rPr>
              <a:t>!</a:t>
            </a:r>
          </a:p>
        </p:txBody>
      </p:sp>
      <p:sp>
        <p:nvSpPr>
          <p:cNvPr id="7" name="TextBox 6"/>
          <p:cNvSpPr txBox="1"/>
          <p:nvPr/>
        </p:nvSpPr>
        <p:spPr>
          <a:xfrm>
            <a:off x="4450907" y="1345924"/>
            <a:ext cx="2875274" cy="4247317"/>
          </a:xfrm>
          <a:prstGeom prst="rect">
            <a:avLst/>
          </a:prstGeom>
          <a:noFill/>
        </p:spPr>
        <p:txBody>
          <a:bodyPr wrap="square" rtlCol="0">
            <a:spAutoFit/>
          </a:bodyPr>
          <a:lstStyle/>
          <a:p>
            <a:pPr algn="ctr"/>
            <a:r>
              <a:rPr lang="en-GB" b="1" dirty="0"/>
              <a:t>A belated Happy New Year and a huge thank you for the lovely gifts and well wishes over the Christmas period.  </a:t>
            </a:r>
          </a:p>
          <a:p>
            <a:pPr algn="ctr"/>
            <a:endParaRPr lang="en-GB" b="1" dirty="0"/>
          </a:p>
          <a:p>
            <a:pPr algn="ctr"/>
            <a:r>
              <a:rPr lang="en-GB" b="1" dirty="0"/>
              <a:t>During this Lent term, we have had a great start to our work and I am really proud of how you are working in Year 4.  We still have lots to do but also lots of fun to be had. </a:t>
            </a:r>
          </a:p>
          <a:p>
            <a:pPr algn="ctr"/>
            <a:endParaRPr lang="en-GB" b="1" dirty="0"/>
          </a:p>
          <a:p>
            <a:pPr algn="ctr"/>
            <a:r>
              <a:rPr lang="en-GB" b="1" dirty="0"/>
              <a:t>Miss Owens</a:t>
            </a:r>
          </a:p>
        </p:txBody>
      </p:sp>
      <p:sp>
        <p:nvSpPr>
          <p:cNvPr id="8" name="TextBox 7"/>
          <p:cNvSpPr txBox="1"/>
          <p:nvPr/>
        </p:nvSpPr>
        <p:spPr>
          <a:xfrm>
            <a:off x="515155" y="574813"/>
            <a:ext cx="3670301" cy="2308324"/>
          </a:xfrm>
          <a:prstGeom prst="rect">
            <a:avLst/>
          </a:prstGeom>
          <a:noFill/>
        </p:spPr>
        <p:txBody>
          <a:bodyPr wrap="square" rtlCol="0">
            <a:spAutoFit/>
          </a:bodyPr>
          <a:lstStyle/>
          <a:p>
            <a:r>
              <a:rPr lang="en-GB" sz="1600" dirty="0"/>
              <a:t>Please make sure that you have the following things with you in school each day:</a:t>
            </a:r>
          </a:p>
          <a:p>
            <a:pPr marL="285750" indent="-285750">
              <a:buFont typeface="Wingdings" panose="05000000000000000000" pitchFamily="2" charset="2"/>
              <a:buChar char="q"/>
            </a:pPr>
            <a:r>
              <a:rPr lang="en-GB" sz="1600" dirty="0"/>
              <a:t>Bottle of water</a:t>
            </a:r>
          </a:p>
          <a:p>
            <a:pPr marL="285750" indent="-285750">
              <a:buFont typeface="Wingdings" panose="05000000000000000000" pitchFamily="2" charset="2"/>
              <a:buChar char="q"/>
            </a:pPr>
            <a:r>
              <a:rPr lang="en-GB" sz="1600" dirty="0"/>
              <a:t>School reading book</a:t>
            </a:r>
          </a:p>
          <a:p>
            <a:pPr marL="285750" indent="-285750">
              <a:buFont typeface="Wingdings" panose="05000000000000000000" pitchFamily="2" charset="2"/>
              <a:buChar char="q"/>
            </a:pPr>
            <a:r>
              <a:rPr lang="en-GB" sz="1600" dirty="0"/>
              <a:t>Reading/homework diary</a:t>
            </a:r>
          </a:p>
          <a:p>
            <a:r>
              <a:rPr lang="en-GB" sz="1600" dirty="0"/>
              <a:t>Our PE days will continue to be Tuesday and Wednesday.  Please be prepared for indoor or outdoor P.E.</a:t>
            </a:r>
          </a:p>
        </p:txBody>
      </p:sp>
      <p:sp>
        <p:nvSpPr>
          <p:cNvPr id="9" name="Rectangle 8"/>
          <p:cNvSpPr/>
          <p:nvPr/>
        </p:nvSpPr>
        <p:spPr>
          <a:xfrm>
            <a:off x="803034" y="239076"/>
            <a:ext cx="3267946"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What to bring to school:</a:t>
            </a:r>
          </a:p>
        </p:txBody>
      </p:sp>
      <p:sp>
        <p:nvSpPr>
          <p:cNvPr id="10" name="Rectangle 9"/>
          <p:cNvSpPr/>
          <p:nvPr/>
        </p:nvSpPr>
        <p:spPr>
          <a:xfrm>
            <a:off x="7756931" y="140452"/>
            <a:ext cx="1681038"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C000"/>
                </a:solidFill>
                <a:effectLst>
                  <a:innerShdw blurRad="177800">
                    <a:schemeClr val="accent3">
                      <a:lumMod val="50000"/>
                    </a:schemeClr>
                  </a:innerShdw>
                </a:effectLst>
              </a:rPr>
              <a:t>Homework:</a:t>
            </a:r>
          </a:p>
        </p:txBody>
      </p:sp>
      <p:sp>
        <p:nvSpPr>
          <p:cNvPr id="11" name="TextBox 10"/>
          <p:cNvSpPr txBox="1"/>
          <p:nvPr/>
        </p:nvSpPr>
        <p:spPr>
          <a:xfrm>
            <a:off x="7591632" y="563368"/>
            <a:ext cx="3716019" cy="1754326"/>
          </a:xfrm>
          <a:prstGeom prst="rect">
            <a:avLst/>
          </a:prstGeom>
          <a:noFill/>
        </p:spPr>
        <p:txBody>
          <a:bodyPr wrap="square" rtlCol="0">
            <a:spAutoFit/>
          </a:bodyPr>
          <a:lstStyle/>
          <a:p>
            <a:r>
              <a:rPr lang="en-GB" dirty="0"/>
              <a:t>This term, I am changing the homework a little bit to enhance our topics and allow the children to be creative.  There will also be the Explore homework for R.E at the start of each new topic.</a:t>
            </a:r>
          </a:p>
        </p:txBody>
      </p:sp>
      <p:sp>
        <p:nvSpPr>
          <p:cNvPr id="12" name="Rectangle 11"/>
          <p:cNvSpPr/>
          <p:nvPr/>
        </p:nvSpPr>
        <p:spPr>
          <a:xfrm>
            <a:off x="1313571" y="3267844"/>
            <a:ext cx="1396537"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Spellings:</a:t>
            </a:r>
          </a:p>
        </p:txBody>
      </p:sp>
      <p:sp>
        <p:nvSpPr>
          <p:cNvPr id="13" name="TextBox 12"/>
          <p:cNvSpPr txBox="1"/>
          <p:nvPr/>
        </p:nvSpPr>
        <p:spPr>
          <a:xfrm>
            <a:off x="248630" y="3892888"/>
            <a:ext cx="4163171" cy="2585323"/>
          </a:xfrm>
          <a:prstGeom prst="rect">
            <a:avLst/>
          </a:prstGeom>
          <a:noFill/>
        </p:spPr>
        <p:txBody>
          <a:bodyPr wrap="square" rtlCol="0">
            <a:spAutoFit/>
          </a:bodyPr>
          <a:lstStyle/>
          <a:p>
            <a:r>
              <a:rPr lang="en-GB" dirty="0"/>
              <a:t>Spelling lists will be handed out every Monday and you will be tested on the Friday of the same week. Thank you for all the hard work that has been put in at home to learn the spellings.  You </a:t>
            </a:r>
            <a:r>
              <a:rPr lang="en-GB" b="1" dirty="0"/>
              <a:t>must</a:t>
            </a:r>
            <a:r>
              <a:rPr lang="en-GB" dirty="0"/>
              <a:t> learn your spellings, so make sure that you have plenty of  time set aside to practise them. Please take them home so that adults at home can help you too.</a:t>
            </a:r>
          </a:p>
        </p:txBody>
      </p:sp>
      <p:sp>
        <p:nvSpPr>
          <p:cNvPr id="14" name="Rectangle 13"/>
          <p:cNvSpPr/>
          <p:nvPr/>
        </p:nvSpPr>
        <p:spPr>
          <a:xfrm>
            <a:off x="7556359" y="3662056"/>
            <a:ext cx="129747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0000"/>
                </a:solidFill>
                <a:effectLst>
                  <a:innerShdw blurRad="177800">
                    <a:schemeClr val="accent3">
                      <a:lumMod val="50000"/>
                    </a:schemeClr>
                  </a:innerShdw>
                </a:effectLst>
              </a:rPr>
              <a:t>Reading:</a:t>
            </a:r>
          </a:p>
        </p:txBody>
      </p:sp>
      <p:sp>
        <p:nvSpPr>
          <p:cNvPr id="15" name="TextBox 14"/>
          <p:cNvSpPr txBox="1"/>
          <p:nvPr/>
        </p:nvSpPr>
        <p:spPr>
          <a:xfrm>
            <a:off x="7478148" y="4001429"/>
            <a:ext cx="3705267" cy="2585323"/>
          </a:xfrm>
          <a:prstGeom prst="rect">
            <a:avLst/>
          </a:prstGeom>
          <a:noFill/>
        </p:spPr>
        <p:txBody>
          <a:bodyPr wrap="square" rtlCol="0">
            <a:spAutoFit/>
          </a:bodyPr>
          <a:lstStyle/>
          <a:p>
            <a:r>
              <a:rPr lang="en-GB" dirty="0"/>
              <a:t>This term, it is very important that you continue to read as much as possible, both at school and at home. Don’t forget to record your reading in your reading diary.  I know lots of you have been enjoying the class novel at the end of the day.  Continue to enjoy reading and why not explore a new genre of book!</a:t>
            </a:r>
          </a:p>
        </p:txBody>
      </p:sp>
      <p:sp>
        <p:nvSpPr>
          <p:cNvPr id="16" name="5-Point Star 15"/>
          <p:cNvSpPr/>
          <p:nvPr/>
        </p:nvSpPr>
        <p:spPr>
          <a:xfrm>
            <a:off x="4427009"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712024"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tatic9.depositphotos.com/1007989/1156/i/950/depositphotos_11569918-Bottled-Water-Masco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9138" y="1150246"/>
            <a:ext cx="778577" cy="96523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shiningfirstgraders.files.wordpress.com/2015/03/writing-clip-art-biypjdeil.png?w=300&amp;h=28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44733" y="5752986"/>
            <a:ext cx="871533" cy="83376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panda.com/homework-clip-art-BoyHomewor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062952" y="140452"/>
            <a:ext cx="892895" cy="972174"/>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A4259769-FECF-4F00-8ED0-1A569BEACD8A}"/>
              </a:ext>
            </a:extLst>
          </p:cNvPr>
          <p:cNvSpPr/>
          <p:nvPr/>
        </p:nvSpPr>
        <p:spPr>
          <a:xfrm>
            <a:off x="7556359" y="2373709"/>
            <a:ext cx="2445862"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Easter Production</a:t>
            </a:r>
          </a:p>
        </p:txBody>
      </p:sp>
      <p:sp>
        <p:nvSpPr>
          <p:cNvPr id="20" name="TextBox 19">
            <a:extLst>
              <a:ext uri="{FF2B5EF4-FFF2-40B4-BE49-F238E27FC236}">
                <a16:creationId xmlns:a16="http://schemas.microsoft.com/office/drawing/2014/main" id="{3E15FE11-1CA8-4810-B80B-2F049D934166}"/>
              </a:ext>
            </a:extLst>
          </p:cNvPr>
          <p:cNvSpPr txBox="1"/>
          <p:nvPr/>
        </p:nvSpPr>
        <p:spPr>
          <a:xfrm>
            <a:off x="7576877" y="2762394"/>
            <a:ext cx="3716019" cy="923330"/>
          </a:xfrm>
          <a:prstGeom prst="rect">
            <a:avLst/>
          </a:prstGeom>
          <a:noFill/>
        </p:spPr>
        <p:txBody>
          <a:bodyPr wrap="square" rtlCol="0">
            <a:spAutoFit/>
          </a:bodyPr>
          <a:lstStyle/>
          <a:p>
            <a:r>
              <a:rPr lang="en-GB" dirty="0"/>
              <a:t>Later on in the term, Year 3 and Year 4 will be rehearsing hard for their Easter production.</a:t>
            </a:r>
          </a:p>
        </p:txBody>
      </p:sp>
    </p:spTree>
    <p:extLst>
      <p:ext uri="{BB962C8B-B14F-4D97-AF65-F5344CB8AC3E}">
        <p14:creationId xmlns:p14="http://schemas.microsoft.com/office/powerpoint/2010/main" val="250216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36171" y="498208"/>
            <a:ext cx="4206278" cy="1323439"/>
          </a:xfrm>
          <a:prstGeom prst="rect">
            <a:avLst/>
          </a:prstGeom>
          <a:noFill/>
        </p:spPr>
        <p:txBody>
          <a:bodyPr wrap="square" rtlCol="0">
            <a:spAutoFit/>
          </a:bodyPr>
          <a:lstStyle/>
          <a:p>
            <a:r>
              <a:rPr lang="en-GB" sz="1600" dirty="0"/>
              <a:t>Our topic this term is ‘The Romans </a:t>
            </a:r>
            <a:r>
              <a:rPr lang="en-GB" sz="1600"/>
              <a:t>in Britain’. </a:t>
            </a:r>
            <a:r>
              <a:rPr lang="en-GB" sz="1600" dirty="0"/>
              <a:t>We will be exploring the expansion, power and organisation of the Roman Empire, reasons why the Romans came to Britain (and why they left) and how they have influenced our society today.  </a:t>
            </a:r>
          </a:p>
        </p:txBody>
      </p:sp>
      <p:sp>
        <p:nvSpPr>
          <p:cNvPr id="9" name="Rectangle 8"/>
          <p:cNvSpPr/>
          <p:nvPr/>
        </p:nvSpPr>
        <p:spPr>
          <a:xfrm>
            <a:off x="336170" y="168841"/>
            <a:ext cx="1286153" cy="461665"/>
          </a:xfrm>
          <a:prstGeom prst="rect">
            <a:avLst/>
          </a:prstGeom>
          <a:noFill/>
        </p:spPr>
        <p:txBody>
          <a:bodyPr wrap="square" lIns="91440" tIns="45720" rIns="91440" bIns="45720">
            <a:spAutoFit/>
          </a:bodyPr>
          <a:lstStyle/>
          <a:p>
            <a:pPr algn="ctr"/>
            <a:r>
              <a:rPr lang="en-US" sz="2400" b="1" dirty="0">
                <a:ln w="12700">
                  <a:solidFill>
                    <a:schemeClr val="tx1"/>
                  </a:solidFill>
                  <a:prstDash val="solid"/>
                </a:ln>
                <a:solidFill>
                  <a:srgbClr val="7030A0"/>
                </a:solidFill>
                <a:effectLst>
                  <a:innerShdw blurRad="177800">
                    <a:schemeClr val="accent3">
                      <a:lumMod val="50000"/>
                    </a:schemeClr>
                  </a:innerShdw>
                </a:effectLst>
              </a:rPr>
              <a:t>History</a:t>
            </a:r>
            <a:r>
              <a:rPr lang="en-US" sz="2400" b="1" cap="none" spc="0" dirty="0">
                <a:ln w="12700">
                  <a:solidFill>
                    <a:schemeClr val="tx1"/>
                  </a:solidFill>
                  <a:prstDash val="solid"/>
                </a:ln>
                <a:solidFill>
                  <a:srgbClr val="7030A0"/>
                </a:solidFill>
                <a:effectLst>
                  <a:innerShdw blurRad="177800">
                    <a:schemeClr val="accent3">
                      <a:lumMod val="50000"/>
                    </a:schemeClr>
                  </a:innerShdw>
                </a:effectLst>
              </a:rPr>
              <a:t>:</a:t>
            </a:r>
          </a:p>
        </p:txBody>
      </p:sp>
      <p:sp>
        <p:nvSpPr>
          <p:cNvPr id="10" name="Rectangle 9"/>
          <p:cNvSpPr/>
          <p:nvPr/>
        </p:nvSpPr>
        <p:spPr>
          <a:xfrm>
            <a:off x="8019243" y="256498"/>
            <a:ext cx="1084271" cy="461665"/>
          </a:xfrm>
          <a:prstGeom prst="rect">
            <a:avLst/>
          </a:prstGeom>
          <a:noFill/>
        </p:spPr>
        <p:txBody>
          <a:bodyPr wrap="none" lIns="91440" tIns="45720" rIns="91440" bIns="45720">
            <a:spAutoFit/>
          </a:bodyPr>
          <a:lstStyle/>
          <a:p>
            <a:pPr algn="ctr"/>
            <a:r>
              <a:rPr lang="en-US" sz="2400" b="1" dirty="0" err="1">
                <a:ln w="12700">
                  <a:solidFill>
                    <a:schemeClr val="tx1"/>
                  </a:solidFill>
                  <a:prstDash val="solid"/>
                </a:ln>
                <a:solidFill>
                  <a:srgbClr val="FFC000"/>
                </a:solidFill>
                <a:effectLst>
                  <a:innerShdw blurRad="177800">
                    <a:schemeClr val="accent3">
                      <a:lumMod val="50000"/>
                    </a:schemeClr>
                  </a:innerShdw>
                </a:effectLst>
              </a:rPr>
              <a:t>Maths</a:t>
            </a:r>
            <a:r>
              <a:rPr lang="en-US" sz="2400" b="1" cap="none" spc="0" dirty="0">
                <a:ln w="12700">
                  <a:solidFill>
                    <a:schemeClr val="tx1"/>
                  </a:solidFill>
                  <a:prstDash val="solid"/>
                </a:ln>
                <a:solidFill>
                  <a:srgbClr val="FFC000"/>
                </a:solidFill>
                <a:effectLst>
                  <a:innerShdw blurRad="177800">
                    <a:schemeClr val="accent3">
                      <a:lumMod val="50000"/>
                    </a:schemeClr>
                  </a:innerShdw>
                </a:effectLst>
              </a:rPr>
              <a:t>:</a:t>
            </a:r>
          </a:p>
        </p:txBody>
      </p:sp>
      <p:sp>
        <p:nvSpPr>
          <p:cNvPr id="11" name="TextBox 10"/>
          <p:cNvSpPr txBox="1"/>
          <p:nvPr/>
        </p:nvSpPr>
        <p:spPr>
          <a:xfrm>
            <a:off x="7966622" y="651096"/>
            <a:ext cx="3348507" cy="3354765"/>
          </a:xfrm>
          <a:prstGeom prst="rect">
            <a:avLst/>
          </a:prstGeom>
          <a:noFill/>
        </p:spPr>
        <p:txBody>
          <a:bodyPr wrap="square" rtlCol="0">
            <a:spAutoFit/>
          </a:bodyPr>
          <a:lstStyle/>
          <a:p>
            <a:r>
              <a:rPr lang="en-GB" sz="1400" dirty="0"/>
              <a:t>This term, we will be covering the following topics in maths:</a:t>
            </a:r>
          </a:p>
          <a:p>
            <a:pPr marL="285750" indent="-285750">
              <a:buFont typeface="Wingdings" panose="05000000000000000000" pitchFamily="2" charset="2"/>
              <a:buChar char="ü"/>
            </a:pPr>
            <a:r>
              <a:rPr lang="en-GB" sz="1400" dirty="0"/>
              <a:t>Multiplication and division</a:t>
            </a:r>
          </a:p>
          <a:p>
            <a:pPr marL="285750" indent="-285750">
              <a:buFont typeface="Wingdings" panose="05000000000000000000" pitchFamily="2" charset="2"/>
              <a:buChar char="ü"/>
            </a:pPr>
            <a:r>
              <a:rPr lang="en-GB" sz="1400" dirty="0"/>
              <a:t>Decimals and Fractions</a:t>
            </a:r>
          </a:p>
          <a:p>
            <a:pPr marL="285750" indent="-285750">
              <a:buFont typeface="Wingdings" panose="05000000000000000000" pitchFamily="2" charset="2"/>
              <a:buChar char="ü"/>
            </a:pPr>
            <a:r>
              <a:rPr lang="en-GB" sz="1400" dirty="0"/>
              <a:t>Length and Perimeter</a:t>
            </a:r>
          </a:p>
          <a:p>
            <a:r>
              <a:rPr lang="en-GB" sz="1400" dirty="0"/>
              <a:t>We will also have time each week to practice mental maths, multiplication tables and general arithmetic skills</a:t>
            </a:r>
            <a:r>
              <a:rPr lang="en-GB" sz="1600" dirty="0"/>
              <a:t>.  </a:t>
            </a:r>
          </a:p>
          <a:p>
            <a:r>
              <a:rPr lang="en-GB" sz="1400" dirty="0"/>
              <a:t>Another focus will be on vocabulary to enable children to develop their reasoning skills.  Please practise your multiplication tables knowledge ready for the Multiplication Tables Check at the end of Year 4.  Remember, practise little and often!</a:t>
            </a:r>
          </a:p>
        </p:txBody>
      </p:sp>
      <p:sp>
        <p:nvSpPr>
          <p:cNvPr id="12" name="Rectangle 11"/>
          <p:cNvSpPr/>
          <p:nvPr/>
        </p:nvSpPr>
        <p:spPr>
          <a:xfrm>
            <a:off x="294142" y="3205759"/>
            <a:ext cx="1170513"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00B050"/>
                </a:solidFill>
                <a:effectLst>
                  <a:innerShdw blurRad="177800">
                    <a:schemeClr val="accent3">
                      <a:lumMod val="50000"/>
                    </a:schemeClr>
                  </a:innerShdw>
                </a:effectLst>
              </a:rPr>
              <a:t>English</a:t>
            </a:r>
            <a:r>
              <a:rPr lang="en-US" sz="2400" b="1" cap="none" spc="0" dirty="0">
                <a:ln w="12700">
                  <a:solidFill>
                    <a:schemeClr val="tx1"/>
                  </a:solidFill>
                  <a:prstDash val="solid"/>
                </a:ln>
                <a:solidFill>
                  <a:srgbClr val="00B050"/>
                </a:solidFill>
                <a:effectLst>
                  <a:innerShdw blurRad="177800">
                    <a:schemeClr val="accent3">
                      <a:lumMod val="50000"/>
                    </a:schemeClr>
                  </a:innerShdw>
                </a:effectLst>
              </a:rPr>
              <a:t>:</a:t>
            </a:r>
          </a:p>
        </p:txBody>
      </p:sp>
      <p:sp>
        <p:nvSpPr>
          <p:cNvPr id="13" name="TextBox 12"/>
          <p:cNvSpPr txBox="1"/>
          <p:nvPr/>
        </p:nvSpPr>
        <p:spPr>
          <a:xfrm>
            <a:off x="218534" y="3595519"/>
            <a:ext cx="4331806" cy="1815882"/>
          </a:xfrm>
          <a:prstGeom prst="rect">
            <a:avLst/>
          </a:prstGeom>
          <a:noFill/>
        </p:spPr>
        <p:txBody>
          <a:bodyPr wrap="square" rtlCol="0">
            <a:spAutoFit/>
          </a:bodyPr>
          <a:lstStyle/>
          <a:p>
            <a:r>
              <a:rPr lang="en-GB" sz="1600" dirty="0"/>
              <a:t>Our main English lessons  will be based around the text ‘Julius Caesar’ by Andrew Matthews and ‘Coming to England’ by </a:t>
            </a:r>
            <a:r>
              <a:rPr lang="en-GB" sz="1600" dirty="0" err="1"/>
              <a:t>Floella</a:t>
            </a:r>
            <a:r>
              <a:rPr lang="en-GB" sz="1600" dirty="0"/>
              <a:t> Benjamin. We will explore various genres of writing including narrative, diary writing and information texts and choosing our vocabulary very carefully to really hook the reader in. </a:t>
            </a:r>
          </a:p>
        </p:txBody>
      </p:sp>
      <p:sp>
        <p:nvSpPr>
          <p:cNvPr id="14" name="Rectangle 13"/>
          <p:cNvSpPr/>
          <p:nvPr/>
        </p:nvSpPr>
        <p:spPr>
          <a:xfrm>
            <a:off x="5402364" y="2123066"/>
            <a:ext cx="2406272" cy="461665"/>
          </a:xfrm>
          <a:prstGeom prst="rect">
            <a:avLst/>
          </a:prstGeom>
          <a:noFill/>
        </p:spPr>
        <p:txBody>
          <a:bodyPr wrap="square" lIns="91440" tIns="45720" rIns="91440" bIns="45720">
            <a:spAutoFit/>
          </a:bodyPr>
          <a:lstStyle/>
          <a:p>
            <a:r>
              <a:rPr lang="en-US" sz="2400" b="1" cap="none" spc="0" dirty="0">
                <a:ln w="12700">
                  <a:solidFill>
                    <a:schemeClr val="tx1"/>
                  </a:solidFill>
                  <a:prstDash val="solid"/>
                </a:ln>
                <a:solidFill>
                  <a:srgbClr val="FF0000"/>
                </a:solidFill>
                <a:effectLst>
                  <a:innerShdw blurRad="177800">
                    <a:schemeClr val="accent3">
                      <a:lumMod val="50000"/>
                    </a:schemeClr>
                  </a:innerShdw>
                </a:effectLst>
              </a:rPr>
              <a:t>Science:</a:t>
            </a:r>
          </a:p>
        </p:txBody>
      </p:sp>
      <p:grpSp>
        <p:nvGrpSpPr>
          <p:cNvPr id="2" name="Group 1"/>
          <p:cNvGrpSpPr/>
          <p:nvPr/>
        </p:nvGrpSpPr>
        <p:grpSpPr>
          <a:xfrm>
            <a:off x="4542449" y="113386"/>
            <a:ext cx="2875276" cy="2123658"/>
            <a:chOff x="4542451" y="589904"/>
            <a:chExt cx="2875276" cy="2123658"/>
          </a:xfrm>
        </p:grpSpPr>
        <p:sp>
          <p:nvSpPr>
            <p:cNvPr id="5" name="Rectangle 4"/>
            <p:cNvSpPr/>
            <p:nvPr/>
          </p:nvSpPr>
          <p:spPr>
            <a:xfrm>
              <a:off x="4639852" y="589904"/>
              <a:ext cx="2680477" cy="2123658"/>
            </a:xfrm>
            <a:prstGeom prst="rect">
              <a:avLst/>
            </a:prstGeom>
            <a:noFill/>
          </p:spPr>
          <p:txBody>
            <a:bodyPr wrap="none" lIns="91440" tIns="45720" rIns="91440" bIns="45720">
              <a:spAutoFit/>
            </a:bodyPr>
            <a:lstStyle/>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  What we </a:t>
              </a:r>
            </a:p>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will</a:t>
              </a:r>
              <a:r>
                <a:rPr lang="en-US" sz="4400" b="1" dirty="0">
                  <a:ln w="12700">
                    <a:solidFill>
                      <a:schemeClr val="tx1"/>
                    </a:solidFill>
                    <a:prstDash val="solid"/>
                  </a:ln>
                  <a:solidFill>
                    <a:srgbClr val="00B0F0"/>
                  </a:solidFill>
                  <a:effectLst>
                    <a:innerShdw blurRad="177800">
                      <a:schemeClr val="accent3">
                        <a:lumMod val="50000"/>
                      </a:schemeClr>
                    </a:innerShdw>
                  </a:effectLst>
                </a:rPr>
                <a:t> be</a:t>
              </a:r>
            </a:p>
            <a:p>
              <a:pPr algn="ctr"/>
              <a:r>
                <a:rPr lang="en-US" sz="4400" b="1" dirty="0">
                  <a:ln w="12700">
                    <a:solidFill>
                      <a:schemeClr val="tx1"/>
                    </a:solidFill>
                    <a:prstDash val="solid"/>
                  </a:ln>
                  <a:solidFill>
                    <a:srgbClr val="00B0F0"/>
                  </a:solidFill>
                  <a:effectLst>
                    <a:innerShdw blurRad="177800">
                      <a:schemeClr val="accent3">
                        <a:lumMod val="50000"/>
                      </a:schemeClr>
                    </a:innerShdw>
                  </a:effectLst>
                </a:rPr>
                <a:t>learning:</a:t>
              </a:r>
            </a:p>
          </p:txBody>
        </p:sp>
        <p:sp>
          <p:nvSpPr>
            <p:cNvPr id="16" name="5-Point Star 15"/>
            <p:cNvSpPr/>
            <p:nvPr/>
          </p:nvSpPr>
          <p:spPr>
            <a:xfrm>
              <a:off x="4542451" y="1341652"/>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821509" y="1341651"/>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TextBox 18"/>
          <p:cNvSpPr txBox="1"/>
          <p:nvPr/>
        </p:nvSpPr>
        <p:spPr>
          <a:xfrm>
            <a:off x="4691237" y="2584731"/>
            <a:ext cx="3103801" cy="2062103"/>
          </a:xfrm>
          <a:prstGeom prst="rect">
            <a:avLst/>
          </a:prstGeom>
          <a:noFill/>
        </p:spPr>
        <p:txBody>
          <a:bodyPr wrap="square" rtlCol="0">
            <a:spAutoFit/>
          </a:bodyPr>
          <a:lstStyle/>
          <a:p>
            <a:r>
              <a:rPr lang="en-GB" sz="1600" dirty="0"/>
              <a:t>Our Science topics this term will be Sound, where we will explore how sounds are made, how they travel and how they can be changed. Our second topic, Electricity will look at the different components of a circuit and their job within a circuit.</a:t>
            </a:r>
          </a:p>
        </p:txBody>
      </p:sp>
      <p:pic>
        <p:nvPicPr>
          <p:cNvPr id="1028" name="Picture 4" descr="http://www.mmiweb.org.uk/hull/site/subjects/maths_logo.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76239" y="1648386"/>
            <a:ext cx="1051772" cy="787814"/>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7790302" y="4529051"/>
            <a:ext cx="3499628" cy="1569660"/>
          </a:xfrm>
          <a:prstGeom prst="rect">
            <a:avLst/>
          </a:prstGeom>
          <a:noFill/>
        </p:spPr>
        <p:txBody>
          <a:bodyPr wrap="square" rtlCol="0">
            <a:spAutoFit/>
          </a:bodyPr>
          <a:lstStyle/>
          <a:p>
            <a:r>
              <a:rPr lang="en-GB" sz="1600" dirty="0"/>
              <a:t>We will be looking at photo editing and the skills involved in this.  In our second topic, we will be using programming to create repeating patterns. An extremely important part of our computing curriculum will be e-safety.</a:t>
            </a:r>
          </a:p>
        </p:txBody>
      </p:sp>
      <p:sp>
        <p:nvSpPr>
          <p:cNvPr id="21" name="Rectangle 20"/>
          <p:cNvSpPr/>
          <p:nvPr/>
        </p:nvSpPr>
        <p:spPr>
          <a:xfrm>
            <a:off x="7905555" y="4107599"/>
            <a:ext cx="1672254"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56C17"/>
                </a:solidFill>
                <a:effectLst>
                  <a:innerShdw blurRad="177800">
                    <a:schemeClr val="accent3">
                      <a:lumMod val="50000"/>
                    </a:schemeClr>
                  </a:innerShdw>
                </a:effectLst>
              </a:rPr>
              <a:t>Computing:</a:t>
            </a:r>
          </a:p>
        </p:txBody>
      </p:sp>
      <p:pic>
        <p:nvPicPr>
          <p:cNvPr id="1032" name="Picture 8" descr="http://images.clipartpanda.com/gadget-clipart-5dfb3c01a8f31c4f050ba6d7e5769ab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49250" y="5489042"/>
            <a:ext cx="1081359" cy="1081359"/>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7963550" y="6098711"/>
            <a:ext cx="2741905" cy="523220"/>
          </a:xfrm>
          <a:prstGeom prst="rect">
            <a:avLst/>
          </a:prstGeom>
          <a:noFill/>
        </p:spPr>
        <p:txBody>
          <a:bodyPr wrap="none" lIns="91440" tIns="45720" rIns="91440" bIns="45720">
            <a:spAutoFit/>
          </a:bodyPr>
          <a:lstStyle/>
          <a:p>
            <a:pPr algn="ctr"/>
            <a:r>
              <a:rPr lang="en-US" sz="2800" b="1" dirty="0">
                <a:ln w="12700">
                  <a:solidFill>
                    <a:sysClr val="windowText" lastClr="000000"/>
                  </a:solidFill>
                  <a:prstDash val="solid"/>
                </a:ln>
                <a:effectLst>
                  <a:innerShdw blurRad="177800">
                    <a:schemeClr val="accent3">
                      <a:lumMod val="50000"/>
                    </a:schemeClr>
                  </a:innerShdw>
                </a:effectLst>
              </a:rPr>
              <a:t>Spring</a:t>
            </a:r>
            <a:r>
              <a:rPr lang="en-US" sz="2800" b="1" cap="none" spc="0" dirty="0">
                <a:ln w="12700">
                  <a:solidFill>
                    <a:sysClr val="windowText" lastClr="000000"/>
                  </a:solidFill>
                  <a:prstDash val="solid"/>
                </a:ln>
                <a:effectLst>
                  <a:innerShdw blurRad="177800">
                    <a:schemeClr val="accent3">
                      <a:lumMod val="50000"/>
                    </a:schemeClr>
                  </a:innerShdw>
                </a:effectLst>
              </a:rPr>
              <a:t> term 2023</a:t>
            </a:r>
          </a:p>
        </p:txBody>
      </p:sp>
      <p:sp>
        <p:nvSpPr>
          <p:cNvPr id="3" name="Rectangle 2"/>
          <p:cNvSpPr/>
          <p:nvPr/>
        </p:nvSpPr>
        <p:spPr>
          <a:xfrm>
            <a:off x="3242770" y="5083048"/>
            <a:ext cx="676659" cy="461665"/>
          </a:xfrm>
          <a:prstGeom prst="rect">
            <a:avLst/>
          </a:prstGeom>
        </p:spPr>
        <p:txBody>
          <a:bodyPr wrap="none">
            <a:spAutoFit/>
          </a:bodyPr>
          <a:lstStyle/>
          <a:p>
            <a:pPr lvl="0" algn="ctr"/>
            <a:r>
              <a:rPr lang="en-US" sz="2400" b="1" dirty="0">
                <a:ln w="12700">
                  <a:solidFill>
                    <a:prstClr val="black"/>
                  </a:solidFill>
                  <a:prstDash val="solid"/>
                </a:ln>
                <a:solidFill>
                  <a:schemeClr val="accent5">
                    <a:lumMod val="40000"/>
                    <a:lumOff val="60000"/>
                  </a:schemeClr>
                </a:solidFill>
                <a:effectLst>
                  <a:innerShdw blurRad="177800">
                    <a:srgbClr val="A5A5A5">
                      <a:lumMod val="50000"/>
                    </a:srgbClr>
                  </a:innerShdw>
                </a:effectLst>
              </a:rPr>
              <a:t>R.E:</a:t>
            </a:r>
          </a:p>
        </p:txBody>
      </p:sp>
      <p:sp>
        <p:nvSpPr>
          <p:cNvPr id="4" name="Rectangle 3"/>
          <p:cNvSpPr/>
          <p:nvPr/>
        </p:nvSpPr>
        <p:spPr>
          <a:xfrm>
            <a:off x="336170" y="5407993"/>
            <a:ext cx="3899691" cy="1323439"/>
          </a:xfrm>
          <a:prstGeom prst="rect">
            <a:avLst/>
          </a:prstGeom>
        </p:spPr>
        <p:txBody>
          <a:bodyPr wrap="square">
            <a:spAutoFit/>
          </a:bodyPr>
          <a:lstStyle/>
          <a:p>
            <a:pPr lvl="0"/>
            <a:r>
              <a:rPr lang="en-GB" sz="1600" dirty="0">
                <a:solidFill>
                  <a:prstClr val="black"/>
                </a:solidFill>
              </a:rPr>
              <a:t>Our R.E topics this term will be: Community, Giving and Receiving and Self-Discipline.  We will explore a range of scripture, making wider links between these and a range of sources.</a:t>
            </a:r>
          </a:p>
        </p:txBody>
      </p:sp>
      <p:sp>
        <p:nvSpPr>
          <p:cNvPr id="24" name="Rectangle 23">
            <a:extLst>
              <a:ext uri="{FF2B5EF4-FFF2-40B4-BE49-F238E27FC236}">
                <a16:creationId xmlns:a16="http://schemas.microsoft.com/office/drawing/2014/main" id="{EFE33D8B-A529-480B-8515-2E2188C3320F}"/>
              </a:ext>
            </a:extLst>
          </p:cNvPr>
          <p:cNvSpPr/>
          <p:nvPr/>
        </p:nvSpPr>
        <p:spPr>
          <a:xfrm>
            <a:off x="5055329" y="4788816"/>
            <a:ext cx="1130182"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chemeClr val="accent1">
                    <a:lumMod val="75000"/>
                  </a:schemeClr>
                </a:solidFill>
                <a:effectLst>
                  <a:innerShdw blurRad="177800">
                    <a:schemeClr val="accent3">
                      <a:lumMod val="50000"/>
                    </a:schemeClr>
                  </a:innerShdw>
                </a:effectLst>
              </a:rPr>
              <a:t>French:</a:t>
            </a:r>
          </a:p>
        </p:txBody>
      </p:sp>
      <p:sp>
        <p:nvSpPr>
          <p:cNvPr id="25" name="Rectangle 24">
            <a:extLst>
              <a:ext uri="{FF2B5EF4-FFF2-40B4-BE49-F238E27FC236}">
                <a16:creationId xmlns:a16="http://schemas.microsoft.com/office/drawing/2014/main" id="{B74EAF08-59B2-48D4-BCA5-33037B498761}"/>
              </a:ext>
            </a:extLst>
          </p:cNvPr>
          <p:cNvSpPr/>
          <p:nvPr/>
        </p:nvSpPr>
        <p:spPr>
          <a:xfrm>
            <a:off x="4279656" y="5184421"/>
            <a:ext cx="3281350" cy="1569660"/>
          </a:xfrm>
          <a:prstGeom prst="rect">
            <a:avLst/>
          </a:prstGeom>
        </p:spPr>
        <p:txBody>
          <a:bodyPr wrap="square">
            <a:spAutoFit/>
          </a:bodyPr>
          <a:lstStyle/>
          <a:p>
            <a:pPr lvl="0"/>
            <a:r>
              <a:rPr lang="en-GB" sz="1600" dirty="0">
                <a:solidFill>
                  <a:prstClr val="black"/>
                </a:solidFill>
              </a:rPr>
              <a:t>Our French topics this terms will be Les Romains and La </a:t>
            </a:r>
            <a:r>
              <a:rPr lang="en-GB" sz="1600" dirty="0" err="1">
                <a:solidFill>
                  <a:prstClr val="black"/>
                </a:solidFill>
              </a:rPr>
              <a:t>Famille</a:t>
            </a:r>
            <a:r>
              <a:rPr lang="en-GB" sz="1600" dirty="0">
                <a:solidFill>
                  <a:prstClr val="black"/>
                </a:solidFill>
              </a:rPr>
              <a:t>.  We will continue to consolidate vocabulary already learnt and develop our skills of speaking, listening reading and writing in French.</a:t>
            </a:r>
          </a:p>
        </p:txBody>
      </p:sp>
      <p:sp>
        <p:nvSpPr>
          <p:cNvPr id="26" name="Rectangle 25">
            <a:extLst>
              <a:ext uri="{FF2B5EF4-FFF2-40B4-BE49-F238E27FC236}">
                <a16:creationId xmlns:a16="http://schemas.microsoft.com/office/drawing/2014/main" id="{B5D08210-28E9-44B2-83C7-2E55BB415103}"/>
              </a:ext>
            </a:extLst>
          </p:cNvPr>
          <p:cNvSpPr/>
          <p:nvPr/>
        </p:nvSpPr>
        <p:spPr>
          <a:xfrm>
            <a:off x="218534" y="1800489"/>
            <a:ext cx="1759975" cy="461665"/>
          </a:xfrm>
          <a:prstGeom prst="rect">
            <a:avLst/>
          </a:prstGeom>
          <a:noFill/>
        </p:spPr>
        <p:txBody>
          <a:bodyPr wrap="square" lIns="91440" tIns="45720" rIns="91440" bIns="45720">
            <a:spAutoFit/>
          </a:bodyPr>
          <a:lstStyle/>
          <a:p>
            <a:pPr algn="ctr"/>
            <a:r>
              <a:rPr lang="en-US" sz="2400" b="1" dirty="0">
                <a:ln w="12700">
                  <a:solidFill>
                    <a:schemeClr val="tx1"/>
                  </a:solidFill>
                  <a:prstDash val="solid"/>
                </a:ln>
                <a:solidFill>
                  <a:schemeClr val="bg2">
                    <a:lumMod val="50000"/>
                  </a:schemeClr>
                </a:solidFill>
                <a:effectLst>
                  <a:innerShdw blurRad="177800">
                    <a:schemeClr val="accent3">
                      <a:lumMod val="50000"/>
                    </a:schemeClr>
                  </a:innerShdw>
                </a:effectLst>
              </a:rPr>
              <a:t>Geography</a:t>
            </a:r>
            <a:endParaRPr lang="en-US" sz="2400" b="1" cap="none" spc="0" dirty="0">
              <a:ln w="12700">
                <a:solidFill>
                  <a:schemeClr val="tx1"/>
                </a:solidFill>
                <a:prstDash val="solid"/>
              </a:ln>
              <a:solidFill>
                <a:schemeClr val="bg2">
                  <a:lumMod val="50000"/>
                </a:schemeClr>
              </a:solidFill>
              <a:effectLst>
                <a:innerShdw blurRad="177800">
                  <a:schemeClr val="accent3">
                    <a:lumMod val="50000"/>
                  </a:schemeClr>
                </a:innerShdw>
              </a:effectLst>
            </a:endParaRPr>
          </a:p>
        </p:txBody>
      </p:sp>
      <p:sp>
        <p:nvSpPr>
          <p:cNvPr id="27" name="Rectangle 26">
            <a:extLst>
              <a:ext uri="{FF2B5EF4-FFF2-40B4-BE49-F238E27FC236}">
                <a16:creationId xmlns:a16="http://schemas.microsoft.com/office/drawing/2014/main" id="{88F005D8-7B6A-4683-9DC6-C7CA045B0F75}"/>
              </a:ext>
            </a:extLst>
          </p:cNvPr>
          <p:cNvSpPr/>
          <p:nvPr/>
        </p:nvSpPr>
        <p:spPr>
          <a:xfrm>
            <a:off x="294141" y="2185264"/>
            <a:ext cx="4461927" cy="1077218"/>
          </a:xfrm>
          <a:prstGeom prst="rect">
            <a:avLst/>
          </a:prstGeom>
        </p:spPr>
        <p:txBody>
          <a:bodyPr wrap="square">
            <a:spAutoFit/>
          </a:bodyPr>
          <a:lstStyle/>
          <a:p>
            <a:pPr lvl="0"/>
            <a:r>
              <a:rPr lang="en-GB" sz="1600" dirty="0">
                <a:solidFill>
                  <a:prstClr val="black"/>
                </a:solidFill>
              </a:rPr>
              <a:t>After half term, our topic will be Settlements.  We will link it to our previous topic, ‘The Romans’ and also focus on Nottingham and how the city has developed over time.</a:t>
            </a:r>
          </a:p>
        </p:txBody>
      </p:sp>
    </p:spTree>
    <p:extLst>
      <p:ext uri="{BB962C8B-B14F-4D97-AF65-F5344CB8AC3E}">
        <p14:creationId xmlns:p14="http://schemas.microsoft.com/office/powerpoint/2010/main" val="49030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189211C4A34A14EB6ADFF2C0480E8CB" ma:contentTypeVersion="2" ma:contentTypeDescription="Create a new document." ma:contentTypeScope="" ma:versionID="05c979e01bd5310fca0a5f38c75c32c6">
  <xsd:schema xmlns:xsd="http://www.w3.org/2001/XMLSchema" xmlns:xs="http://www.w3.org/2001/XMLSchema" xmlns:p="http://schemas.microsoft.com/office/2006/metadata/properties" xmlns:ns2="18ac65aa-9c4c-4372-b7a9-bf0f68173a9d" targetNamespace="http://schemas.microsoft.com/office/2006/metadata/properties" ma:root="true" ma:fieldsID="d2eadd43944b2e8ef7183fcbee42e05a" ns2:_="">
    <xsd:import namespace="18ac65aa-9c4c-4372-b7a9-bf0f68173a9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c65aa-9c4c-4372-b7a9-bf0f68173a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A19141-2339-43CC-9776-ACD64CD2279F}">
  <ds:schemaRefs>
    <ds:schemaRef ds:uri="18ac65aa-9c4c-4372-b7a9-bf0f68173a9d"/>
    <ds:schemaRef ds:uri="http://schemas.openxmlformats.org/package/2006/metadata/core-properties"/>
    <ds:schemaRef ds:uri="http://schemas.microsoft.com/office/2006/metadata/properties"/>
    <ds:schemaRef ds:uri="http://purl.org/dc/elements/1.1/"/>
    <ds:schemaRef ds:uri="http://schemas.microsoft.com/office/2006/documentManagement/types"/>
    <ds:schemaRef ds:uri="http://purl.org/dc/dcmitype/"/>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E6B8959E-1182-4B4F-9B7D-5940AFDFF924}">
  <ds:schemaRefs>
    <ds:schemaRef ds:uri="http://schemas.microsoft.com/sharepoint/v3/contenttype/forms"/>
  </ds:schemaRefs>
</ds:datastoreItem>
</file>

<file path=customXml/itemProps3.xml><?xml version="1.0" encoding="utf-8"?>
<ds:datastoreItem xmlns:ds="http://schemas.openxmlformats.org/officeDocument/2006/customXml" ds:itemID="{B7A5AF4E-8FE3-4457-9BA9-40A0F2F3C8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ac65aa-9c4c-4372-b7a9-bf0f68173a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939</TotalTime>
  <Words>747</Words>
  <Application>Microsoft Office PowerPoint</Application>
  <PresentationFormat>Widescreen</PresentationFormat>
  <Paragraphs>47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Armstrong</dc:creator>
  <cp:lastModifiedBy>Jen Owens</cp:lastModifiedBy>
  <cp:revision>56</cp:revision>
  <cp:lastPrinted>2020-12-10T14:41:24Z</cp:lastPrinted>
  <dcterms:created xsi:type="dcterms:W3CDTF">2015-08-26T07:22:30Z</dcterms:created>
  <dcterms:modified xsi:type="dcterms:W3CDTF">2023-01-03T19:33:37Z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0x0101000189211C4A34A14EB6ADFF2C0480E8CB</vt:lpwstr>
  </property>
</Properties>
</file>